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0" d="100"/>
          <a:sy n="70" d="100"/>
        </p:scale>
        <p:origin x="-1200" y="-26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2582176570589"/>
          <c:y val="5.6182108310300287E-2"/>
          <c:w val="0.7922636316144136"/>
          <c:h val="0.714492172696763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Sheet1!$B$1:$H$1</c:f>
              <c:strCache>
                <c:ptCount val="7"/>
                <c:pt idx="0">
                  <c:v>AGI</c:v>
                </c:pt>
                <c:pt idx="1">
                  <c:v>BI</c:v>
                </c:pt>
                <c:pt idx="2">
                  <c:v>DPP-IV</c:v>
                </c:pt>
                <c:pt idx="3">
                  <c:v>GLIN</c:v>
                </c:pt>
                <c:pt idx="4">
                  <c:v>GLP1</c:v>
                </c:pt>
                <c:pt idx="5">
                  <c:v>SU</c:v>
                </c:pt>
                <c:pt idx="6">
                  <c:v>TZD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Sheet1!$B$1:$H$1</c:f>
              <c:strCache>
                <c:ptCount val="7"/>
                <c:pt idx="0">
                  <c:v>AGI</c:v>
                </c:pt>
                <c:pt idx="1">
                  <c:v>BI</c:v>
                </c:pt>
                <c:pt idx="2">
                  <c:v>DPP-IV</c:v>
                </c:pt>
                <c:pt idx="3">
                  <c:v>GLIN</c:v>
                </c:pt>
                <c:pt idx="4">
                  <c:v>GLP1</c:v>
                </c:pt>
                <c:pt idx="5">
                  <c:v>SU</c:v>
                </c:pt>
                <c:pt idx="6">
                  <c:v>TZD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9719680"/>
        <c:axId val="32662080"/>
      </c:barChart>
      <c:catAx>
        <c:axId val="59719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dirty="0" smtClean="0"/>
                  <a:t>Share</a:t>
                </a:r>
                <a:r>
                  <a:rPr lang="en-US" sz="1000" baseline="0" dirty="0" smtClean="0"/>
                  <a:t> %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4.7731265249337122E-2"/>
              <c:y val="0.3678440686717530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59719680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19758264850696994"/>
          <c:y val="0.92438285788046959"/>
          <c:w val="0.64215726441471765"/>
          <c:h val="5.5945010971989145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499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,No Primary Title,No Secondry Title"/>
          <p:cNvGraphicFramePr/>
          <p:nvPr/>
        </p:nvGraphicFramePr>
        <p:xfrm>
          <a:off x="501822" y="1275907"/>
          <a:ext cx="5784678" cy="438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Object 13" descr="Sheet"/>
          <p:cNvGraphicFramePr>
            <a:graphicFrameLocks noChangeAspect="1"/>
          </p:cNvGraphicFramePr>
          <p:nvPr/>
        </p:nvGraphicFramePr>
        <p:xfrm>
          <a:off x="6426200" y="1279857"/>
          <a:ext cx="249555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r:id="rId5" imgW="2495702" imgH="2924251" progId="Excel.Sheet.12">
                  <p:embed/>
                </p:oleObj>
              </mc:Choice>
              <mc:Fallback>
                <p:oleObj name="Worksheet" r:id="rId5" imgW="2495702" imgH="2924251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1279857"/>
                        <a:ext cx="2495550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Market: Originators vs. Generics by Class</a:t>
            </a: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lableintroduction"/>
          <p:cNvSpPr txBox="1">
            <a:spLocks noChangeArrowheads="1"/>
          </p:cNvSpPr>
          <p:nvPr/>
        </p:nvSpPr>
        <p:spPr bwMode="auto">
          <a:xfrm>
            <a:off x="523048" y="6407986"/>
            <a:ext cx="7611018" cy="2111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95752" y="6164791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74149</TotalTime>
  <Words>40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Originators vs. Generics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2025</cp:revision>
  <cp:lastPrinted>2003-08-22T16:32:12Z</cp:lastPrinted>
  <dcterms:created xsi:type="dcterms:W3CDTF">2001-06-20T12:40:14Z</dcterms:created>
  <dcterms:modified xsi:type="dcterms:W3CDTF">2017-01-18T07:59:26Z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