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800" r:id="rId2"/>
  </p:sldIdLst>
  <p:sldSz cx="9144000" cy="6858000" type="letter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B2B2B2"/>
    <a:srgbClr val="3366FF"/>
    <a:srgbClr val="009999"/>
    <a:srgbClr val="99CCFF"/>
    <a:srgbClr val="CC6600"/>
    <a:srgbClr val="CCCCFF"/>
    <a:srgbClr val="90CC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14" autoAdjust="0"/>
    <p:restoredTop sz="99094" autoAdjust="0"/>
  </p:normalViewPr>
  <p:slideViewPr>
    <p:cSldViewPr snapToGrid="0">
      <p:cViewPr>
        <p:scale>
          <a:sx n="66" d="100"/>
          <a:sy n="66" d="100"/>
        </p:scale>
        <p:origin x="-1320" y="-354"/>
      </p:cViewPr>
      <p:guideLst>
        <p:guide orient="horz" pos="3833"/>
        <p:guide orient="horz" pos="3519"/>
        <p:guide orient="horz" pos="1089"/>
        <p:guide pos="340"/>
        <p:guide pos="5518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86"/>
    </p:cViewPr>
  </p:sorterViewPr>
  <p:notesViewPr>
    <p:cSldViewPr snapToGrid="0">
      <p:cViewPr varScale="1">
        <p:scale>
          <a:sx n="54" d="100"/>
          <a:sy n="54" d="100"/>
        </p:scale>
        <p:origin x="-1764" y="-96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7"/>
    </mc:Choice>
    <mc:Fallback>
      <c:style val="27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32582176570589"/>
          <c:y val="5.6182108310300287E-2"/>
          <c:w val="0.7922636316144136"/>
          <c:h val="0.62477619429696241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Brand</c:v>
                </c:pt>
              </c:strCache>
            </c:strRef>
          </c:tx>
          <c:spPr>
            <a:solidFill>
              <a:srgbClr val="4E71D1"/>
            </a:solidFill>
            <a:ln>
              <a:noFill/>
            </a:ln>
            <a:effectLst/>
            <a:scene3d>
              <a:camera prst="orthographicFront"/>
              <a:lightRig rig="threePt" dir="t">
                <a:rot lat="0" lon="0" rev="1200000"/>
              </a:lightRig>
            </a:scene3d>
            <a:sp3d/>
          </c:spPr>
          <c:invertIfNegative val="0"/>
          <c:cat>
            <c:strRef>
              <c:f>Sheet1!$B$1:$H$1</c:f>
              <c:strCache>
                <c:ptCount val="7"/>
                <c:pt idx="0">
                  <c:v>AGI_x000d_(2,046,355,520)</c:v>
                </c:pt>
                <c:pt idx="1">
                  <c:v>BI_x000d_(694,677,521)</c:v>
                </c:pt>
                <c:pt idx="2">
                  <c:v>DPP4_x000d_(23,114,649)</c:v>
                </c:pt>
                <c:pt idx="3">
                  <c:v>GLIN_x000d_(972,095,989)</c:v>
                </c:pt>
                <c:pt idx="4">
                  <c:v>GLP1_x000d_(33,869,066)</c:v>
                </c:pt>
                <c:pt idx="5">
                  <c:v>SU_x000d_(1,098,607,425)</c:v>
                </c:pt>
                <c:pt idx="6">
                  <c:v>TZD_x000d_(417,509,836)</c:v>
                </c:pt>
              </c:strCache>
            </c:strRef>
          </c:cat>
          <c:val>
            <c:numRef>
              <c:f>Sheet1!$B$2:$H$2</c:f>
              <c:numCache>
                <c:formatCode>General</c:formatCode>
                <c:ptCount val="7"/>
                <c:pt idx="0">
                  <c:v>0.79267098802500002</c:v>
                </c:pt>
                <c:pt idx="1">
                  <c:v>0.65182560554303393</c:v>
                </c:pt>
                <c:pt idx="2">
                  <c:v>1</c:v>
                </c:pt>
                <c:pt idx="3">
                  <c:v>0.84984436597400004</c:v>
                </c:pt>
                <c:pt idx="4">
                  <c:v>1</c:v>
                </c:pt>
                <c:pt idx="5">
                  <c:v>0.65046156959599999</c:v>
                </c:pt>
                <c:pt idx="6">
                  <c:v>0.15443951844100481</c:v>
                </c:pt>
              </c:numCache>
            </c:numRef>
          </c:val>
        </c:ser>
        <c:ser>
          <c:idx val="2"/>
          <c:order val="1"/>
          <c:tx>
            <c:strRef>
              <c:f>Sheet1!$A$3</c:f>
              <c:strCache>
                <c:ptCount val="1"/>
                <c:pt idx="0">
                  <c:v>Generic</c:v>
                </c:pt>
              </c:strCache>
            </c:strRef>
          </c:tx>
          <c:spPr>
            <a:solidFill>
              <a:srgbClr val="00FF00"/>
            </a:solidFill>
            <a:ln>
              <a:noFill/>
            </a:ln>
            <a:effectLst/>
            <a:scene3d>
              <a:camera prst="orthographicFront"/>
              <a:lightRig rig="threePt" dir="t">
                <a:rot lat="0" lon="0" rev="1200000"/>
              </a:lightRig>
            </a:scene3d>
            <a:sp3d/>
          </c:spPr>
          <c:invertIfNegative val="0"/>
          <c:cat>
            <c:strRef>
              <c:f>Sheet1!$B$1:$H$1</c:f>
              <c:strCache>
                <c:ptCount val="7"/>
                <c:pt idx="0">
                  <c:v>AGI_x000d_(2,046,355,520)</c:v>
                </c:pt>
                <c:pt idx="1">
                  <c:v>BI_x000d_(694,677,521)</c:v>
                </c:pt>
                <c:pt idx="2">
                  <c:v>DPP4_x000d_(23,114,649)</c:v>
                </c:pt>
                <c:pt idx="3">
                  <c:v>GLIN_x000d_(972,095,989)</c:v>
                </c:pt>
                <c:pt idx="4">
                  <c:v>GLP1_x000d_(33,869,066)</c:v>
                </c:pt>
                <c:pt idx="5">
                  <c:v>SU_x000d_(1,098,607,425)</c:v>
                </c:pt>
                <c:pt idx="6">
                  <c:v>TZD_x000d_(417,509,836)</c:v>
                </c:pt>
              </c:strCache>
            </c:strRef>
          </c:cat>
          <c:val>
            <c:numRef>
              <c:f>Sheet1!$B$3:$H$3</c:f>
              <c:numCache>
                <c:formatCode>General</c:formatCode>
                <c:ptCount val="7"/>
                <c:pt idx="0">
                  <c:v>0.207329011975</c:v>
                </c:pt>
                <c:pt idx="1">
                  <c:v>0.34817439445699999</c:v>
                </c:pt>
                <c:pt idx="2">
                  <c:v>0.15015563402599999</c:v>
                </c:pt>
                <c:pt idx="3">
                  <c:v>0.34953843040400001</c:v>
                </c:pt>
                <c:pt idx="4">
                  <c:v>0.84556048155899999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100"/>
        <c:axId val="60706304"/>
        <c:axId val="32662080"/>
      </c:barChart>
      <c:catAx>
        <c:axId val="6070630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 rot="-5400000" vert="horz"/>
          <a:lstStyle/>
          <a:p>
            <a:pPr>
              <a:defRPr sz="1000" b="0" i="0" baseline="0"/>
            </a:pPr>
            <a:endParaRPr lang="en-US"/>
          </a:p>
        </c:txPr>
        <c:crossAx val="32662080"/>
        <c:crosses val="autoZero"/>
        <c:auto val="1"/>
        <c:lblAlgn val="ctr"/>
        <c:lblOffset val="100"/>
        <c:noMultiLvlLbl val="0"/>
      </c:catAx>
      <c:valAx>
        <c:axId val="32662080"/>
        <c:scaling>
          <c:orientation val="minMax"/>
          <c:max val="1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000"/>
                </a:pPr>
                <a:r>
                  <a:rPr lang="en-US" sz="1000" dirty="0" smtClean="0"/>
                  <a:t>Share</a:t>
                </a:r>
                <a:r>
                  <a:rPr lang="en-US" sz="1000" baseline="0" dirty="0" smtClean="0"/>
                  <a:t> %</a:t>
                </a:r>
                <a:endParaRPr lang="en-US" sz="1000" dirty="0"/>
              </a:p>
            </c:rich>
          </c:tx>
          <c:layout>
            <c:manualLayout>
              <c:xMode val="edge"/>
              <c:yMode val="edge"/>
              <c:x val="4.7731265249337122E-2"/>
              <c:y val="0.36784406867175307"/>
            </c:manualLayout>
          </c:layout>
          <c:overlay val="0"/>
        </c:title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1000" b="0" i="0" baseline="0">
                <a:latin typeface="Arial" pitchFamily="34" charset="0"/>
              </a:defRPr>
            </a:pPr>
            <a:endParaRPr lang="en-US"/>
          </a:p>
        </c:txPr>
        <c:crossAx val="60706304"/>
        <c:crosses val="autoZero"/>
        <c:crossBetween val="between"/>
        <c:majorUnit val="0.2"/>
      </c:valAx>
    </c:plotArea>
    <c:legend>
      <c:legendPos val="b"/>
      <c:layout>
        <c:manualLayout>
          <c:xMode val="edge"/>
          <c:yMode val="edge"/>
          <c:x val="0.19758264850696991"/>
          <c:y val="0.92438285788046959"/>
          <c:w val="0.64215726441471765"/>
          <c:h val="5.5945010971989145E-2"/>
        </c:manualLayout>
      </c:layout>
      <c:overlay val="0"/>
      <c:txPr>
        <a:bodyPr/>
        <a:lstStyle/>
        <a:p>
          <a:pPr>
            <a:defRPr sz="1000" b="1"/>
          </a:pPr>
          <a:endParaRPr lang="en-US"/>
        </a:p>
      </c:txPr>
    </c:legend>
    <c:plotVisOnly val="1"/>
    <c:dispBlanksAs val="gap"/>
    <c:showDLblsOverMax val="0"/>
  </c:chart>
  <c:spPr>
    <a:ln>
      <a:solidFill>
        <a:schemeClr val="tx1"/>
      </a:solidFill>
    </a:ln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38188"/>
            <a:ext cx="4938712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686300"/>
            <a:ext cx="4987925" cy="4524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fld id="{D80DD0E1-8439-4E4C-9BD4-B160009DAD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55157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5" name="Picture 7" descr="wwm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7" name="Picture 203" descr="bristolmyerssquibblogo[1]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>
            <a:lvl1pPr algn="ctr"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7747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rgbClr val="00800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613" y="193675"/>
            <a:ext cx="1965325" cy="63071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193675"/>
            <a:ext cx="5746750" cy="63071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959" y="58207"/>
            <a:ext cx="7837488" cy="6746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3" y="1187450"/>
            <a:ext cx="3843337" cy="53133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7450"/>
            <a:ext cx="3843338" cy="5313363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sp>
        <p:nvSpPr>
          <p:cNvPr id="11267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679450" y="58738"/>
            <a:ext cx="7837488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1268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187450"/>
            <a:ext cx="7839075" cy="531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1029" name="Rectangle 60"/>
          <p:cNvSpPr>
            <a:spLocks noChangeArrowheads="1"/>
          </p:cNvSpPr>
          <p:nvPr/>
        </p:nvSpPr>
        <p:spPr bwMode="auto">
          <a:xfrm>
            <a:off x="0" y="6648450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/>
          <a:lstStyle/>
          <a:p>
            <a:pPr defTabSz="865188"/>
            <a:fld id="{222BCDE9-4571-47A3-A756-14589755D685}" type="slidenum">
              <a:rPr lang="en-US" altLang="zh-CN" sz="800">
                <a:solidFill>
                  <a:schemeClr val="folHlink"/>
                </a:solidFill>
                <a:ea typeface="宋体" pitchFamily="2" charset="-122"/>
              </a:rPr>
              <a:pPr defTabSz="865188"/>
              <a:t>‹#›</a:t>
            </a:fld>
            <a:endParaRPr lang="en-US" altLang="zh-CN" sz="800">
              <a:solidFill>
                <a:schemeClr val="folHlink"/>
              </a:solidFill>
              <a:ea typeface="宋体" pitchFamily="2" charset="-122"/>
            </a:endParaRPr>
          </a:p>
        </p:txBody>
      </p:sp>
      <p:pic>
        <p:nvPicPr>
          <p:cNvPr id="11270" name="Picture 196" descr="wwm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199"/>
          <p:cNvSpPr>
            <a:spLocks noChangeArrowheads="1"/>
          </p:cNvSpPr>
          <p:nvPr userDrawn="1"/>
        </p:nvSpPr>
        <p:spPr bwMode="auto">
          <a:xfrm>
            <a:off x="546100" y="866775"/>
            <a:ext cx="8077200" cy="90488"/>
          </a:xfrm>
          <a:prstGeom prst="rect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11272" name="Picture 203" descr="bristolmyerssquibblogo[1]"/>
          <p:cNvPicPr>
            <a:picLocks noChangeAspect="1" noChangeArrowheads="1"/>
          </p:cNvPicPr>
          <p:nvPr userDrawn="1"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81" r:id="rId2"/>
    <p:sldLayoutId id="2147484682" r:id="rId3"/>
    <p:sldLayoutId id="2147484683" r:id="rId4"/>
    <p:sldLayoutId id="2147484684" r:id="rId5"/>
    <p:sldLayoutId id="2147484685" r:id="rId6"/>
    <p:sldLayoutId id="2147484686" r:id="rId7"/>
    <p:sldLayoutId id="2147484687" r:id="rId8"/>
    <p:sldLayoutId id="2147484688" r:id="rId9"/>
    <p:sldLayoutId id="2147484689" r:id="rId10"/>
    <p:sldLayoutId id="2147484690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3660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9966"/>
        </a:buClr>
        <a:buFont typeface="Arial" charset="0"/>
        <a:buChar char="–"/>
        <a:defRPr>
          <a:solidFill>
            <a:schemeClr val="tx1"/>
          </a:solidFill>
          <a:latin typeface="+mn-lt"/>
        </a:defRPr>
      </a:lvl2pPr>
      <a:lvl3pPr marL="1073150" indent="-2270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3pPr>
      <a:lvl4pPr marL="1411288" indent="-230188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4pPr>
      <a:lvl5pPr marL="17478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5pPr>
      <a:lvl6pPr marL="22050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6pPr>
      <a:lvl7pPr marL="26622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7pPr>
      <a:lvl8pPr marL="31194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8pPr>
      <a:lvl9pPr marL="35766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5" Type="http://schemas.openxmlformats.org/officeDocument/2006/relationships/package" Target="../embeddings/Microsoft_Excel_Worksheet2.xlsx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Chart 30" descr="chart,No Primary Title,No Secondry Title"/>
          <p:cNvGraphicFramePr/>
          <p:nvPr/>
        </p:nvGraphicFramePr>
        <p:xfrm>
          <a:off x="501822" y="1275907"/>
          <a:ext cx="5784678" cy="43882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55" name="Text Box 8" descr="footnote"/>
          <p:cNvSpPr txBox="1">
            <a:spLocks noChangeArrowheads="1"/>
          </p:cNvSpPr>
          <p:nvPr/>
        </p:nvSpPr>
        <p:spPr bwMode="auto">
          <a:xfrm>
            <a:off x="482105" y="6600825"/>
            <a:ext cx="7013575" cy="2286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Data Source: IMS CHPA Nov'16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graphicFrame>
        <p:nvGraphicFramePr>
          <p:cNvPr id="14" name="Object 13" descr="Sheet"/>
          <p:cNvGraphicFramePr>
            <a:graphicFrameLocks noChangeAspect="1"/>
          </p:cNvGraphicFramePr>
          <p:nvPr/>
        </p:nvGraphicFramePr>
        <p:xfrm>
          <a:off x="6426200" y="1279857"/>
          <a:ext cx="2495550" cy="292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4" name="Worksheet" r:id="rId5" imgW="2495702" imgH="2924251" progId="Excel.Sheet.12">
                  <p:embed/>
                </p:oleObj>
              </mc:Choice>
              <mc:Fallback>
                <p:oleObj name="Worksheet" r:id="rId5" imgW="2495702" imgH="2924251" progId="Excel.Sheet.12">
                  <p:embed/>
                  <p:pic>
                    <p:nvPicPr>
                      <p:cNvPr id="0" name="Picture 12" descr="Sheet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6200" y="1279857"/>
                        <a:ext cx="2495550" cy="2924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1" descr="labelTitle"/>
          <p:cNvSpPr>
            <a:spLocks noGrp="1"/>
          </p:cNvSpPr>
          <p:nvPr>
            <p:ph type="title"/>
          </p:nvPr>
        </p:nvSpPr>
        <p:spPr>
          <a:xfrm>
            <a:off x="498475" y="58738"/>
            <a:ext cx="7837488" cy="674687"/>
          </a:xfrm>
        </p:spPr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Glucophage Market: Originators v.s. Generics by Class</a:t>
            </a:r>
            <a:endParaRPr lang="en-US" altLang="zh-CN" dirty="0" smtClean="0">
              <a:ea typeface="宋体" pitchFamily="2" charset="-122"/>
            </a:endParaRPr>
          </a:p>
        </p:txBody>
      </p:sp>
      <p:sp>
        <p:nvSpPr>
          <p:cNvPr id="8" name="Title 1" descr="labelSubTitle"/>
          <p:cNvSpPr txBox="1">
            <a:spLocks/>
          </p:cNvSpPr>
          <p:nvPr/>
        </p:nvSpPr>
        <p:spPr bwMode="auto">
          <a:xfrm>
            <a:off x="483449" y="404322"/>
            <a:ext cx="8524081" cy="471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(MAT Mar'12, Value in RMB)</a:t>
            </a:r>
            <a:endParaRPr kumimoji="0" lang="en-US" altLang="zh-CN" sz="1200" b="1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sp>
        <p:nvSpPr>
          <p:cNvPr id="12" name="Text Box 8" descr="lableintroduction"/>
          <p:cNvSpPr txBox="1">
            <a:spLocks noChangeArrowheads="1"/>
          </p:cNvSpPr>
          <p:nvPr/>
        </p:nvSpPr>
        <p:spPr bwMode="auto">
          <a:xfrm>
            <a:off x="482105" y="6448930"/>
            <a:ext cx="1692267" cy="1904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MAT: Moving Annual Total.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3" name="Text Box 8" descr="lableSTLY"/>
          <p:cNvSpPr txBox="1">
            <a:spLocks noChangeArrowheads="1"/>
          </p:cNvSpPr>
          <p:nvPr/>
        </p:nvSpPr>
        <p:spPr bwMode="auto">
          <a:xfrm>
            <a:off x="482105" y="6233030"/>
            <a:ext cx="2809867" cy="2158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sz="900" dirty="0" smtClean="0">
                <a:solidFill>
                  <a:srgbClr val="020000"/>
                </a:solidFill>
              </a:rPr>
              <a:t>Growth % compared to same time last year.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E71D1"/>
      </a:accent1>
      <a:accent2>
        <a:srgbClr val="85A3DF"/>
      </a:accent2>
      <a:accent3>
        <a:srgbClr val="FFFFFF"/>
      </a:accent3>
      <a:accent4>
        <a:srgbClr val="000000"/>
      </a:accent4>
      <a:accent5>
        <a:srgbClr val="B2BBE5"/>
      </a:accent5>
      <a:accent6>
        <a:srgbClr val="7893CA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4E71D1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4666BD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E71D1"/>
        </a:accent1>
        <a:accent2>
          <a:srgbClr val="85A3DF"/>
        </a:accent2>
        <a:accent3>
          <a:srgbClr val="FFFFFF"/>
        </a:accent3>
        <a:accent4>
          <a:srgbClr val="000000"/>
        </a:accent4>
        <a:accent5>
          <a:srgbClr val="B2BBE5"/>
        </a:accent5>
        <a:accent6>
          <a:srgbClr val="7893CA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74149</TotalTime>
  <Words>40</Words>
  <Application>Microsoft Office PowerPoint</Application>
  <PresentationFormat>Letter Paper (8.5x11 in)</PresentationFormat>
  <Paragraphs>6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Default Design</vt:lpstr>
      <vt:lpstr>Worksheet</vt:lpstr>
      <vt:lpstr>Glucophage Market: Originators v.s. Generics by Class</vt:lpstr>
    </vt:vector>
  </TitlesOfParts>
  <Company>Bristol-Myers Squibb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Vijay Narendran</dc:creator>
  <cp:lastModifiedBy>Eddy Fang</cp:lastModifiedBy>
  <cp:revision>2026</cp:revision>
  <cp:lastPrinted>2003-08-22T16:32:12Z</cp:lastPrinted>
  <dcterms:created xsi:type="dcterms:W3CDTF">2001-06-20T12:40:14Z</dcterms:created>
  <dcterms:modified xsi:type="dcterms:W3CDTF">2017-01-18T07:59:26Z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