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810" r:id="rId2"/>
  </p:sldIdLst>
  <p:sldSz cx="9144000" cy="6858000" type="letter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  <a:srgbClr val="FF9900"/>
    <a:srgbClr val="B2B2B2"/>
    <a:srgbClr val="009999"/>
    <a:srgbClr val="99CCFF"/>
    <a:srgbClr val="CC6600"/>
    <a:srgbClr val="CCCCFF"/>
    <a:srgbClr val="90CC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14" autoAdjust="0"/>
    <p:restoredTop sz="99094" autoAdjust="0"/>
  </p:normalViewPr>
  <p:slideViewPr>
    <p:cSldViewPr snapToGrid="0">
      <p:cViewPr>
        <p:scale>
          <a:sx n="70" d="100"/>
          <a:sy n="70" d="100"/>
        </p:scale>
        <p:origin x="-1200" y="-264"/>
      </p:cViewPr>
      <p:guideLst>
        <p:guide orient="horz" pos="3833"/>
        <p:guide orient="horz" pos="3519"/>
        <p:guide orient="horz" pos="1089"/>
        <p:guide pos="340"/>
        <p:guide pos="5518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86"/>
    </p:cViewPr>
  </p:sorterViewPr>
  <p:notesViewPr>
    <p:cSldViewPr snapToGrid="0">
      <p:cViewPr varScale="1">
        <p:scale>
          <a:sx n="54" d="100"/>
          <a:sy n="54" d="100"/>
        </p:scale>
        <p:origin x="-1764" y="-96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38188"/>
            <a:ext cx="4938712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686300"/>
            <a:ext cx="4987925" cy="4524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fld id="{D80DD0E1-8439-4E4C-9BD4-B160009DAD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87958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5" name="Picture 7" descr="wwm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7" name="Picture 203" descr="bristolmyerssquibblogo[1]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>
            <a:lvl1pPr algn="ctr"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7747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rgbClr val="00800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613" y="193675"/>
            <a:ext cx="1965325" cy="63071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193675"/>
            <a:ext cx="5746750" cy="63071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959" y="58207"/>
            <a:ext cx="7837488" cy="6746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3" y="1187450"/>
            <a:ext cx="3843337" cy="53133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7450"/>
            <a:ext cx="3843338" cy="5313363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sp>
        <p:nvSpPr>
          <p:cNvPr id="11267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679450" y="58738"/>
            <a:ext cx="7837488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1268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187450"/>
            <a:ext cx="7839075" cy="531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1029" name="Rectangle 60"/>
          <p:cNvSpPr>
            <a:spLocks noChangeArrowheads="1"/>
          </p:cNvSpPr>
          <p:nvPr/>
        </p:nvSpPr>
        <p:spPr bwMode="auto">
          <a:xfrm>
            <a:off x="0" y="6648450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/>
          <a:lstStyle/>
          <a:p>
            <a:pPr defTabSz="865188"/>
            <a:fld id="{222BCDE9-4571-47A3-A756-14589755D685}" type="slidenum">
              <a:rPr lang="en-US" altLang="zh-CN" sz="800">
                <a:solidFill>
                  <a:schemeClr val="folHlink"/>
                </a:solidFill>
                <a:ea typeface="宋体" pitchFamily="2" charset="-122"/>
              </a:rPr>
              <a:pPr defTabSz="865188"/>
              <a:t>‹#›</a:t>
            </a:fld>
            <a:endParaRPr lang="en-US" altLang="zh-CN" sz="800">
              <a:solidFill>
                <a:schemeClr val="folHlink"/>
              </a:solidFill>
              <a:ea typeface="宋体" pitchFamily="2" charset="-122"/>
            </a:endParaRPr>
          </a:p>
        </p:txBody>
      </p:sp>
      <p:pic>
        <p:nvPicPr>
          <p:cNvPr id="11270" name="Picture 196" descr="wwm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199"/>
          <p:cNvSpPr>
            <a:spLocks noChangeArrowheads="1"/>
          </p:cNvSpPr>
          <p:nvPr userDrawn="1"/>
        </p:nvSpPr>
        <p:spPr bwMode="auto">
          <a:xfrm>
            <a:off x="546100" y="866775"/>
            <a:ext cx="8077200" cy="90488"/>
          </a:xfrm>
          <a:prstGeom prst="rect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11272" name="Picture 203" descr="bristolmyerssquibblogo[1]"/>
          <p:cNvPicPr>
            <a:picLocks noChangeAspect="1" noChangeArrowheads="1"/>
          </p:cNvPicPr>
          <p:nvPr userDrawn="1"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81" r:id="rId2"/>
    <p:sldLayoutId id="2147484682" r:id="rId3"/>
    <p:sldLayoutId id="2147484683" r:id="rId4"/>
    <p:sldLayoutId id="2147484684" r:id="rId5"/>
    <p:sldLayoutId id="2147484685" r:id="rId6"/>
    <p:sldLayoutId id="2147484686" r:id="rId7"/>
    <p:sldLayoutId id="2147484687" r:id="rId8"/>
    <p:sldLayoutId id="2147484688" r:id="rId9"/>
    <p:sldLayoutId id="2147484689" r:id="rId10"/>
    <p:sldLayoutId id="2147484690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3660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9966"/>
        </a:buClr>
        <a:buFont typeface="Arial" charset="0"/>
        <a:buChar char="–"/>
        <a:defRPr>
          <a:solidFill>
            <a:schemeClr val="tx1"/>
          </a:solidFill>
          <a:latin typeface="+mn-lt"/>
        </a:defRPr>
      </a:lvl2pPr>
      <a:lvl3pPr marL="1073150" indent="-2270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3pPr>
      <a:lvl4pPr marL="1411288" indent="-230188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4pPr>
      <a:lvl5pPr marL="17478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5pPr>
      <a:lvl6pPr marL="22050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6pPr>
      <a:lvl7pPr marL="26622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7pPr>
      <a:lvl8pPr marL="31194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8pPr>
      <a:lvl9pPr marL="35766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package" Target="../embeddings/Microsoft_Excel_Worksheet1.xls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 descr="labelTitle"/>
          <p:cNvSpPr>
            <a:spLocks noGrp="1" noChangeArrowheads="1"/>
          </p:cNvSpPr>
          <p:nvPr>
            <p:ph type="title" idx="4294967295"/>
          </p:nvPr>
        </p:nvSpPr>
        <p:spPr>
          <a:xfrm>
            <a:off x="498475" y="58738"/>
            <a:ext cx="6816725" cy="674687"/>
          </a:xfrm>
        </p:spPr>
        <p:txBody>
          <a:bodyPr/>
          <a:lstStyle/>
          <a:p>
            <a:r>
              <a:rPr lang="en-US" altLang="zh-CN" dirty="0" err="1" smtClean="0">
                <a:ea typeface="宋体" pitchFamily="2" charset="-122"/>
              </a:rPr>
              <a:t>Glucophage</a:t>
            </a:r>
            <a:r>
              <a:rPr lang="en-US" altLang="zh-CN" dirty="0" smtClean="0">
                <a:ea typeface="宋体" pitchFamily="2" charset="-122"/>
              </a:rPr>
              <a:t> Market: Evolution Index by Tier 3,4 City</a:t>
            </a:r>
          </a:p>
        </p:txBody>
      </p:sp>
      <p:sp>
        <p:nvSpPr>
          <p:cNvPr id="7" name="TextBox 6" descr="footnote"/>
          <p:cNvSpPr txBox="1"/>
          <p:nvPr/>
        </p:nvSpPr>
        <p:spPr>
          <a:xfrm>
            <a:off x="439996" y="6467986"/>
            <a:ext cx="72846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smtClean="0">
                <a:solidFill>
                  <a:srgbClr val="020000"/>
                </a:solidFill>
              </a:rPr>
              <a:t>Data Source: IMS Nov'16</a:t>
            </a:r>
            <a:endParaRPr lang="en-US" sz="1000" b="0" dirty="0">
              <a:solidFill>
                <a:srgbClr val="020000"/>
              </a:solidFill>
            </a:endParaRPr>
          </a:p>
        </p:txBody>
      </p:sp>
      <p:sp>
        <p:nvSpPr>
          <p:cNvPr id="10" name="Text Box 8" descr="lableintroduction"/>
          <p:cNvSpPr txBox="1">
            <a:spLocks noChangeArrowheads="1"/>
          </p:cNvSpPr>
          <p:nvPr/>
        </p:nvSpPr>
        <p:spPr bwMode="auto">
          <a:xfrm>
            <a:off x="490796" y="6323216"/>
            <a:ext cx="1692267" cy="1904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dirty="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MQT: Moving Quarter Total.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graphicFrame>
        <p:nvGraphicFramePr>
          <p:cNvPr id="8" name="Object 7" descr="SpecialTable"/>
          <p:cNvGraphicFramePr>
            <a:graphicFrameLocks noChangeAspect="1"/>
          </p:cNvGraphicFramePr>
          <p:nvPr/>
        </p:nvGraphicFramePr>
        <p:xfrm>
          <a:off x="541338" y="1017588"/>
          <a:ext cx="8029575" cy="507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Worksheet" r:id="rId4" imgW="8029524" imgH="5076749" progId="Excel.Sheet.12">
                  <p:embed/>
                </p:oleObj>
              </mc:Choice>
              <mc:Fallback>
                <p:oleObj name="Worksheet" r:id="rId4" imgW="8029524" imgH="5076749" progId="Excel.Sheet.12">
                  <p:embed/>
                  <p:pic>
                    <p:nvPicPr>
                      <p:cNvPr id="0" name="Picture 11" descr="SpecialTable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338" y="1017588"/>
                        <a:ext cx="8029575" cy="5076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itle 1" descr="labelSubTitle"/>
          <p:cNvSpPr txBox="1">
            <a:spLocks/>
          </p:cNvSpPr>
          <p:nvPr/>
        </p:nvSpPr>
        <p:spPr bwMode="auto">
          <a:xfrm>
            <a:off x="483449" y="404322"/>
            <a:ext cx="8524081" cy="471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(MAT Sep’11,</a:t>
            </a:r>
            <a:r>
              <a:rPr kumimoji="0" lang="en-US" altLang="zh-CN" sz="1200" b="1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 Value in USD)</a:t>
            </a:r>
            <a:endParaRPr kumimoji="0" lang="en-US" altLang="zh-CN" sz="1200" b="1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E71D1"/>
      </a:accent1>
      <a:accent2>
        <a:srgbClr val="85A3DF"/>
      </a:accent2>
      <a:accent3>
        <a:srgbClr val="FFFFFF"/>
      </a:accent3>
      <a:accent4>
        <a:srgbClr val="000000"/>
      </a:accent4>
      <a:accent5>
        <a:srgbClr val="B2BBE5"/>
      </a:accent5>
      <a:accent6>
        <a:srgbClr val="7893CA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4E71D1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4666BD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E71D1"/>
        </a:accent1>
        <a:accent2>
          <a:srgbClr val="85A3DF"/>
        </a:accent2>
        <a:accent3>
          <a:srgbClr val="FFFFFF"/>
        </a:accent3>
        <a:accent4>
          <a:srgbClr val="000000"/>
        </a:accent4>
        <a:accent5>
          <a:srgbClr val="B2BBE5"/>
        </a:accent5>
        <a:accent6>
          <a:srgbClr val="7893CA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72939</TotalTime>
  <Words>28</Words>
  <Application>Microsoft Office PowerPoint</Application>
  <PresentationFormat>Letter Paper (8.5x11 in)</PresentationFormat>
  <Paragraphs>4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Default Design</vt:lpstr>
      <vt:lpstr>Worksheet</vt:lpstr>
      <vt:lpstr>Glucophage Market: Evolution Index by Tier 3,4 City</vt:lpstr>
    </vt:vector>
  </TitlesOfParts>
  <Company>Bristol-Myers Squibb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Vijay Narendran</dc:creator>
  <cp:lastModifiedBy>Eddy Fang</cp:lastModifiedBy>
  <cp:revision>1893</cp:revision>
  <cp:lastPrinted>2003-08-22T16:32:12Z</cp:lastPrinted>
  <dcterms:created xsi:type="dcterms:W3CDTF">2001-06-20T12:40:14Z</dcterms:created>
  <dcterms:modified xsi:type="dcterms:W3CDTF">2017-01-18T07:59:31Z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