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"/>
  </p:notesMasterIdLst>
  <p:sldIdLst>
    <p:sldId id="810" r:id="rId2"/>
  </p:sldIdLst>
  <p:sldSz cx="9144000" cy="6858000" type="letter"/>
  <p:notesSz cx="6797675" cy="99266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6FF"/>
    <a:srgbClr val="FF9900"/>
    <a:srgbClr val="B2B2B2"/>
    <a:srgbClr val="009999"/>
    <a:srgbClr val="99CCFF"/>
    <a:srgbClr val="CC6600"/>
    <a:srgbClr val="CCCCFF"/>
    <a:srgbClr val="90CC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14" autoAdjust="0"/>
    <p:restoredTop sz="99094" autoAdjust="0"/>
  </p:normalViewPr>
  <p:slideViewPr>
    <p:cSldViewPr snapToGrid="0">
      <p:cViewPr>
        <p:scale>
          <a:sx n="80" d="100"/>
          <a:sy n="80" d="100"/>
        </p:scale>
        <p:origin x="-858" y="-72"/>
      </p:cViewPr>
      <p:guideLst>
        <p:guide orient="horz" pos="3833"/>
        <p:guide orient="horz" pos="3519"/>
        <p:guide orient="horz" pos="1089"/>
        <p:guide pos="340"/>
        <p:guide pos="5518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86"/>
    </p:cViewPr>
  </p:sorterViewPr>
  <p:notesViewPr>
    <p:cSldViewPr snapToGrid="0">
      <p:cViewPr varScale="1">
        <p:scale>
          <a:sx n="54" d="100"/>
          <a:sy n="54" d="100"/>
        </p:scale>
        <p:origin x="-1764" y="-96"/>
      </p:cViewPr>
      <p:guideLst>
        <p:guide orient="horz" pos="3127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200"/>
            </a:pPr>
            <a:r>
              <a:rPr lang="en-US" sz="1200" dirty="0" smtClean="0"/>
              <a:t>Top 20 Hospitals in CPA</a:t>
            </a:r>
            <a:endParaRPr lang="en-US" sz="1200" dirty="0"/>
          </a:p>
        </c:rich>
      </c:tx>
      <c:layout/>
      <c:overlay val="0"/>
    </c:title>
    <c:autoTitleDeleted val="0"/>
    <c:plotArea>
      <c:layout>
        <c:manualLayout>
          <c:layoutTarget val="inner"/>
          <c:xMode val="edge"/>
          <c:yMode val="edge"/>
          <c:x val="0.33665244103102182"/>
          <c:y val="0.12603545619818221"/>
          <c:w val="0.64158176432208591"/>
          <c:h val="0.84436721785771718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invertIfNegative val="0"/>
          <c:dLbls>
            <c:numFmt formatCode="#,##0.0" sourceLinked="0"/>
            <c:txPr>
              <a:bodyPr/>
              <a:lstStyle/>
              <a:p>
                <a:pPr>
                  <a:defRPr sz="10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Sheet1!$A$2:$A$21</c:f>
              <c:strCache>
                <c:ptCount val="20"/>
                <c:pt idx="0">
                  <c:v>Top Hospital 1</c:v>
                </c:pt>
                <c:pt idx="1">
                  <c:v>Top Hospital 2</c:v>
                </c:pt>
                <c:pt idx="2">
                  <c:v>Top Hospital 3</c:v>
                </c:pt>
                <c:pt idx="3">
                  <c:v>Top Hospital 4</c:v>
                </c:pt>
                <c:pt idx="4">
                  <c:v>Top Hospital 5</c:v>
                </c:pt>
                <c:pt idx="5">
                  <c:v>Top Hospital 6</c:v>
                </c:pt>
                <c:pt idx="6">
                  <c:v>Top Hospital 7</c:v>
                </c:pt>
                <c:pt idx="7">
                  <c:v>Top Hospital 8</c:v>
                </c:pt>
                <c:pt idx="8">
                  <c:v>Top Hospital 9</c:v>
                </c:pt>
                <c:pt idx="9">
                  <c:v>Top Hospital 10</c:v>
                </c:pt>
                <c:pt idx="10">
                  <c:v>Top Hospital 11</c:v>
                </c:pt>
                <c:pt idx="11">
                  <c:v>Top Hospital 12</c:v>
                </c:pt>
                <c:pt idx="12">
                  <c:v>Top Hospital 13</c:v>
                </c:pt>
                <c:pt idx="13">
                  <c:v>Top Hospital 14</c:v>
                </c:pt>
                <c:pt idx="14">
                  <c:v>Top Hospital 15</c:v>
                </c:pt>
                <c:pt idx="15">
                  <c:v>Top Hospital 16</c:v>
                </c:pt>
                <c:pt idx="16">
                  <c:v>Top Hospital 17</c:v>
                </c:pt>
                <c:pt idx="17">
                  <c:v>Top Hospital 18</c:v>
                </c:pt>
                <c:pt idx="18">
                  <c:v>Top Hospital 19</c:v>
                </c:pt>
                <c:pt idx="19">
                  <c:v>Top Hospital 20</c:v>
                </c:pt>
              </c:strCache>
            </c:strRef>
          </c:cat>
          <c:val>
            <c:numRef>
              <c:f>Sheet1!$B$2:$B$21</c:f>
              <c:numCache>
                <c:formatCode>General</c:formatCode>
                <c:ptCount val="20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4.0999999999999996</c:v>
                </c:pt>
                <c:pt idx="5">
                  <c:v>4.26</c:v>
                </c:pt>
                <c:pt idx="6">
                  <c:v>4.42</c:v>
                </c:pt>
                <c:pt idx="7">
                  <c:v>4.58</c:v>
                </c:pt>
                <c:pt idx="8">
                  <c:v>4.74</c:v>
                </c:pt>
                <c:pt idx="9">
                  <c:v>4.9000000000000004</c:v>
                </c:pt>
                <c:pt idx="10">
                  <c:v>5.0599999999999996</c:v>
                </c:pt>
                <c:pt idx="11">
                  <c:v>5.22</c:v>
                </c:pt>
                <c:pt idx="12">
                  <c:v>5.38</c:v>
                </c:pt>
                <c:pt idx="13">
                  <c:v>5.54</c:v>
                </c:pt>
                <c:pt idx="14">
                  <c:v>5.7</c:v>
                </c:pt>
                <c:pt idx="15">
                  <c:v>5.8599999999999985</c:v>
                </c:pt>
                <c:pt idx="16">
                  <c:v>6.02</c:v>
                </c:pt>
                <c:pt idx="17">
                  <c:v>6.18</c:v>
                </c:pt>
                <c:pt idx="18">
                  <c:v>6.34</c:v>
                </c:pt>
                <c:pt idx="19">
                  <c:v>6.5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59727872"/>
        <c:axId val="32663808"/>
      </c:barChart>
      <c:catAx>
        <c:axId val="59727872"/>
        <c:scaling>
          <c:orientation val="maxMin"/>
        </c:scaling>
        <c:delete val="0"/>
        <c:axPos val="l"/>
        <c:majorTickMark val="in"/>
        <c:minorTickMark val="none"/>
        <c:tickLblPos val="nextTo"/>
        <c:txPr>
          <a:bodyPr/>
          <a:lstStyle/>
          <a:p>
            <a:pPr>
              <a:defRPr sz="1000"/>
            </a:pPr>
            <a:endParaRPr lang="en-US"/>
          </a:p>
        </c:txPr>
        <c:crossAx val="32663808"/>
        <c:crosses val="autoZero"/>
        <c:auto val="1"/>
        <c:lblAlgn val="ctr"/>
        <c:lblOffset val="100"/>
        <c:noMultiLvlLbl val="0"/>
      </c:catAx>
      <c:valAx>
        <c:axId val="32663808"/>
        <c:scaling>
          <c:orientation val="minMax"/>
        </c:scaling>
        <c:delete val="0"/>
        <c:axPos val="t"/>
        <c:title>
          <c:tx>
            <c:rich>
              <a:bodyPr/>
              <a:lstStyle/>
              <a:p>
                <a:pPr>
                  <a:defRPr sz="1000"/>
                </a:pPr>
                <a:r>
                  <a:rPr lang="en-US" dirty="0" smtClean="0"/>
                  <a:t>Value in BN</a:t>
                </a:r>
                <a:endParaRPr lang="en-US" dirty="0"/>
              </a:p>
            </c:rich>
          </c:tx>
          <c:layout>
            <c:manualLayout>
              <c:xMode val="edge"/>
              <c:yMode val="edge"/>
              <c:x val="0.78325606119284941"/>
              <c:y val="2.7189285810381002E-2"/>
            </c:manualLayout>
          </c:layout>
          <c:overlay val="0"/>
        </c:title>
        <c:numFmt formatCode="General" sourceLinked="1"/>
        <c:majorTickMark val="in"/>
        <c:minorTickMark val="none"/>
        <c:tickLblPos val="nextTo"/>
        <c:txPr>
          <a:bodyPr/>
          <a:lstStyle/>
          <a:p>
            <a:pPr>
              <a:defRPr sz="1000"/>
            </a:pPr>
            <a:endParaRPr lang="en-US"/>
          </a:p>
        </c:txPr>
        <c:crossAx val="59727872"/>
        <c:crosses val="autoZero"/>
        <c:crossBetween val="between"/>
      </c:valAx>
    </c:plotArea>
    <c:plotVisOnly val="1"/>
    <c:dispBlanksAs val="gap"/>
    <c:showDLblsOverMax val="0"/>
  </c:chart>
  <c:spPr>
    <a:ln>
      <a:solidFill>
        <a:schemeClr val="accent1"/>
      </a:solidFill>
    </a:ln>
  </c:spPr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3225" cy="4921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>
            <a:lvl1pPr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4450" y="0"/>
            <a:ext cx="2943225" cy="4921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>
            <a:lvl1pPr algn="r"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1863" y="738188"/>
            <a:ext cx="4938712" cy="37052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4875" y="4686300"/>
            <a:ext cx="4987925" cy="45243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58325"/>
            <a:ext cx="2943225" cy="4905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b" anchorCtr="0" compatLnSpc="1">
            <a:prstTxWarp prst="textNoShape">
              <a:avLst/>
            </a:prstTxWarp>
          </a:bodyPr>
          <a:lstStyle>
            <a:lvl1pPr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4450" y="9458325"/>
            <a:ext cx="2943225" cy="4905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b" anchorCtr="0" compatLnSpc="1">
            <a:prstTxWarp prst="textNoShape">
              <a:avLst/>
            </a:prstTxWarp>
          </a:bodyPr>
          <a:lstStyle>
            <a:lvl1pPr algn="r" defTabSz="928688">
              <a:defRPr sz="1200" b="0"/>
            </a:lvl1pPr>
          </a:lstStyle>
          <a:p>
            <a:fld id="{D80DD0E1-8439-4E4C-9BD4-B160009DADE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8002728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ChangeArrowheads="1"/>
          </p:cNvSpPr>
          <p:nvPr userDrawn="1"/>
        </p:nvSpPr>
        <p:spPr bwMode="hidden">
          <a:xfrm>
            <a:off x="0" y="0"/>
            <a:ext cx="9144000" cy="1133475"/>
          </a:xfrm>
          <a:prstGeom prst="rect">
            <a:avLst/>
          </a:prstGeom>
          <a:gradFill rotWithShape="1">
            <a:gsLst>
              <a:gs pos="0">
                <a:srgbClr val="D1E8FF"/>
              </a:gs>
              <a:gs pos="100000">
                <a:srgbClr val="FFFFFF"/>
              </a:gs>
            </a:gsLst>
            <a:lin ang="5400000" scaled="1"/>
          </a:gra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5" name="Picture 7" descr="wwm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70863" y="6197600"/>
            <a:ext cx="79216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12"/>
          <p:cNvSpPr>
            <a:spLocks noChangeArrowheads="1"/>
          </p:cNvSpPr>
          <p:nvPr userDrawn="1"/>
        </p:nvSpPr>
        <p:spPr bwMode="auto">
          <a:xfrm>
            <a:off x="0" y="6767513"/>
            <a:ext cx="9144000" cy="90487"/>
          </a:xfrm>
          <a:prstGeom prst="rect">
            <a:avLst/>
          </a:prstGeom>
          <a:gradFill rotWithShape="1">
            <a:gsLst>
              <a:gs pos="0">
                <a:srgbClr val="00639C"/>
              </a:gs>
              <a:gs pos="100000">
                <a:srgbClr val="BBE0E3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7" name="Picture 203" descr="bristolmyerssquibblogo[1]"/>
          <p:cNvPicPr>
            <a:picLocks noChangeAspect="1" noChangeArrowheads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0889" b="42134"/>
          <a:stretch>
            <a:fillRect/>
          </a:stretch>
        </p:blipFill>
        <p:spPr bwMode="auto">
          <a:xfrm>
            <a:off x="7053263" y="55563"/>
            <a:ext cx="19986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748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lstStyle>
            <a:lvl1pPr algn="ctr">
              <a:defRPr sz="32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6748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7747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="1">
                <a:solidFill>
                  <a:srgbClr val="008000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1613" y="193675"/>
            <a:ext cx="1965325" cy="63071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193675"/>
            <a:ext cx="5746750" cy="63071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959" y="58207"/>
            <a:ext cx="7837488" cy="6746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2463" y="1187450"/>
            <a:ext cx="3843337" cy="5313363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87450"/>
            <a:ext cx="3843338" cy="5313363"/>
          </a:xfrm>
          <a:noFill/>
          <a:ln>
            <a:noFill/>
          </a:ln>
          <a:effectLst/>
          <a:extLst/>
        </p:spPr>
        <p:txBody>
          <a:bodyPr/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800" smtClean="0"/>
            </a:lvl4pPr>
            <a:lvl5pPr>
              <a:defRPr lang="en-US"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01"/>
          <p:cNvSpPr>
            <a:spLocks noChangeArrowheads="1"/>
          </p:cNvSpPr>
          <p:nvPr userDrawn="1"/>
        </p:nvSpPr>
        <p:spPr bwMode="hidden">
          <a:xfrm>
            <a:off x="0" y="0"/>
            <a:ext cx="9144000" cy="1133475"/>
          </a:xfrm>
          <a:prstGeom prst="rect">
            <a:avLst/>
          </a:prstGeom>
          <a:gradFill rotWithShape="1">
            <a:gsLst>
              <a:gs pos="0">
                <a:srgbClr val="D1E8FF"/>
              </a:gs>
              <a:gs pos="100000">
                <a:srgbClr val="FFFFFF"/>
              </a:gs>
            </a:gsLst>
            <a:lin ang="5400000" scaled="1"/>
          </a:gra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sp>
        <p:nvSpPr>
          <p:cNvPr id="11267" name="Rectangle 23"/>
          <p:cNvSpPr>
            <a:spLocks noGrp="1" noChangeArrowheads="1"/>
          </p:cNvSpPr>
          <p:nvPr>
            <p:ph type="title"/>
          </p:nvPr>
        </p:nvSpPr>
        <p:spPr bwMode="auto">
          <a:xfrm>
            <a:off x="679450" y="58738"/>
            <a:ext cx="7837488" cy="674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1268" name="Rectangle 2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2463" y="1187450"/>
            <a:ext cx="7839075" cy="531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</p:txBody>
      </p:sp>
      <p:sp>
        <p:nvSpPr>
          <p:cNvPr id="1029" name="Rectangle 60"/>
          <p:cNvSpPr>
            <a:spLocks noChangeArrowheads="1"/>
          </p:cNvSpPr>
          <p:nvPr/>
        </p:nvSpPr>
        <p:spPr bwMode="auto">
          <a:xfrm>
            <a:off x="0" y="6648450"/>
            <a:ext cx="2895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6" rIns="91432" bIns="45716"/>
          <a:lstStyle/>
          <a:p>
            <a:pPr defTabSz="865188"/>
            <a:fld id="{222BCDE9-4571-47A3-A756-14589755D685}" type="slidenum">
              <a:rPr lang="en-US" altLang="zh-CN" sz="800">
                <a:solidFill>
                  <a:schemeClr val="folHlink"/>
                </a:solidFill>
                <a:ea typeface="宋体" pitchFamily="2" charset="-122"/>
              </a:rPr>
              <a:pPr defTabSz="865188"/>
              <a:t>‹#›</a:t>
            </a:fld>
            <a:endParaRPr lang="en-US" altLang="zh-CN" sz="800">
              <a:solidFill>
                <a:schemeClr val="folHlink"/>
              </a:solidFill>
              <a:ea typeface="宋体" pitchFamily="2" charset="-122"/>
            </a:endParaRPr>
          </a:p>
        </p:txBody>
      </p:sp>
      <p:pic>
        <p:nvPicPr>
          <p:cNvPr id="11270" name="Picture 196" descr="wwm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170863" y="6197600"/>
            <a:ext cx="79216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1" name="Rectangle 199"/>
          <p:cNvSpPr>
            <a:spLocks noChangeArrowheads="1"/>
          </p:cNvSpPr>
          <p:nvPr userDrawn="1"/>
        </p:nvSpPr>
        <p:spPr bwMode="auto">
          <a:xfrm>
            <a:off x="546100" y="866775"/>
            <a:ext cx="8077200" cy="90488"/>
          </a:xfrm>
          <a:prstGeom prst="rect">
            <a:avLst/>
          </a:prstGeom>
          <a:gradFill rotWithShape="1">
            <a:gsLst>
              <a:gs pos="0">
                <a:srgbClr val="0033CC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11272" name="Picture 203" descr="bristolmyerssquibblogo[1]"/>
          <p:cNvPicPr>
            <a:picLocks noChangeAspect="1" noChangeArrowheads="1"/>
          </p:cNvPicPr>
          <p:nvPr userDrawn="1"/>
        </p:nvPicPr>
        <p:blipFill>
          <a:blip r:embed="rId1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0889" b="42134"/>
          <a:stretch>
            <a:fillRect/>
          </a:stretch>
        </p:blipFill>
        <p:spPr bwMode="auto">
          <a:xfrm>
            <a:off x="7053263" y="55563"/>
            <a:ext cx="19986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691" r:id="rId1"/>
    <p:sldLayoutId id="2147484681" r:id="rId2"/>
    <p:sldLayoutId id="2147484682" r:id="rId3"/>
    <p:sldLayoutId id="2147484683" r:id="rId4"/>
    <p:sldLayoutId id="2147484684" r:id="rId5"/>
    <p:sldLayoutId id="2147484685" r:id="rId6"/>
    <p:sldLayoutId id="2147484686" r:id="rId7"/>
    <p:sldLayoutId id="2147484687" r:id="rId8"/>
    <p:sldLayoutId id="2147484688" r:id="rId9"/>
    <p:sldLayoutId id="2147484689" r:id="rId10"/>
    <p:sldLayoutId id="2147484690" r:id="rId11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639C"/>
        </a:buClr>
        <a:buFont typeface="Wingdings" pitchFamily="2" charset="2"/>
        <a:buChar char="§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3660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339966"/>
        </a:buClr>
        <a:buFont typeface="Arial" charset="0"/>
        <a:buChar char="–"/>
        <a:defRPr>
          <a:solidFill>
            <a:schemeClr val="tx1"/>
          </a:solidFill>
          <a:latin typeface="+mn-lt"/>
        </a:defRPr>
      </a:lvl2pPr>
      <a:lvl3pPr marL="1073150" indent="-227013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Char char="•"/>
        <a:defRPr>
          <a:solidFill>
            <a:schemeClr val="tx1"/>
          </a:solidFill>
          <a:latin typeface="+mn-lt"/>
        </a:defRPr>
      </a:lvl3pPr>
      <a:lvl4pPr marL="1411288" indent="-230188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Arial" charset="0"/>
        <a:buChar char="u"/>
        <a:defRPr sz="1900" b="1">
          <a:solidFill>
            <a:srgbClr val="9900CC"/>
          </a:solidFill>
          <a:latin typeface="Monotype Sorts" pitchFamily="2" charset="2"/>
        </a:defRPr>
      </a:lvl4pPr>
      <a:lvl5pPr marL="17478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Arial" charset="0"/>
        <a:buChar char="u"/>
        <a:defRPr sz="1900" b="1">
          <a:solidFill>
            <a:srgbClr val="9900CC"/>
          </a:solidFill>
          <a:latin typeface="Monotype Sorts" pitchFamily="2" charset="2"/>
        </a:defRPr>
      </a:lvl5pPr>
      <a:lvl6pPr marL="22050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6pPr>
      <a:lvl7pPr marL="26622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7pPr>
      <a:lvl8pPr marL="31194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8pPr>
      <a:lvl9pPr marL="35766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 descr="labelTitle"/>
          <p:cNvSpPr>
            <a:spLocks noGrp="1" noChangeArrowheads="1"/>
          </p:cNvSpPr>
          <p:nvPr>
            <p:ph type="title" idx="4294967295"/>
          </p:nvPr>
        </p:nvSpPr>
        <p:spPr>
          <a:xfrm>
            <a:off x="498475" y="58738"/>
            <a:ext cx="6816725" cy="674687"/>
          </a:xfrm>
        </p:spPr>
        <p:txBody>
          <a:bodyPr/>
          <a:lstStyle/>
          <a:p>
            <a:r>
              <a:rPr lang="en-US" altLang="zh-CN" dirty="0" err="1" smtClean="0">
                <a:ea typeface="宋体" pitchFamily="2" charset="-122"/>
              </a:rPr>
              <a:t>Glucophage</a:t>
            </a:r>
            <a:r>
              <a:rPr lang="en-US" altLang="zh-CN" dirty="0" smtClean="0">
                <a:ea typeface="宋体" pitchFamily="2" charset="-122"/>
              </a:rPr>
              <a:t> </a:t>
            </a:r>
            <a:r>
              <a:rPr lang="en-US" altLang="zh-CN" dirty="0" err="1" smtClean="0">
                <a:ea typeface="宋体" pitchFamily="2" charset="-122"/>
              </a:rPr>
              <a:t>Market:Top</a:t>
            </a:r>
            <a:r>
              <a:rPr lang="en-US" altLang="zh-CN" dirty="0" smtClean="0">
                <a:ea typeface="宋体" pitchFamily="2" charset="-122"/>
              </a:rPr>
              <a:t> 20 Hospitals</a:t>
            </a:r>
          </a:p>
        </p:txBody>
      </p:sp>
      <p:sp>
        <p:nvSpPr>
          <p:cNvPr id="11" name="Title 1" descr="labelSubTitle"/>
          <p:cNvSpPr txBox="1">
            <a:spLocks/>
          </p:cNvSpPr>
          <p:nvPr/>
        </p:nvSpPr>
        <p:spPr bwMode="auto">
          <a:xfrm>
            <a:off x="483449" y="404322"/>
            <a:ext cx="8524081" cy="471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宋体" pitchFamily="2" charset="-122"/>
                <a:cs typeface="+mj-cs"/>
              </a:rPr>
              <a:t>(MAT Sep’11,</a:t>
            </a:r>
            <a:r>
              <a:rPr kumimoji="0" lang="en-US" altLang="zh-CN" sz="1200" b="1" i="0" u="none" strike="noStrike" kern="0" cap="none" spc="0" normalizeH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宋体" pitchFamily="2" charset="-122"/>
                <a:cs typeface="+mj-cs"/>
              </a:rPr>
              <a:t> Value in USD)</a:t>
            </a:r>
            <a:endParaRPr kumimoji="0" lang="en-US" altLang="zh-CN" sz="1200" b="1" i="0" u="none" strike="noStrike" kern="0" cap="none" spc="0" normalizeH="0" baseline="0" noProof="0" dirty="0" smtClean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j-lt"/>
              <a:ea typeface="宋体" pitchFamily="2" charset="-122"/>
              <a:cs typeface="+mj-cs"/>
            </a:endParaRPr>
          </a:p>
        </p:txBody>
      </p:sp>
      <p:graphicFrame>
        <p:nvGraphicFramePr>
          <p:cNvPr id="12" name="Chart 11" descr="chart,Primary Title,No Secondry Title"/>
          <p:cNvGraphicFramePr/>
          <p:nvPr/>
        </p:nvGraphicFramePr>
        <p:xfrm>
          <a:off x="583324" y="1396999"/>
          <a:ext cx="8040414" cy="47200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Text Box 8" descr="footnote"/>
          <p:cNvSpPr txBox="1">
            <a:spLocks noChangeArrowheads="1"/>
          </p:cNvSpPr>
          <p:nvPr/>
        </p:nvSpPr>
        <p:spPr bwMode="auto">
          <a:xfrm>
            <a:off x="225431" y="6600824"/>
            <a:ext cx="7636033" cy="2571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altLang="zh-CN" sz="900" smtClean="0">
                <a:solidFill>
                  <a:srgbClr val="020000"/>
                </a:solidFill>
                <a:ea typeface="Arial Unicode MS" pitchFamily="34" charset="-128"/>
                <a:cs typeface="Arial Unicode MS" pitchFamily="34" charset="-128"/>
              </a:rPr>
              <a:t>Data Source: CPA Nov'16</a:t>
            </a:r>
            <a:endParaRPr lang="en-US" altLang="zh-CN" sz="900" dirty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9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4E71D1"/>
      </a:accent1>
      <a:accent2>
        <a:srgbClr val="85A3DF"/>
      </a:accent2>
      <a:accent3>
        <a:srgbClr val="FFFFFF"/>
      </a:accent3>
      <a:accent4>
        <a:srgbClr val="000000"/>
      </a:accent4>
      <a:accent5>
        <a:srgbClr val="B2BBE5"/>
      </a:accent5>
      <a:accent6>
        <a:srgbClr val="7893CA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51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51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4E71D1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4666BD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4E71D1"/>
        </a:accent1>
        <a:accent2>
          <a:srgbClr val="85A3DF"/>
        </a:accent2>
        <a:accent3>
          <a:srgbClr val="FFFFFF"/>
        </a:accent3>
        <a:accent4>
          <a:srgbClr val="000000"/>
        </a:accent4>
        <a:accent5>
          <a:srgbClr val="B2BBE5"/>
        </a:accent5>
        <a:accent6>
          <a:srgbClr val="7893CA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72955</TotalTime>
  <Words>25</Words>
  <Application>Microsoft Office PowerPoint</Application>
  <PresentationFormat>Letter Paper (8.5x11 in)</PresentationFormat>
  <Paragraphs>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Default Design</vt:lpstr>
      <vt:lpstr>Glucophage Market:Top 20 Hospitals</vt:lpstr>
    </vt:vector>
  </TitlesOfParts>
  <Company>Bristol-Myers Squibb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Vijay Narendran</dc:creator>
  <cp:lastModifiedBy>Eddy Fang</cp:lastModifiedBy>
  <cp:revision>1894</cp:revision>
  <cp:lastPrinted>2003-08-22T16:32:12Z</cp:lastPrinted>
  <dcterms:created xsi:type="dcterms:W3CDTF">2001-06-20T12:40:14Z</dcterms:created>
  <dcterms:modified xsi:type="dcterms:W3CDTF">2017-01-18T07:59:32Z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</Properties>
</file>