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050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06554703675232E-2"/>
          <c:y val="4.7237932658058902E-2"/>
          <c:w val="0.79294576021521535"/>
          <c:h val="0.782625051306569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spPr>
            <a:solidFill>
              <a:srgbClr val="00CCFF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8.4923783123000002E-2</c:v>
                </c:pt>
                <c:pt idx="1">
                  <c:v>0.11365849937199998</c:v>
                </c:pt>
                <c:pt idx="2">
                  <c:v>7.9194233286000934E-2</c:v>
                </c:pt>
                <c:pt idx="3">
                  <c:v>7.5978177467000002E-2</c:v>
                </c:pt>
                <c:pt idx="4">
                  <c:v>3.6222304285000041E-2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spPr>
            <a:solidFill>
              <a:srgbClr val="C0C0C0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6.0309619384999999E-2</c:v>
                </c:pt>
                <c:pt idx="1">
                  <c:v>7.5705520913999999E-2</c:v>
                </c:pt>
                <c:pt idx="2">
                  <c:v>6.3406626785999995E-2</c:v>
                </c:pt>
                <c:pt idx="3">
                  <c:v>5.3877534541000034E-2</c:v>
                </c:pt>
                <c:pt idx="4">
                  <c:v>5.3702852120999997E-2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spPr>
            <a:solidFill>
              <a:srgbClr val="FF99CC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5.5308537600000434E-3</c:v>
                </c:pt>
                <c:pt idx="1">
                  <c:v>2.7511895110000867E-3</c:v>
                </c:pt>
                <c:pt idx="2">
                  <c:v>6.2238340850000124E-3</c:v>
                </c:pt>
                <c:pt idx="3">
                  <c:v>7.7158056029999998E-3</c:v>
                </c:pt>
                <c:pt idx="4">
                  <c:v>1.7376776284000001E-2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spPr>
            <a:solidFill>
              <a:srgbClr val="666699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5.4650696979000934E-2</c:v>
                </c:pt>
                <c:pt idx="1">
                  <c:v>4.8457880308000002E-2</c:v>
                </c:pt>
                <c:pt idx="2">
                  <c:v>4.4416392096001893E-2</c:v>
                </c:pt>
                <c:pt idx="3">
                  <c:v>6.8950800404000007E-2</c:v>
                </c:pt>
                <c:pt idx="4">
                  <c:v>7.5499331471999998E-2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spPr>
            <a:solidFill>
              <a:srgbClr val="63FF31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0.29749267738501572</c:v>
                </c:pt>
                <c:pt idx="1">
                  <c:v>0.31504142482199993</c:v>
                </c:pt>
                <c:pt idx="2">
                  <c:v>0.341011896541</c:v>
                </c:pt>
                <c:pt idx="3">
                  <c:v>0.27000344138500032</c:v>
                </c:pt>
                <c:pt idx="4">
                  <c:v>0.21199254118900518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spPr>
            <a:solidFill>
              <a:srgbClr val="17B65F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4.2737807480000113E-3</c:v>
                </c:pt>
                <c:pt idx="1">
                  <c:v>4.0457528679999945E-3</c:v>
                </c:pt>
                <c:pt idx="2">
                  <c:v>6.6590835810000134E-3</c:v>
                </c:pt>
                <c:pt idx="3">
                  <c:v>5.4653243779999965E-3</c:v>
                </c:pt>
                <c:pt idx="4">
                  <c:v>5.3112151160000023E-3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spPr>
            <a:solidFill>
              <a:srgbClr val="FF9900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Sheet1!$B$8:$F$8</c:f>
              <c:numCache>
                <c:formatCode>General</c:formatCode>
                <c:ptCount val="5"/>
                <c:pt idx="0">
                  <c:v>0.13912713197900001</c:v>
                </c:pt>
                <c:pt idx="1">
                  <c:v>9.4049524925000003E-2</c:v>
                </c:pt>
                <c:pt idx="2">
                  <c:v>0.17346252060199999</c:v>
                </c:pt>
                <c:pt idx="3">
                  <c:v>0.12867758358100001</c:v>
                </c:pt>
                <c:pt idx="4">
                  <c:v>0.129425114999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spPr>
            <a:solidFill>
              <a:srgbClr val="993366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Sheet1!$B$9:$F$9</c:f>
              <c:numCache>
                <c:formatCode>General</c:formatCode>
                <c:ptCount val="5"/>
                <c:pt idx="0">
                  <c:v>1.7080617187000002E-2</c:v>
                </c:pt>
                <c:pt idx="1">
                  <c:v>3.0471960296000817E-2</c:v>
                </c:pt>
                <c:pt idx="2">
                  <c:v>1.833063529200047E-2</c:v>
                </c:pt>
                <c:pt idx="3">
                  <c:v>1.0062689058000021E-2</c:v>
                </c:pt>
                <c:pt idx="4">
                  <c:v>1.9233003420000001E-3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spPr>
            <a:solidFill>
              <a:srgbClr val="FFCC99"/>
            </a:solidFill>
            <a:ln/>
          </c:spPr>
          <c:invertIfNegative val="0"/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8.3066787000000047E-5</c:v>
                </c:pt>
                <c:pt idx="1">
                  <c:v>5.2313991000004164E-5</c:v>
                </c:pt>
                <c:pt idx="2">
                  <c:v>9.4294435000005054E-5</c:v>
                </c:pt>
                <c:pt idx="3">
                  <c:v>3.1147745000001568E-5</c:v>
                </c:pt>
                <c:pt idx="4">
                  <c:v>8.0977700000000043E-5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spPr>
            <a:solidFill>
              <a:srgbClr val="CCCCFF"/>
            </a:solidFill>
            <a:ln/>
          </c:spPr>
          <c:invertIfNegative val="0"/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1.5767619000000488E-5</c:v>
                </c:pt>
                <c:pt idx="1">
                  <c:v>3.6986000000001753E-7</c:v>
                </c:pt>
                <c:pt idx="2">
                  <c:v>4.7593651000002972E-5</c:v>
                </c:pt>
                <c:pt idx="3">
                  <c:v>8.0857100000004724E-7</c:v>
                </c:pt>
                <c:pt idx="4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spPr>
            <a:solidFill>
              <a:srgbClr val="808080"/>
            </a:solidFill>
            <a:ln/>
          </c:spPr>
          <c:invertIfNegative val="0"/>
          <c:dLbls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Sheet1!$B$12:$F$12</c:f>
              <c:numCache>
                <c:formatCode>General</c:formatCode>
                <c:ptCount val="5"/>
                <c:pt idx="0">
                  <c:v>0.33651200504801265</c:v>
                </c:pt>
                <c:pt idx="1">
                  <c:v>0.31576556313501092</c:v>
                </c:pt>
                <c:pt idx="2">
                  <c:v>0.26715288964599998</c:v>
                </c:pt>
                <c:pt idx="3">
                  <c:v>0.37923668726701254</c:v>
                </c:pt>
                <c:pt idx="4">
                  <c:v>0.46846558649199999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0706304"/>
        <c:axId val="32165824"/>
      </c:barChart>
      <c:catAx>
        <c:axId val="607063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824"/>
        <c:crosses val="autoZero"/>
        <c:auto val="1"/>
        <c:lblAlgn val="ctr"/>
        <c:lblOffset val="100"/>
        <c:noMultiLvlLbl val="0"/>
      </c:catAx>
      <c:valAx>
        <c:axId val="32165824"/>
        <c:scaling>
          <c:orientation val="minMax"/>
          <c:max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Value Share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607063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547436679262593"/>
          <c:y val="7.8304611184053532E-2"/>
          <c:w val="9.7175174222843733E-2"/>
          <c:h val="0.84617214358164206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065547036752292E-2"/>
          <c:y val="4.7237932658058902E-2"/>
          <c:w val="0.79294576021521535"/>
          <c:h val="0.782625051306569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spPr>
            <a:solidFill>
              <a:srgbClr val="00CCFF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9.0736572863000728E-2</c:v>
                </c:pt>
                <c:pt idx="1">
                  <c:v>0.13639046636300001</c:v>
                </c:pt>
                <c:pt idx="2">
                  <c:v>9.7669943469000264E-2</c:v>
                </c:pt>
                <c:pt idx="3">
                  <c:v>7.4934203862000184E-2</c:v>
                </c:pt>
                <c:pt idx="4">
                  <c:v>2.6913808284000452E-2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spPr>
            <a:solidFill>
              <a:srgbClr val="C0C0C0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1.8076701824999999E-2</c:v>
                </c:pt>
                <c:pt idx="1">
                  <c:v>2.5052482287000001E-2</c:v>
                </c:pt>
                <c:pt idx="2">
                  <c:v>2.2670230326001028E-2</c:v>
                </c:pt>
                <c:pt idx="3">
                  <c:v>1.4650451732999999E-2</c:v>
                </c:pt>
                <c:pt idx="4">
                  <c:v>1.1425700000000021E-2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spPr>
            <a:solidFill>
              <a:srgbClr val="FF99CC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4.7088310000002104E-6</c:v>
                </c:pt>
                <c:pt idx="1">
                  <c:v>2.701781000000173E-6</c:v>
                </c:pt>
                <c:pt idx="2">
                  <c:v>6.1228810000000034E-6</c:v>
                </c:pt>
                <c:pt idx="3">
                  <c:v>6.0296950000002945E-6</c:v>
                </c:pt>
                <c:pt idx="4">
                  <c:v>1.0420229000000505E-5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spPr>
            <a:solidFill>
              <a:srgbClr val="666699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4.9275822181999746E-2</c:v>
                </c:pt>
                <c:pt idx="1">
                  <c:v>4.6968085707999867E-2</c:v>
                </c:pt>
                <c:pt idx="2">
                  <c:v>4.5831768225999985E-2</c:v>
                </c:pt>
                <c:pt idx="3">
                  <c:v>5.5099953357999998E-2</c:v>
                </c:pt>
                <c:pt idx="4">
                  <c:v>5.5268004512999985E-2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spPr>
            <a:solidFill>
              <a:srgbClr val="63FF31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0.18903138696300423</c:v>
                </c:pt>
                <c:pt idx="1">
                  <c:v>0.22220517845000001</c:v>
                </c:pt>
                <c:pt idx="2">
                  <c:v>0.254752784766</c:v>
                </c:pt>
                <c:pt idx="3">
                  <c:v>0.15871428324000697</c:v>
                </c:pt>
                <c:pt idx="4">
                  <c:v>9.8573748024000207E-2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spPr>
            <a:solidFill>
              <a:srgbClr val="17B65F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7.0926047900002332E-4</c:v>
                </c:pt>
                <c:pt idx="1">
                  <c:v>7.6741124099999997E-4</c:v>
                </c:pt>
                <c:pt idx="2">
                  <c:v>1.2686029880000181E-3</c:v>
                </c:pt>
                <c:pt idx="3">
                  <c:v>8.4270140300000268E-4</c:v>
                </c:pt>
                <c:pt idx="4">
                  <c:v>6.4073636300002819E-4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spPr>
            <a:solidFill>
              <a:srgbClr val="FF9900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Sheet1!$B$8:$F$8</c:f>
              <c:numCache>
                <c:formatCode>General</c:formatCode>
                <c:ptCount val="5"/>
                <c:pt idx="0">
                  <c:v>8.4897988018000067E-2</c:v>
                </c:pt>
                <c:pt idx="1">
                  <c:v>6.5480031383000084E-2</c:v>
                </c:pt>
                <c:pt idx="2">
                  <c:v>0.12406305102800316</c:v>
                </c:pt>
                <c:pt idx="3">
                  <c:v>7.2890720714000434E-2</c:v>
                </c:pt>
                <c:pt idx="4">
                  <c:v>5.5229635454000003E-2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spPr>
            <a:solidFill>
              <a:srgbClr val="993366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Sheet1!$B$9:$F$9</c:f>
              <c:numCache>
                <c:formatCode>General</c:formatCode>
                <c:ptCount val="5"/>
                <c:pt idx="0">
                  <c:v>8.8803954510000248E-3</c:v>
                </c:pt>
                <c:pt idx="1">
                  <c:v>1.7700919135999998E-2</c:v>
                </c:pt>
                <c:pt idx="2">
                  <c:v>1.1164544756999999E-2</c:v>
                </c:pt>
                <c:pt idx="3">
                  <c:v>4.8120179759999875E-3</c:v>
                </c:pt>
                <c:pt idx="4">
                  <c:v>7.2925445599999995E-4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spPr>
            <a:solidFill>
              <a:srgbClr val="FFCC99"/>
            </a:solidFill>
            <a:ln/>
          </c:spPr>
          <c:invertIfNegative val="0"/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1.3246182000000445E-5</c:v>
                </c:pt>
                <c:pt idx="1">
                  <c:v>9.394696000000553E-6</c:v>
                </c:pt>
                <c:pt idx="2">
                  <c:v>1.7360080000000669E-5</c:v>
                </c:pt>
                <c:pt idx="3">
                  <c:v>4.6291030000000933E-6</c:v>
                </c:pt>
                <c:pt idx="4">
                  <c:v>9.4239790000000567E-6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spPr>
            <a:solidFill>
              <a:srgbClr val="CCCCFF"/>
            </a:solidFill>
            <a:ln/>
          </c:spPr>
          <c:invertIfNegative val="0"/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4.7729680000002794E-6</c:v>
                </c:pt>
                <c:pt idx="1">
                  <c:v>1.2307500000000652E-7</c:v>
                </c:pt>
                <c:pt idx="2">
                  <c:v>1.6806876000000831E-5</c:v>
                </c:pt>
                <c:pt idx="3">
                  <c:v>2.2747400000001217E-7</c:v>
                </c:pt>
                <c:pt idx="4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spPr>
            <a:solidFill>
              <a:srgbClr val="808080"/>
            </a:solidFill>
            <a:ln/>
          </c:spPr>
          <c:invertIfNegative val="0"/>
          <c:dLbls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CHPA</c:v>
                </c:pt>
                <c:pt idx="1">
                  <c:v>Tier I cities</c:v>
                </c:pt>
                <c:pt idx="2">
                  <c:v>Tier II cities</c:v>
                </c:pt>
                <c:pt idx="3">
                  <c:v>Tier III cities</c:v>
                </c:pt>
                <c:pt idx="4">
                  <c:v>Tier IV cities</c:v>
                </c:pt>
              </c:strCache>
            </c:strRef>
          </c:cat>
          <c:val>
            <c:numRef>
              <c:f>Sheet1!$B$12:$F$12</c:f>
              <c:numCache>
                <c:formatCode>General</c:formatCode>
                <c:ptCount val="5"/>
                <c:pt idx="0">
                  <c:v>0.55836914423799056</c:v>
                </c:pt>
                <c:pt idx="1">
                  <c:v>0.48542320588100873</c:v>
                </c:pt>
                <c:pt idx="2">
                  <c:v>0.442538784603</c:v>
                </c:pt>
                <c:pt idx="3">
                  <c:v>0.61804478144200004</c:v>
                </c:pt>
                <c:pt idx="4">
                  <c:v>0.75119926869902676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0606464"/>
        <c:axId val="32664384"/>
      </c:barChart>
      <c:catAx>
        <c:axId val="606064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Unit Share</a:t>
                </a:r>
                <a:endParaRPr lang="en-US" sz="9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60606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547436679262549"/>
          <c:y val="7.8304611184053532E-2"/>
          <c:w val="9.7175174222843733E-2"/>
          <c:h val="0.84617214358164206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976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 descr="labelTitle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pitchFamily="2" charset="-122"/>
              </a:rPr>
              <a:t>Glucophage Market: Brand Share by City Segment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Mar'12, Value in RMB+Dosing Units)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MAT: Moving Annual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1" name="Chart 20" descr="chart1,Primary Title,No Secondry Title"/>
          <p:cNvGraphicFramePr/>
          <p:nvPr/>
        </p:nvGraphicFramePr>
        <p:xfrm>
          <a:off x="558140" y="1021279"/>
          <a:ext cx="8051470" cy="245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 descr="chart2,Primary Title,No Secondry Title"/>
          <p:cNvGraphicFramePr/>
          <p:nvPr/>
        </p:nvGraphicFramePr>
        <p:xfrm>
          <a:off x="639288" y="3726874"/>
          <a:ext cx="8051470" cy="245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72929</TotalTime>
  <Words>32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Glucophage Market: Brand Share by City Segment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2035</cp:revision>
  <cp:lastPrinted>2003-08-22T16:32:12Z</cp:lastPrinted>
  <dcterms:created xsi:type="dcterms:W3CDTF">2001-06-20T12:40:14Z</dcterms:created>
  <dcterms:modified xsi:type="dcterms:W3CDTF">2017-01-18T07:59:36Z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