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5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 varScale="1">
        <p:scale>
          <a:sx n="78" d="100"/>
          <a:sy n="78" d="100"/>
        </p:scale>
        <p:origin x="-960" y="-84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361986001750092E-2"/>
          <c:y val="4.9465344593436433E-2"/>
          <c:w val="0.89686023622049382"/>
          <c:h val="0.53910816159288155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Sheet1!$A$2</c:f>
              <c:strCache>
                <c:ptCount val="1"/>
                <c:pt idx="0">
                  <c:v>MONOPRIL</c:v>
                </c:pt>
              </c:strCache>
            </c:strRef>
          </c:tx>
          <c:spPr>
            <a:solidFill>
              <a:srgbClr val="00CCFF"/>
            </a:solidFill>
            <a:ln w="25185">
              <a:noFill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Sheet1!$B$2:$R$2</c:f>
              <c:numCache>
                <c:formatCode>0%</c:formatCode>
                <c:ptCount val="17"/>
                <c:pt idx="0">
                  <c:v>1.1979714427E-2</c:v>
                </c:pt>
                <c:pt idx="1">
                  <c:v>2.3935871872000011E-2</c:v>
                </c:pt>
                <c:pt idx="2">
                  <c:v>1.2610738159E-2</c:v>
                </c:pt>
                <c:pt idx="3">
                  <c:v>1.5852891550000021E-3</c:v>
                </c:pt>
                <c:pt idx="4">
                  <c:v>1.8210115252000041E-2</c:v>
                </c:pt>
                <c:pt idx="5">
                  <c:v>8.6249987899999995E-3</c:v>
                </c:pt>
                <c:pt idx="6">
                  <c:v>6.1579868959999945E-3</c:v>
                </c:pt>
                <c:pt idx="7">
                  <c:v>1.3051357802999998E-2</c:v>
                </c:pt>
                <c:pt idx="8">
                  <c:v>2.1125707290000004E-3</c:v>
                </c:pt>
                <c:pt idx="9">
                  <c:v>7.7541808860000002E-3</c:v>
                </c:pt>
                <c:pt idx="10">
                  <c:v>9.4568723750001766E-3</c:v>
                </c:pt>
                <c:pt idx="11">
                  <c:v>1.5064423975E-2</c:v>
                </c:pt>
                <c:pt idx="12">
                  <c:v>3.4433316466001188E-2</c:v>
                </c:pt>
                <c:pt idx="13">
                  <c:v>1.314045110600031E-2</c:v>
                </c:pt>
                <c:pt idx="14">
                  <c:v>8.2050388630000547E-3</c:v>
                </c:pt>
                <c:pt idx="15">
                  <c:v>1.3006803398000326E-2</c:v>
                </c:pt>
                <c:pt idx="16">
                  <c:v>5.1745612500000001E-3</c:v>
                </c:pt>
              </c:numCache>
            </c:numRef>
          </c:val>
        </c:ser>
        <c:ser>
          <c:idx val="2"/>
          <c:order val="1"/>
          <c:tx>
            <c:strRef>
              <c:f>Sheet1!$A$3</c:f>
              <c:strCache>
                <c:ptCount val="1"/>
                <c:pt idx="0">
                  <c:v>LOTENSIN</c:v>
                </c:pt>
              </c:strCache>
            </c:strRef>
          </c:tx>
          <c:spPr>
            <a:solidFill>
              <a:srgbClr val="993366"/>
            </a:solidFill>
            <a:ln w="0">
              <a:noFill/>
              <a:prstDash val="solid"/>
            </a:ln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Sheet1!$B$3:$R$3</c:f>
              <c:numCache>
                <c:formatCode>0%</c:formatCode>
                <c:ptCount val="17"/>
                <c:pt idx="0">
                  <c:v>3.6749706026000056E-2</c:v>
                </c:pt>
                <c:pt idx="1">
                  <c:v>3.0878827041000052E-2</c:v>
                </c:pt>
                <c:pt idx="2">
                  <c:v>2.3133303506000492E-2</c:v>
                </c:pt>
                <c:pt idx="3">
                  <c:v>2.7253454736E-2</c:v>
                </c:pt>
                <c:pt idx="4">
                  <c:v>0.10779421424400239</c:v>
                </c:pt>
                <c:pt idx="5">
                  <c:v>2.1079964018000615E-2</c:v>
                </c:pt>
                <c:pt idx="6">
                  <c:v>2.6665534890999997E-2</c:v>
                </c:pt>
                <c:pt idx="7">
                  <c:v>2.7834698147000052E-2</c:v>
                </c:pt>
                <c:pt idx="8">
                  <c:v>5.4241439007999999E-2</c:v>
                </c:pt>
                <c:pt idx="9">
                  <c:v>3.9294420162999999E-2</c:v>
                </c:pt>
                <c:pt idx="10">
                  <c:v>3.2758323630000002E-2</c:v>
                </c:pt>
                <c:pt idx="11">
                  <c:v>2.5601933640000588E-2</c:v>
                </c:pt>
                <c:pt idx="12">
                  <c:v>6.9263393858002092E-2</c:v>
                </c:pt>
                <c:pt idx="13">
                  <c:v>3.3576467265999999E-2</c:v>
                </c:pt>
                <c:pt idx="14">
                  <c:v>3.925779445400001E-2</c:v>
                </c:pt>
                <c:pt idx="15">
                  <c:v>4.1763875181999956E-2</c:v>
                </c:pt>
                <c:pt idx="16">
                  <c:v>5.2739267413000133E-2</c:v>
                </c:pt>
              </c:numCache>
            </c:numRef>
          </c:val>
        </c:ser>
        <c:ser>
          <c:idx val="0"/>
          <c:order val="2"/>
          <c:tx>
            <c:strRef>
              <c:f>Sheet1!$A$4</c:f>
              <c:strCache>
                <c:ptCount val="1"/>
                <c:pt idx="0">
                  <c:v>ACERTIL</c:v>
                </c:pt>
              </c:strCache>
            </c:strRef>
          </c:tx>
          <c:spPr>
            <a:solidFill>
              <a:srgbClr val="C0C0C0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Sheet1!$B$4:$R$4</c:f>
              <c:numCache>
                <c:formatCode>#,##0</c:formatCode>
                <c:ptCount val="17"/>
                <c:pt idx="0">
                  <c:v>1.9092009623000328E-2</c:v>
                </c:pt>
                <c:pt idx="1">
                  <c:v>1.2914049804000001E-2</c:v>
                </c:pt>
                <c:pt idx="2">
                  <c:v>2.5028897798999999E-2</c:v>
                </c:pt>
                <c:pt idx="3">
                  <c:v>1.6430335506000003E-2</c:v>
                </c:pt>
                <c:pt idx="4">
                  <c:v>3.9554471597999998E-2</c:v>
                </c:pt>
                <c:pt idx="5">
                  <c:v>1.9969935794000412E-2</c:v>
                </c:pt>
                <c:pt idx="6">
                  <c:v>1.9692398585000003E-2</c:v>
                </c:pt>
                <c:pt idx="7">
                  <c:v>2.6965898523000579E-2</c:v>
                </c:pt>
                <c:pt idx="8">
                  <c:v>2.3087101084000052E-2</c:v>
                </c:pt>
                <c:pt idx="9">
                  <c:v>1.7968609952999998E-2</c:v>
                </c:pt>
                <c:pt idx="10">
                  <c:v>2.3466562310999993E-2</c:v>
                </c:pt>
                <c:pt idx="11">
                  <c:v>2.2351630593000011E-2</c:v>
                </c:pt>
                <c:pt idx="12">
                  <c:v>4.1131083469999946E-3</c:v>
                </c:pt>
                <c:pt idx="13">
                  <c:v>2.7515926849000002E-2</c:v>
                </c:pt>
                <c:pt idx="14">
                  <c:v>3.3437230770000915E-3</c:v>
                </c:pt>
                <c:pt idx="15">
                  <c:v>5.8385558861999955E-2</c:v>
                </c:pt>
                <c:pt idx="16">
                  <c:v>4.2001718714999955E-2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YI SU</c:v>
                </c:pt>
              </c:strCache>
            </c:strRef>
          </c:tx>
          <c:spPr>
            <a:solidFill>
              <a:srgbClr val="17B65F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Sheet1!$B$5:$R$5</c:f>
              <c:numCache>
                <c:formatCode>#,##0</c:formatCode>
                <c:ptCount val="17"/>
                <c:pt idx="0">
                  <c:v>7.5560543799999998E-3</c:v>
                </c:pt>
                <c:pt idx="1">
                  <c:v>4.6231017699999875E-3</c:v>
                </c:pt>
                <c:pt idx="2">
                  <c:v>5.1133670609999999E-3</c:v>
                </c:pt>
                <c:pt idx="3">
                  <c:v>1.4753888086000005E-2</c:v>
                </c:pt>
                <c:pt idx="4">
                  <c:v>7.9651281900002273E-4</c:v>
                </c:pt>
                <c:pt idx="5">
                  <c:v>0</c:v>
                </c:pt>
                <c:pt idx="6">
                  <c:v>1.6993964370000001E-3</c:v>
                </c:pt>
                <c:pt idx="7">
                  <c:v>3.0496610000000052E-3</c:v>
                </c:pt>
                <c:pt idx="8">
                  <c:v>5.7552889260000014E-3</c:v>
                </c:pt>
                <c:pt idx="9">
                  <c:v>4.3103003459999999E-3</c:v>
                </c:pt>
                <c:pt idx="10">
                  <c:v>5.7435201380000534E-3</c:v>
                </c:pt>
                <c:pt idx="11">
                  <c:v>2.9256583410000002E-3</c:v>
                </c:pt>
                <c:pt idx="12">
                  <c:v>2.7308833370000012E-3</c:v>
                </c:pt>
                <c:pt idx="13">
                  <c:v>0</c:v>
                </c:pt>
                <c:pt idx="14">
                  <c:v>1.0915548147000001E-2</c:v>
                </c:pt>
                <c:pt idx="15">
                  <c:v>1.2360134340000371E-3</c:v>
                </c:pt>
                <c:pt idx="16">
                  <c:v>7.1006138810001188E-3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XIN DA YI</c:v>
                </c:pt>
              </c:strCache>
            </c:strRef>
          </c:tx>
          <c:spPr>
            <a:solidFill>
              <a:srgbClr val="34CD32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Sheet1!$B$6:$R$6</c:f>
              <c:numCache>
                <c:formatCode>#,##0</c:formatCode>
                <c:ptCount val="17"/>
                <c:pt idx="0">
                  <c:v>3.5346671070000052E-3</c:v>
                </c:pt>
                <c:pt idx="1">
                  <c:v>7.9955388699999997E-4</c:v>
                </c:pt>
                <c:pt idx="2">
                  <c:v>2.4755610440000092E-3</c:v>
                </c:pt>
                <c:pt idx="3">
                  <c:v>3.2921301830000052E-3</c:v>
                </c:pt>
                <c:pt idx="4">
                  <c:v>0</c:v>
                </c:pt>
                <c:pt idx="5">
                  <c:v>1.8333818230000349E-3</c:v>
                </c:pt>
                <c:pt idx="6">
                  <c:v>0</c:v>
                </c:pt>
                <c:pt idx="7">
                  <c:v>2.6116909870000002E-3</c:v>
                </c:pt>
                <c:pt idx="8">
                  <c:v>8.8743511000000005E-5</c:v>
                </c:pt>
                <c:pt idx="9">
                  <c:v>1.206033918E-3</c:v>
                </c:pt>
                <c:pt idx="11">
                  <c:v>4.2176851650000003E-3</c:v>
                </c:pt>
                <c:pt idx="12">
                  <c:v>1.2782350600000362E-4</c:v>
                </c:pt>
                <c:pt idx="13">
                  <c:v>7.5580032500000124E-4</c:v>
                </c:pt>
                <c:pt idx="14">
                  <c:v>2.3635963580000896E-3</c:v>
                </c:pt>
                <c:pt idx="15">
                  <c:v>3.7717285050000654E-3</c:v>
                </c:pt>
                <c:pt idx="16">
                  <c:v>1.0094905053E-2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808080"/>
            </a:solidFill>
            <a:ln/>
          </c:spPr>
          <c:invertIfNegative val="0"/>
          <c:dLbls>
            <c:numFmt formatCode="0%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Sheet1!$B$1:$R$1</c:f>
              <c:strCache>
                <c:ptCount val="17"/>
                <c:pt idx="0">
                  <c:v>CHPA</c:v>
                </c:pt>
                <c:pt idx="1">
                  <c:v>Beijing</c:v>
                </c:pt>
                <c:pt idx="2">
                  <c:v>Chengdu</c:v>
                </c:pt>
                <c:pt idx="3">
                  <c:v>Chongqing</c:v>
                </c:pt>
                <c:pt idx="4">
                  <c:v>FuXiaQuan</c:v>
                </c:pt>
                <c:pt idx="5">
                  <c:v>Guangzhou</c:v>
                </c:pt>
                <c:pt idx="6">
                  <c:v>Hangzhou</c:v>
                </c:pt>
                <c:pt idx="7">
                  <c:v>Harbin</c:v>
                </c:pt>
                <c:pt idx="8">
                  <c:v>Jinan</c:v>
                </c:pt>
                <c:pt idx="9">
                  <c:v>Nanjing</c:v>
                </c:pt>
                <c:pt idx="10">
                  <c:v>Ningbo</c:v>
                </c:pt>
                <c:pt idx="11">
                  <c:v>Shanghai</c:v>
                </c:pt>
                <c:pt idx="12">
                  <c:v>Shenyang</c:v>
                </c:pt>
                <c:pt idx="13">
                  <c:v>Shenzhen</c:v>
                </c:pt>
                <c:pt idx="14">
                  <c:v>Tianjin</c:v>
                </c:pt>
                <c:pt idx="15">
                  <c:v>Wuhan</c:v>
                </c:pt>
                <c:pt idx="16">
                  <c:v>Zhengzhou</c:v>
                </c:pt>
              </c:strCache>
            </c:strRef>
          </c:cat>
          <c:val>
            <c:numRef>
              <c:f>Sheet1!$B$7:$R$7</c:f>
              <c:numCache>
                <c:formatCode>#,##0</c:formatCode>
                <c:ptCount val="17"/>
                <c:pt idx="0">
                  <c:v>1.9501369285000549E-2</c:v>
                </c:pt>
                <c:pt idx="1">
                  <c:v>1.0625003679000001E-2</c:v>
                </c:pt>
                <c:pt idx="2">
                  <c:v>8.3368007820000048E-3</c:v>
                </c:pt>
                <c:pt idx="3">
                  <c:v>1.9416338618000389E-2</c:v>
                </c:pt>
                <c:pt idx="4">
                  <c:v>1.7879362586999938E-2</c:v>
                </c:pt>
                <c:pt idx="5">
                  <c:v>1.5118461404E-2</c:v>
                </c:pt>
                <c:pt idx="6">
                  <c:v>2.2320721674999999E-2</c:v>
                </c:pt>
                <c:pt idx="7">
                  <c:v>9.1300978180001227E-3</c:v>
                </c:pt>
                <c:pt idx="8">
                  <c:v>1.2378627375999898E-2</c:v>
                </c:pt>
                <c:pt idx="9">
                  <c:v>8.0800074590000708E-3</c:v>
                </c:pt>
                <c:pt idx="10">
                  <c:v>2.6316718290000001E-3</c:v>
                </c:pt>
                <c:pt idx="11">
                  <c:v>1.4279571586000003E-2</c:v>
                </c:pt>
                <c:pt idx="12">
                  <c:v>3.6242097961000051E-2</c:v>
                </c:pt>
                <c:pt idx="13">
                  <c:v>8.0318095670000068E-3</c:v>
                </c:pt>
                <c:pt idx="14">
                  <c:v>2.3044667256999999E-2</c:v>
                </c:pt>
                <c:pt idx="15">
                  <c:v>1.7969629452999999E-2</c:v>
                </c:pt>
                <c:pt idx="16">
                  <c:v>1.8998467344000083E-2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8866944"/>
        <c:axId val="32662080"/>
      </c:barChart>
      <c:catAx>
        <c:axId val="78866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48">
            <a:solidFill>
              <a:schemeClr val="tx1"/>
            </a:solidFill>
            <a:prstDash val="solid"/>
          </a:ln>
        </c:spPr>
        <c:txPr>
          <a:bodyPr rot="-5400000" vert="horz"/>
          <a:lstStyle/>
          <a:p>
            <a:pPr>
              <a:defRPr b="1" i="0" baseline="0"/>
            </a:pPr>
            <a:endParaRPr lang="en-US"/>
          </a:p>
        </c:txPr>
        <c:crossAx val="326620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2662080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one"/>
        <c:crossAx val="78866944"/>
        <c:crosses val="autoZero"/>
        <c:crossBetween val="between"/>
      </c:valAx>
      <c:spPr>
        <a:noFill/>
        <a:ln w="25185">
          <a:noFill/>
        </a:ln>
      </c:spPr>
    </c:plotArea>
    <c:legend>
      <c:legendPos val="t"/>
      <c:layout/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00" b="1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41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 descr="footnote"/>
          <p:cNvSpPr txBox="1">
            <a:spLocks noChangeArrowheads="1"/>
          </p:cNvSpPr>
          <p:nvPr/>
        </p:nvSpPr>
        <p:spPr bwMode="auto">
          <a:xfrm>
            <a:off x="151904" y="6629400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8" name="Object 3" descr="chart,No Primary Title,No Secondry Titl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013"/>
              </p:ext>
            </p:extLst>
          </p:nvPr>
        </p:nvGraphicFramePr>
        <p:xfrm>
          <a:off x="1" y="1079499"/>
          <a:ext cx="9144000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YTD: Year to Date.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itle 1" descr="labelTitle"/>
          <p:cNvSpPr>
            <a:spLocks noGrp="1"/>
          </p:cNvSpPr>
          <p:nvPr>
            <p:ph type="title"/>
          </p:nvPr>
        </p:nvSpPr>
        <p:spPr>
          <a:xfrm>
            <a:off x="498475" y="58738"/>
            <a:ext cx="6602969" cy="674687"/>
          </a:xfrm>
        </p:spPr>
        <p:txBody>
          <a:bodyPr/>
          <a:lstStyle/>
          <a:p>
            <a:r>
              <a:rPr lang="en-US" smtClean="0">
                <a:ea typeface="宋体" pitchFamily="2" charset="-122"/>
              </a:rPr>
              <a:t>Monopril Market: ACEI and Monopril Performance by Tier 1,2 Cities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6202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(YTD Mar'12,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9" name="Object 8" descr="Sheet"/>
          <p:cNvGraphicFramePr>
            <a:graphicFrameLocks noChangeAspect="1"/>
          </p:cNvGraphicFramePr>
          <p:nvPr/>
        </p:nvGraphicFramePr>
        <p:xfrm>
          <a:off x="38100" y="4738688"/>
          <a:ext cx="88868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Worksheet" r:id="rId5" imgW="8886825" imgH="1571625" progId="Excel.Sheet.12">
                  <p:embed/>
                </p:oleObj>
              </mc:Choice>
              <mc:Fallback>
                <p:oleObj name="Worksheet" r:id="rId5" imgW="8886825" imgH="1571625" progId="Excel.Sheet.12">
                  <p:embed/>
                  <p:pic>
                    <p:nvPicPr>
                      <p:cNvPr id="0" name="Picture 12" descr="She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4738688"/>
                        <a:ext cx="8886825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72970</TotalTime>
  <Words>30</Words>
  <Application>Microsoft Office PowerPoint</Application>
  <PresentationFormat>Letter Paper (8.5x11 in)</PresentationFormat>
  <Paragraphs>4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Monopril Market: ACEI and Monopril Performance by Tier 1,2 Cities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1915</cp:revision>
  <cp:lastPrinted>2003-08-22T16:32:12Z</cp:lastPrinted>
  <dcterms:created xsi:type="dcterms:W3CDTF">2001-06-20T12:40:14Z</dcterms:created>
  <dcterms:modified xsi:type="dcterms:W3CDTF">2017-01-18T07:59:37Z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