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1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9900"/>
    <a:srgbClr val="B2B2B2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8" d="100"/>
          <a:sy n="78" d="100"/>
        </p:scale>
        <p:origin x="-960" y="-8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5344423590197768E-2"/>
          <c:y val="4.761893036320447E-2"/>
          <c:w val="0.88727653448690058"/>
          <c:h val="0.89625710394523406"/>
        </c:manualLayout>
      </c:layout>
      <c:bubbleChart>
        <c:varyColors val="0"/>
        <c:ser>
          <c:idx val="0"/>
          <c:order val="0"/>
          <c:tx>
            <c:strRef>
              <c:f>TopRanks!$B$2</c:f>
              <c:strCache>
                <c:ptCount val="1"/>
                <c:pt idx="0">
                  <c:v>ROCHE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TopRanks!$C$2</c:f>
              <c:numCache>
                <c:formatCode>0%</c:formatCode>
                <c:ptCount val="1"/>
                <c:pt idx="0">
                  <c:v>0.12607200567541355</c:v>
                </c:pt>
              </c:numCache>
            </c:numRef>
          </c:xVal>
          <c:yVal>
            <c:numRef>
              <c:f>TopRanks!$D$2</c:f>
              <c:numCache>
                <c:formatCode>0%</c:formatCode>
                <c:ptCount val="1"/>
                <c:pt idx="0">
                  <c:v>0.31135656085892266</c:v>
                </c:pt>
              </c:numCache>
            </c:numRef>
          </c:yVal>
          <c:bubbleSize>
            <c:numRef>
              <c:f>TopRanks!$E$2</c:f>
              <c:numCache>
                <c:formatCode>General</c:formatCode>
                <c:ptCount val="1"/>
                <c:pt idx="0">
                  <c:v>536483908</c:v>
                </c:pt>
              </c:numCache>
            </c:numRef>
          </c:bubbleSize>
          <c:bubble3D val="1"/>
        </c:ser>
        <c:ser>
          <c:idx val="1"/>
          <c:order val="1"/>
          <c:tx>
            <c:strRef>
              <c:f>TopRanks!$B$3</c:f>
              <c:strCache>
                <c:ptCount val="1"/>
                <c:pt idx="0">
                  <c:v>HENGRUI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dLbl>
              <c:idx val="0"/>
              <c:layout>
                <c:manualLayout>
                  <c:x val="-9.2876751831201199E-2"/>
                  <c:y val="5.3930439314153131E-3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TopRanks!$C$3</c:f>
              <c:numCache>
                <c:formatCode>0%</c:formatCode>
                <c:ptCount val="1"/>
                <c:pt idx="0">
                  <c:v>9.8743675154336727E-2</c:v>
                </c:pt>
              </c:numCache>
            </c:numRef>
          </c:xVal>
          <c:yVal>
            <c:numRef>
              <c:f>TopRanks!$D$3</c:f>
              <c:numCache>
                <c:formatCode>0%</c:formatCode>
                <c:ptCount val="1"/>
                <c:pt idx="0">
                  <c:v>0.18819651732040041</c:v>
                </c:pt>
              </c:numCache>
            </c:numRef>
          </c:yVal>
          <c:bubbleSize>
            <c:numRef>
              <c:f>TopRanks!$E$3</c:f>
              <c:numCache>
                <c:formatCode>General</c:formatCode>
                <c:ptCount val="1"/>
                <c:pt idx="0">
                  <c:v>420191560</c:v>
                </c:pt>
              </c:numCache>
            </c:numRef>
          </c:bubbleSize>
          <c:bubble3D val="1"/>
        </c:ser>
        <c:ser>
          <c:idx val="2"/>
          <c:order val="2"/>
          <c:tx>
            <c:strRef>
              <c:f>TopRanks!$B$4</c:f>
              <c:strCache>
                <c:ptCount val="1"/>
                <c:pt idx="0">
                  <c:v>AZ</c:v>
                </c:pt>
              </c:strCache>
            </c:strRef>
          </c:tx>
          <c:spPr>
            <a:solidFill>
              <a:srgbClr val="00B0F0"/>
            </a:solidFill>
            <a:ln w="25400">
              <a:noFill/>
            </a:ln>
          </c:spPr>
          <c:invertIfNegative val="0"/>
          <c:dLbls>
            <c:dLbl>
              <c:idx val="0"/>
              <c:layout>
                <c:manualLayout>
                  <c:x val="-5.7166569363553632E-2"/>
                  <c:y val="7.3528687537442461E-3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TopRanks!$C$4</c:f>
              <c:numCache>
                <c:formatCode>0%</c:formatCode>
                <c:ptCount val="1"/>
                <c:pt idx="0">
                  <c:v>5.770229392683892E-2</c:v>
                </c:pt>
              </c:numCache>
            </c:numRef>
          </c:xVal>
          <c:yVal>
            <c:numRef>
              <c:f>TopRanks!$D$4</c:f>
              <c:numCache>
                <c:formatCode>0%</c:formatCode>
                <c:ptCount val="1"/>
                <c:pt idx="0">
                  <c:v>0.18948236919280007</c:v>
                </c:pt>
              </c:numCache>
            </c:numRef>
          </c:yVal>
          <c:bubbleSize>
            <c:numRef>
              <c:f>TopRanks!$E$4</c:f>
              <c:numCache>
                <c:formatCode>General</c:formatCode>
                <c:ptCount val="1"/>
                <c:pt idx="0">
                  <c:v>245545012</c:v>
                </c:pt>
              </c:numCache>
            </c:numRef>
          </c:bubbleSize>
          <c:bubble3D val="1"/>
        </c:ser>
        <c:ser>
          <c:idx val="3"/>
          <c:order val="3"/>
          <c:tx>
            <c:strRef>
              <c:f>TopRanks!$B$5</c:f>
              <c:strCache>
                <c:ptCount val="1"/>
                <c:pt idx="0">
                  <c:v>SD QILU</c:v>
                </c:pt>
              </c:strCache>
            </c:strRef>
          </c:tx>
          <c:spPr>
            <a:solidFill>
              <a:srgbClr val="92D050"/>
            </a:solidFill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TopRanks!$C$5</c:f>
              <c:numCache>
                <c:formatCode>0%</c:formatCode>
                <c:ptCount val="1"/>
                <c:pt idx="0">
                  <c:v>5.6882702611090311E-2</c:v>
                </c:pt>
              </c:numCache>
            </c:numRef>
          </c:xVal>
          <c:yVal>
            <c:numRef>
              <c:f>TopRanks!$D$5</c:f>
              <c:numCache>
                <c:formatCode>0%</c:formatCode>
                <c:ptCount val="1"/>
                <c:pt idx="0">
                  <c:v>0.45243539566203328</c:v>
                </c:pt>
              </c:numCache>
            </c:numRef>
          </c:yVal>
          <c:bubbleSize>
            <c:numRef>
              <c:f>TopRanks!$E$5</c:f>
              <c:numCache>
                <c:formatCode>General</c:formatCode>
                <c:ptCount val="1"/>
                <c:pt idx="0">
                  <c:v>242057342</c:v>
                </c:pt>
              </c:numCache>
            </c:numRef>
          </c:bubbleSize>
          <c:bubble3D val="1"/>
        </c:ser>
        <c:ser>
          <c:idx val="4"/>
          <c:order val="4"/>
          <c:tx>
            <c:strRef>
              <c:f>TopRanks!$B$6</c:f>
              <c:strCache>
                <c:ptCount val="1"/>
                <c:pt idx="0">
                  <c:v>JS HANSOH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TopRanks!$C$6</c:f>
              <c:numCache>
                <c:formatCode>0%</c:formatCode>
                <c:ptCount val="1"/>
                <c:pt idx="0">
                  <c:v>5.5783282266858594E-2</c:v>
                </c:pt>
              </c:numCache>
            </c:numRef>
          </c:xVal>
          <c:yVal>
            <c:numRef>
              <c:f>TopRanks!$D$6</c:f>
              <c:numCache>
                <c:formatCode>0%</c:formatCode>
                <c:ptCount val="1"/>
                <c:pt idx="0">
                  <c:v>0.25403041802356813</c:v>
                </c:pt>
              </c:numCache>
            </c:numRef>
          </c:yVal>
          <c:bubbleSize>
            <c:numRef>
              <c:f>TopRanks!$E$6</c:f>
              <c:numCache>
                <c:formatCode>General</c:formatCode>
                <c:ptCount val="1"/>
                <c:pt idx="0">
                  <c:v>237378894</c:v>
                </c:pt>
              </c:numCache>
            </c:numRef>
          </c:bubbleSize>
          <c:bubble3D val="1"/>
        </c:ser>
        <c:ser>
          <c:idx val="5"/>
          <c:order val="5"/>
          <c:tx>
            <c:strRef>
              <c:f>TopRanks!$B$7</c:f>
              <c:strCache>
                <c:ptCount val="1"/>
                <c:pt idx="0">
                  <c:v>PFIZER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TopRanks!$C$7</c:f>
              <c:numCache>
                <c:formatCode>0%</c:formatCode>
                <c:ptCount val="1"/>
                <c:pt idx="0">
                  <c:v>3.5589917531344606E-2</c:v>
                </c:pt>
              </c:numCache>
            </c:numRef>
          </c:xVal>
          <c:yVal>
            <c:numRef>
              <c:f>TopRanks!$D$7</c:f>
              <c:numCache>
                <c:formatCode>0%</c:formatCode>
                <c:ptCount val="1"/>
                <c:pt idx="0">
                  <c:v>0.21247936022861214</c:v>
                </c:pt>
              </c:numCache>
            </c:numRef>
          </c:yVal>
          <c:bubbleSize>
            <c:numRef>
              <c:f>TopRanks!$E$7</c:f>
              <c:numCache>
                <c:formatCode>General</c:formatCode>
                <c:ptCount val="1"/>
                <c:pt idx="0">
                  <c:v>151448515</c:v>
                </c:pt>
              </c:numCache>
            </c:numRef>
          </c:bubbleSize>
          <c:bubble3D val="1"/>
        </c:ser>
        <c:ser>
          <c:idx val="6"/>
          <c:order val="6"/>
          <c:tx>
            <c:strRef>
              <c:f>TopRanks!$B$8</c:f>
              <c:strCache>
                <c:ptCount val="1"/>
                <c:pt idx="0">
                  <c:v>SANOFI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TopRanks!$C$8</c:f>
              <c:numCache>
                <c:formatCode>0%</c:formatCode>
                <c:ptCount val="1"/>
                <c:pt idx="0">
                  <c:v>3.5577415701182648E-2</c:v>
                </c:pt>
              </c:numCache>
            </c:numRef>
          </c:xVal>
          <c:yVal>
            <c:numRef>
              <c:f>TopRanks!$D$8</c:f>
              <c:numCache>
                <c:formatCode>0%</c:formatCode>
                <c:ptCount val="1"/>
                <c:pt idx="0">
                  <c:v>5.8277289211115683E-2</c:v>
                </c:pt>
              </c:numCache>
            </c:numRef>
          </c:yVal>
          <c:bubbleSize>
            <c:numRef>
              <c:f>TopRanks!$E$8</c:f>
              <c:numCache>
                <c:formatCode>General</c:formatCode>
                <c:ptCount val="1"/>
                <c:pt idx="0">
                  <c:v>151395315</c:v>
                </c:pt>
              </c:numCache>
            </c:numRef>
          </c:bubbleSize>
          <c:bubble3D val="1"/>
        </c:ser>
        <c:ser>
          <c:idx val="7"/>
          <c:order val="7"/>
          <c:tx>
            <c:strRef>
              <c:f>TopRanks!$B$9</c:f>
              <c:strCache>
                <c:ptCount val="1"/>
                <c:pt idx="0">
                  <c:v>LVYE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TopRanks!$C$9</c:f>
              <c:numCache>
                <c:formatCode>0%</c:formatCode>
                <c:ptCount val="1"/>
                <c:pt idx="0">
                  <c:v>3.3357095129526282E-2</c:v>
                </c:pt>
              </c:numCache>
            </c:numRef>
          </c:xVal>
          <c:yVal>
            <c:numRef>
              <c:f>TopRanks!$D$9</c:f>
              <c:numCache>
                <c:formatCode>0%</c:formatCode>
                <c:ptCount val="1"/>
                <c:pt idx="0">
                  <c:v>0.38922836121943877</c:v>
                </c:pt>
              </c:numCache>
            </c:numRef>
          </c:yVal>
          <c:bubbleSize>
            <c:numRef>
              <c:f>TopRanks!$E$9</c:f>
              <c:numCache>
                <c:formatCode>General</c:formatCode>
                <c:ptCount val="1"/>
                <c:pt idx="0">
                  <c:v>141947014</c:v>
                </c:pt>
              </c:numCache>
            </c:numRef>
          </c:bubbleSize>
          <c:bubble3D val="1"/>
        </c:ser>
        <c:ser>
          <c:idx val="8"/>
          <c:order val="8"/>
          <c:tx>
            <c:strRef>
              <c:f>TopRanks!$B$10</c:f>
              <c:strCache>
                <c:ptCount val="1"/>
                <c:pt idx="0">
                  <c:v>SZ WANLE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TopRanks!$C$10</c:f>
              <c:numCache>
                <c:formatCode>0%</c:formatCode>
                <c:ptCount val="1"/>
                <c:pt idx="0">
                  <c:v>2.7154527587212682E-2</c:v>
                </c:pt>
              </c:numCache>
            </c:numRef>
          </c:xVal>
          <c:yVal>
            <c:numRef>
              <c:f>TopRanks!$D$10</c:f>
              <c:numCache>
                <c:formatCode>0%</c:formatCode>
                <c:ptCount val="1"/>
                <c:pt idx="0">
                  <c:v>0.1263890968833084</c:v>
                </c:pt>
              </c:numCache>
            </c:numRef>
          </c:yVal>
          <c:bubbleSize>
            <c:numRef>
              <c:f>TopRanks!$E$10</c:f>
              <c:numCache>
                <c:formatCode>General</c:formatCode>
                <c:ptCount val="1"/>
                <c:pt idx="0">
                  <c:v>115552751</c:v>
                </c:pt>
              </c:numCache>
            </c:numRef>
          </c:bubbleSize>
          <c:bubble3D val="1"/>
        </c:ser>
        <c:ser>
          <c:idx val="9"/>
          <c:order val="9"/>
          <c:tx>
            <c:strRef>
              <c:f>TopRanks!$B$11</c:f>
              <c:strCache>
                <c:ptCount val="1"/>
                <c:pt idx="0">
                  <c:v>SD.LUNAN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TopRanks!$C$11</c:f>
              <c:numCache>
                <c:formatCode>0%</c:formatCode>
                <c:ptCount val="1"/>
                <c:pt idx="0">
                  <c:v>2.6084443539443652E-2</c:v>
                </c:pt>
              </c:numCache>
            </c:numRef>
          </c:xVal>
          <c:yVal>
            <c:numRef>
              <c:f>TopRanks!$D$11</c:f>
              <c:numCache>
                <c:formatCode>0%</c:formatCode>
                <c:ptCount val="1"/>
                <c:pt idx="0">
                  <c:v>0.51571008119557971</c:v>
                </c:pt>
              </c:numCache>
            </c:numRef>
          </c:yVal>
          <c:bubbleSize>
            <c:numRef>
              <c:f>TopRanks!$E$11</c:f>
              <c:numCache>
                <c:formatCode>General</c:formatCode>
                <c:ptCount val="1"/>
                <c:pt idx="0">
                  <c:v>110999140</c:v>
                </c:pt>
              </c:numCache>
            </c:numRef>
          </c:bubbleSize>
          <c:bubble3D val="1"/>
        </c:ser>
        <c:ser>
          <c:idx val="10"/>
          <c:order val="10"/>
          <c:tx>
            <c:strRef>
              <c:f>TopRanks!$B$12</c:f>
              <c:strCache>
                <c:ptCount val="1"/>
                <c:pt idx="0">
                  <c:v>BMS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>
              <c:idx val="0"/>
              <c:layout>
                <c:manualLayout>
                  <c:x val="-4.3567423854163685E-2"/>
                  <c:y val="6.4697723603589184E-3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Pos val="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TopRanks!$C$12</c:f>
              <c:numCache>
                <c:formatCode>0%</c:formatCode>
                <c:ptCount val="1"/>
                <c:pt idx="0">
                  <c:v>1.3952099798910886E-2</c:v>
                </c:pt>
              </c:numCache>
            </c:numRef>
          </c:xVal>
          <c:yVal>
            <c:numRef>
              <c:f>TopRanks!$D$12</c:f>
              <c:numCache>
                <c:formatCode>0%</c:formatCode>
                <c:ptCount val="1"/>
                <c:pt idx="0">
                  <c:v>0.25222514490035425</c:v>
                </c:pt>
              </c:numCache>
            </c:numRef>
          </c:yVal>
          <c:bubbleSize>
            <c:numRef>
              <c:f>TopRanks!$E$12</c:f>
              <c:numCache>
                <c:formatCode>General</c:formatCode>
                <c:ptCount val="1"/>
                <c:pt idx="0">
                  <c:v>59371444</c:v>
                </c:pt>
              </c:numCache>
            </c:numRef>
          </c:bubbleSize>
          <c:bubble3D val="1"/>
        </c:ser>
        <c:ser>
          <c:idx val="11"/>
          <c:order val="11"/>
          <c:tx>
            <c:strRef>
              <c:f>TopRanks!#REF!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rgbClr val="0372A6"/>
            </a:solidFill>
            <a:ln w="25400">
              <a:solidFill>
                <a:srgbClr val="0372A6"/>
              </a:solidFill>
            </a:ln>
          </c:spPr>
          <c:invertIfNegative val="0"/>
          <c:dLbls>
            <c:dLbl>
              <c:idx val="0"/>
              <c:layout>
                <c:manualLayout>
                  <c:x val="-4.9733733941155975E-2"/>
                  <c:y val="-1.2254901960784314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BMS</a:t>
                    </a:r>
                  </a:p>
                  <a:p>
                    <a:r>
                      <a:rPr lang="en-US" altLang="en-US" dirty="0" smtClean="0"/>
                      <a:t>(2.3</a:t>
                    </a:r>
                    <a:r>
                      <a:rPr lang="en-US" altLang="en-US" dirty="0"/>
                      <a:t>%, </a:t>
                    </a:r>
                    <a:r>
                      <a:rPr lang="en-US" altLang="en-US" dirty="0" smtClean="0"/>
                      <a:t>24.5%)</a:t>
                    </a:r>
                    <a:endParaRPr lang="en-US" altLang="en-US" dirty="0"/>
                  </a:p>
                </c:rich>
              </c:tx>
              <c:showLegendKey val="0"/>
              <c:showVal val="1"/>
              <c:showCatName val="1"/>
              <c:showSerName val="1"/>
              <c:showPercent val="0"/>
              <c:showBubbleSize val="0"/>
            </c:dLbl>
            <c:showLegendKey val="0"/>
            <c:showVal val="1"/>
            <c:showCatName val="1"/>
            <c:showSerName val="1"/>
            <c:showPercent val="0"/>
            <c:showBubbleSize val="0"/>
            <c:showLeaderLines val="0"/>
          </c:dLbls>
          <c:xVal>
            <c:numRef>
              <c:f>TopRanks!#REF!</c:f>
            </c:numRef>
          </c:xVal>
          <c:yVal>
            <c:numRef>
              <c:f>TopRanks!#REF!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bubbleSize>
            <c:numRef>
              <c:f>TopRanks!#REF!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bubbleSize>
          <c:bubble3D val="1"/>
        </c:ser>
        <c:ser>
          <c:idx val="12"/>
          <c:order val="12"/>
          <c:tx>
            <c:strRef>
              <c:f>TopRanks!#REF!</c:f>
              <c:strCache>
                <c:ptCount val="1"/>
                <c:pt idx="0">
                  <c:v>#REF!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TopRanks!#REF!</c:f>
            </c:numRef>
          </c:xVal>
          <c:yVal>
            <c:numRef>
              <c:f>TopRanks!#REF!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bubbleSize>
            <c:numRef>
              <c:f>TopRanks!#REF!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bubbleSize>
          <c:bubble3D val="1"/>
        </c:ser>
        <c:ser>
          <c:idx val="13"/>
          <c:order val="13"/>
          <c:tx>
            <c:strRef>
              <c:f>TopRanks!#REF!</c:f>
              <c:strCache>
                <c:ptCount val="1"/>
                <c:pt idx="0">
                  <c:v>#REF!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TopRanks!#REF!</c:f>
            </c:numRef>
          </c:xVal>
          <c:yVal>
            <c:numRef>
              <c:f>TopRanks!#REF!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bubbleSize>
            <c:numRef>
              <c:f>TopRanks!#REF!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bubbleSize>
          <c:bubble3D val="1"/>
        </c:ser>
        <c:ser>
          <c:idx val="14"/>
          <c:order val="14"/>
          <c:tx>
            <c:strRef>
              <c:f>TopRanks!#REF!</c:f>
              <c:strCache>
                <c:ptCount val="1"/>
                <c:pt idx="0">
                  <c:v>#REF!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TopRanks!#REF!</c:f>
            </c:numRef>
          </c:xVal>
          <c:yVal>
            <c:numRef>
              <c:f>TopRanks!#REF!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bubbleSize>
            <c:numRef>
              <c:f>TopRanks!#REF!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bubbleSize>
          <c:bubble3D val="1"/>
        </c:ser>
        <c:ser>
          <c:idx val="15"/>
          <c:order val="15"/>
          <c:tx>
            <c:strRef>
              <c:f>TopRanks!$B$13</c:f>
              <c:strCache>
                <c:ptCount val="1"/>
                <c:pt idx="0">
                  <c:v>MSERONO</c:v>
                </c:pt>
              </c:strCache>
            </c:strRef>
          </c:tx>
          <c:spPr>
            <a:ln w="25400">
              <a:noFill/>
            </a:ln>
          </c:spPr>
          <c:invertIfNegative val="0"/>
          <c:xVal>
            <c:numRef>
              <c:f>TopRanks!$C$13</c:f>
            </c:numRef>
          </c:xVal>
          <c:yVal>
            <c:numRef>
              <c:f>TopRanks!$D$13</c:f>
            </c:numRef>
          </c:yVal>
          <c:bubbleSize>
            <c:numRef>
              <c:f>TopRanks!$E$13</c:f>
            </c:numRef>
          </c:bubbleSize>
          <c:bubble3D val="0"/>
        </c:ser>
        <c:ser>
          <c:idx val="16"/>
          <c:order val="16"/>
          <c:tx>
            <c:strRef>
              <c:f>TopRanks!$B$14</c:f>
              <c:strCache>
                <c:ptCount val="1"/>
                <c:pt idx="0">
                  <c:v>EISAI</c:v>
                </c:pt>
              </c:strCache>
            </c:strRef>
          </c:tx>
          <c:spPr>
            <a:ln w="25400">
              <a:noFill/>
            </a:ln>
          </c:spPr>
          <c:invertIfNegative val="0"/>
          <c:xVal>
            <c:numRef>
              <c:f>TopRanks!$C$14</c:f>
            </c:numRef>
          </c:xVal>
          <c:yVal>
            <c:numRef>
              <c:f>TopRanks!$D$14</c:f>
            </c:numRef>
          </c:yVal>
          <c:bubbleSize>
            <c:numRef>
              <c:f>TopRanks!$E$14</c:f>
            </c:numRef>
          </c:bubbleSize>
          <c:bubble3D val="0"/>
        </c:ser>
        <c:ser>
          <c:idx val="17"/>
          <c:order val="17"/>
          <c:tx>
            <c:strRef>
              <c:f>TopRanks!$B$15</c:f>
              <c:strCache>
                <c:ptCount val="1"/>
                <c:pt idx="0">
                  <c:v>ASTELLAS</c:v>
                </c:pt>
              </c:strCache>
            </c:strRef>
          </c:tx>
          <c:spPr>
            <a:ln w="25400">
              <a:noFill/>
            </a:ln>
          </c:spPr>
          <c:invertIfNegative val="0"/>
          <c:xVal>
            <c:numRef>
              <c:f>TopRanks!$C$15</c:f>
            </c:numRef>
          </c:xVal>
          <c:yVal>
            <c:numRef>
              <c:f>TopRanks!$D$15</c:f>
            </c:numRef>
          </c:yVal>
          <c:bubbleSize>
            <c:numRef>
              <c:f>TopRanks!$E$15</c:f>
            </c:numRef>
          </c:bubbleSize>
          <c:bubble3D val="0"/>
        </c:ser>
        <c:ser>
          <c:idx val="18"/>
          <c:order val="18"/>
          <c:tx>
            <c:strRef>
              <c:f>TopRanks!$B$16</c:f>
              <c:strCache>
                <c:ptCount val="1"/>
                <c:pt idx="0">
                  <c:v>ABBOTT</c:v>
                </c:pt>
              </c:strCache>
            </c:strRef>
          </c:tx>
          <c:spPr>
            <a:ln w="25400">
              <a:noFill/>
            </a:ln>
          </c:spPr>
          <c:invertIfNegative val="0"/>
          <c:xVal>
            <c:numRef>
              <c:f>TopRanks!$C$16</c:f>
            </c:numRef>
          </c:xVal>
          <c:yVal>
            <c:numRef>
              <c:f>TopRanks!$D$16</c:f>
            </c:numRef>
          </c:yVal>
          <c:bubbleSize>
            <c:numRef>
              <c:f>TopRanks!$E$16</c:f>
            </c:numRef>
          </c:bubbleSize>
          <c:bubble3D val="0"/>
        </c:ser>
        <c:ser>
          <c:idx val="19"/>
          <c:order val="19"/>
          <c:tx>
            <c:strRef>
              <c:f>TopRanks!$B$17</c:f>
              <c:strCache>
                <c:ptCount val="1"/>
                <c:pt idx="0">
                  <c:v>OTSUKA</c:v>
                </c:pt>
              </c:strCache>
            </c:strRef>
          </c:tx>
          <c:spPr>
            <a:ln w="25400">
              <a:noFill/>
            </a:ln>
          </c:spPr>
          <c:invertIfNegative val="0"/>
          <c:xVal>
            <c:numRef>
              <c:f>TopRanks!$C$17</c:f>
            </c:numRef>
          </c:xVal>
          <c:yVal>
            <c:numRef>
              <c:f>TopRanks!$D$17</c:f>
            </c:numRef>
          </c:yVal>
          <c:bubbleSize>
            <c:numRef>
              <c:f>TopRanks!$E$17</c:f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92240064"/>
        <c:axId val="92240640"/>
      </c:bubbleChart>
      <c:valAx>
        <c:axId val="92240064"/>
        <c:scaling>
          <c:orientation val="minMax"/>
          <c:max val="0.15000000000000024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b="1" dirty="0" err="1" smtClean="0"/>
                  <a:t>Onco</a:t>
                </a:r>
                <a:r>
                  <a:rPr lang="en-US" b="1" dirty="0" smtClean="0"/>
                  <a:t> product market Share(MAT </a:t>
                </a:r>
                <a:endParaRPr lang="zh-CN" b="1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92240640"/>
        <c:crosses val="autoZero"/>
        <c:crossBetween val="midCat"/>
      </c:valAx>
      <c:valAx>
        <c:axId val="92240640"/>
        <c:scaling>
          <c:orientation val="minMax"/>
          <c:max val="0.60000000000000064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Yearly Growth Rate </a:t>
                </a:r>
                <a:r>
                  <a:rPr lang="en-US" altLang="zh-CN" dirty="0" smtClean="0"/>
                  <a:t>(MAT</a:t>
                </a:r>
                <a:r>
                  <a:rPr lang="en-US" dirty="0" smtClean="0"/>
                  <a:t>2014Dec </a:t>
                </a:r>
                <a:r>
                  <a:rPr lang="en-US" altLang="zh-CN" dirty="0" smtClean="0"/>
                  <a:t>/MAT2013Dec)</a:t>
                </a:r>
                <a:endParaRPr lang="zh-CN" dirty="0"/>
              </a:p>
            </c:rich>
          </c:tx>
          <c:layout>
            <c:manualLayout>
              <c:xMode val="edge"/>
              <c:yMode val="edge"/>
              <c:x val="1.1103404558731341E-2"/>
              <c:y val="0.11802264308400341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crossAx val="92240064"/>
        <c:crosses val="autoZero"/>
        <c:crossBetween val="midCat"/>
      </c:valAx>
      <c:spPr>
        <a:ln>
          <a:solidFill>
            <a:srgbClr val="FFFFFF">
              <a:lumMod val="65000"/>
            </a:srgbClr>
          </a:solidFill>
        </a:ln>
      </c:spPr>
    </c:plotArea>
    <c:plotVisOnly val="1"/>
    <c:dispBlanksAs val="gap"/>
    <c:showDLblsOverMax val="0"/>
  </c:chart>
  <c:txPr>
    <a:bodyPr/>
    <a:lstStyle/>
    <a:p>
      <a:pPr>
        <a:defRPr>
          <a:solidFill>
            <a:schemeClr val="tx1"/>
          </a:solidFill>
          <a:latin typeface="Arial" pitchFamily="34" charset="0"/>
          <a:cs typeface="Arial" pitchFamily="34" charset="0"/>
        </a:defRPr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16057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latin typeface="+mn-ea"/>
              </a:rPr>
              <a:t>Top companies in China </a:t>
            </a:r>
            <a:r>
              <a:rPr lang="en-US" altLang="zh-CN" dirty="0" err="1" smtClean="0">
                <a:latin typeface="+mn-ea"/>
              </a:rPr>
              <a:t>Onco</a:t>
            </a:r>
            <a:r>
              <a:rPr lang="en-US" altLang="zh-CN" dirty="0" smtClean="0">
                <a:latin typeface="+mn-ea"/>
              </a:rPr>
              <a:t> Market (MNC + Local)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6" name="TextBox 5" descr="footnote"/>
          <p:cNvSpPr txBox="1"/>
          <p:nvPr/>
        </p:nvSpPr>
        <p:spPr>
          <a:xfrm>
            <a:off x="444005" y="6528594"/>
            <a:ext cx="2707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rgbClr val="020000"/>
                </a:solidFill>
              </a:rPr>
              <a:t>Data Source: IMS CHPA Nov'16</a:t>
            </a:r>
            <a:endParaRPr lang="en-US" sz="1000" dirty="0">
              <a:solidFill>
                <a:srgbClr val="020000"/>
              </a:solidFill>
            </a:endParaRPr>
          </a:p>
        </p:txBody>
      </p:sp>
      <p:sp>
        <p:nvSpPr>
          <p:cNvPr id="7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graphicFrame>
        <p:nvGraphicFramePr>
          <p:cNvPr id="8" name="图表 9" descr="bubble"/>
          <p:cNvGraphicFramePr/>
          <p:nvPr>
            <p:extLst>
              <p:ext uri="{D42A27DB-BD31-4B8C-83A1-F6EECF244321}">
                <p14:modId xmlns:p14="http://schemas.microsoft.com/office/powerpoint/2010/main" val="2584358624"/>
              </p:ext>
            </p:extLst>
          </p:nvPr>
        </p:nvGraphicFramePr>
        <p:xfrm>
          <a:off x="347375" y="1108561"/>
          <a:ext cx="8543956" cy="4467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 descr="labelTimeFrame"/>
          <p:cNvSpPr txBox="1"/>
          <p:nvPr/>
        </p:nvSpPr>
        <p:spPr>
          <a:xfrm>
            <a:off x="5829300" y="528320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dirty="0" smtClean="0"/>
              <a:t>#</a:t>
            </a:r>
            <a:r>
              <a:rPr lang="en-US" sz="1050" b="0" dirty="0" err="1" smtClean="0"/>
              <a:t>CurrentMonthlyTime</a:t>
            </a:r>
            <a:r>
              <a:rPr lang="en-US" sz="1000" b="0" dirty="0" smtClean="0"/>
              <a:t>)</a:t>
            </a:r>
            <a:endParaRPr lang="en-US" sz="105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72744</TotalTime>
  <Words>49</Words>
  <Application>Microsoft Office PowerPoint</Application>
  <PresentationFormat>Letter Paper (8.5x11 in)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Top companies in China Onco Market (MNC + Local)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1854</cp:revision>
  <cp:lastPrinted>2003-08-22T16:32:12Z</cp:lastPrinted>
  <dcterms:created xsi:type="dcterms:W3CDTF">2001-06-20T12:40:14Z</dcterms:created>
  <dcterms:modified xsi:type="dcterms:W3CDTF">2017-01-18T07:59:39Z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