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653" r:id="rId2"/>
  </p:sldIdLst>
  <p:sldSz cx="9144000" cy="6858000" type="letter"/>
  <p:notesSz cx="6858000" cy="100599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CCFF"/>
    <a:srgbClr val="8A4965"/>
    <a:srgbClr val="FF5050"/>
    <a:srgbClr val="4E71D1"/>
    <a:srgbClr val="344B8B"/>
    <a:srgbClr val="00B0F0"/>
    <a:srgbClr val="99CCFF"/>
    <a:srgbClr val="3E6ECD"/>
    <a:srgbClr val="CCCCFF"/>
    <a:srgbClr val="2CB1A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33400" autoAdjust="0"/>
  </p:normalViewPr>
  <p:slideViewPr>
    <p:cSldViewPr snapToGrid="0">
      <p:cViewPr>
        <p:scale>
          <a:sx n="100" d="100"/>
          <a:sy n="100" d="100"/>
        </p:scale>
        <p:origin x="-492" y="498"/>
      </p:cViewPr>
      <p:guideLst>
        <p:guide orient="horz" pos="732"/>
        <p:guide pos="200"/>
        <p:guide pos="551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140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69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028" y="0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CC2F2-3E51-4274-9028-0642C1A4C6DF}" type="datetimeFigureOut">
              <a:rPr lang="zh-CN" altLang="en-US" smtClean="0"/>
              <a:pPr/>
              <a:t>2014-5-16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9554927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028" y="9554927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2317F-BAF3-4655-8F68-37BA45AE3E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7344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69088" cy="499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8912" y="2"/>
            <a:ext cx="2969088" cy="499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47713"/>
            <a:ext cx="5005387" cy="3754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566" y="4748645"/>
            <a:ext cx="5030869" cy="45856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84783"/>
            <a:ext cx="2969088" cy="4975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8912" y="9584783"/>
            <a:ext cx="2969088" cy="4975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1032B49-388F-4288-A8C7-E5CEB5E4A5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7162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2000" y="1800000"/>
            <a:ext cx="8280000" cy="1440000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2000" y="3780000"/>
            <a:ext cx="6840000" cy="900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000" b="0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10" name="图片 9" descr="CIA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1260000"/>
            <a:ext cx="8280000" cy="1260000"/>
          </a:xfrm>
        </p:spPr>
        <p:txBody>
          <a:bodyPr anchor="ctr"/>
          <a:lstStyle>
            <a:lvl1pPr algn="l">
              <a:defRPr sz="32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2700000"/>
            <a:ext cx="8280000" cy="1440000"/>
          </a:xfrm>
        </p:spPr>
        <p:txBody>
          <a:bodyPr anchor="ctr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32000" y="1080000"/>
            <a:ext cx="4032000" cy="5256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80000" y="1080000"/>
            <a:ext cx="4032000" cy="52560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800" smtClean="0"/>
            </a:lvl2pPr>
            <a:lvl3pPr>
              <a:defRPr lang="en-US" sz="16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62000"/>
            <a:ext cx="8280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7200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080000"/>
            <a:ext cx="8280000" cy="52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00825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ctr"/>
          <a:lstStyle/>
          <a:p>
            <a:pPr defTabSz="865188"/>
            <a:fld id="{C5EBA298-8A72-47A3-8030-2D013117A9AC}" type="slidenum">
              <a:rPr lang="en-US" sz="800">
                <a:solidFill>
                  <a:schemeClr val="folHlink"/>
                </a:solidFill>
                <a:latin typeface="Arial" pitchFamily="34" charset="0"/>
              </a:rPr>
              <a:pPr defTabSz="865188"/>
              <a:t>‹#›</a:t>
            </a:fld>
            <a:endParaRPr lang="en-US" sz="800" dirty="0">
              <a:solidFill>
                <a:schemeClr val="folHlink"/>
              </a:solidFill>
              <a:latin typeface="Arial" pitchFamily="34" charset="0"/>
            </a:endParaRPr>
          </a:p>
        </p:txBody>
      </p:sp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432000" y="900000"/>
            <a:ext cx="82800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203" descr="bristolmyerssquibblogo[1]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CIA Logo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799" r:id="rId2"/>
    <p:sldLayoutId id="2147483798" r:id="rId3"/>
    <p:sldLayoutId id="2147483797" r:id="rId4"/>
    <p:sldLayoutId id="2147483795" r:id="rId5"/>
    <p:sldLayoutId id="2147483794" r:id="rId6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0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273050" indent="-2730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SzPct val="90000"/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Tahoma" pitchFamily="34" charset="0"/>
        <a:buChar char="–"/>
        <a:defRPr sz="1800">
          <a:solidFill>
            <a:schemeClr val="tx1"/>
          </a:solidFill>
          <a:latin typeface="+mn-lt"/>
        </a:defRPr>
      </a:lvl2pPr>
      <a:lvl3pPr marL="984250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ppttable"/>
          <p:cNvGraphicFramePr>
            <a:graphicFrameLocks noGrp="1"/>
          </p:cNvGraphicFramePr>
          <p:nvPr/>
        </p:nvGraphicFramePr>
        <p:xfrm>
          <a:off x="419097" y="1143009"/>
          <a:ext cx="7896227" cy="4809686"/>
        </p:xfrm>
        <a:graphic>
          <a:graphicData uri="http://schemas.openxmlformats.org/drawingml/2006/table">
            <a:tbl>
              <a:tblPr/>
              <a:tblGrid>
                <a:gridCol w="509586"/>
                <a:gridCol w="1097026"/>
                <a:gridCol w="869891"/>
                <a:gridCol w="746158"/>
                <a:gridCol w="519023"/>
                <a:gridCol w="519023"/>
                <a:gridCol w="519023"/>
                <a:gridCol w="519023"/>
                <a:gridCol w="519023"/>
                <a:gridCol w="519023"/>
                <a:gridCol w="1040405"/>
                <a:gridCol w="519023"/>
              </a:tblGrid>
              <a:tr h="161700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YTD (K RMB)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Monopril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Acertil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LOTENSIN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4 ACEI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0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MARKET RANK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CITY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Region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CON%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MS%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GR%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MS%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GR%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MS%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GR%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MS size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GR%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Qingdao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-42%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-34%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81%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4,155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Jining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-52%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-27%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3,593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Changchun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2,968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Jiaxing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62%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238%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3,424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Jinhua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2,738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Harbin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-24%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2,678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Nantong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2,839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Dalian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2,999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Xuzhou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405%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2,360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Taizhou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97%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2,165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Weifang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370%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288%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98%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2,170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Taiyuan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2,463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Linyi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458%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361%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90%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3,055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Shaoxing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2,062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Yantai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2,203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Changzhou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-40%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1,623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Pingdingshan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-31%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2,153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Luoyang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-81%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1,685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Zibo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-28%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1,222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Yangzhou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-76%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1,375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Nanyang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1,208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Qiqihaer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432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Nanchang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  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-100%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6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China(CHPA)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430,165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6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50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China(CHPA)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11,123,456</a:t>
                      </a:r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100%</a:t>
                      </a:r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itle 2" descr="labelTitle"/>
          <p:cNvSpPr txBox="1">
            <a:spLocks/>
          </p:cNvSpPr>
          <p:nvPr/>
        </p:nvSpPr>
        <p:spPr>
          <a:xfrm>
            <a:off x="211782" y="206549"/>
            <a:ext cx="8661648" cy="50405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000" b="1" dirty="0" err="1" smtClean="0">
                <a:solidFill>
                  <a:schemeClr val="tx2"/>
                </a:solidFill>
              </a:rPr>
              <a:t>Monopril</a:t>
            </a:r>
            <a:r>
              <a:rPr lang="en-US" altLang="zh-CN" sz="2000" b="1" dirty="0" smtClean="0">
                <a:solidFill>
                  <a:schemeClr val="tx2"/>
                </a:solidFill>
              </a:rPr>
              <a:t> Top City Performance in IMS</a:t>
            </a:r>
          </a:p>
          <a:p>
            <a:pPr>
              <a:spcBef>
                <a:spcPct val="0"/>
              </a:spcBef>
              <a:defRPr/>
            </a:pP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 descr="labelSubTitle"/>
          <p:cNvSpPr txBox="1"/>
          <p:nvPr/>
        </p:nvSpPr>
        <p:spPr>
          <a:xfrm>
            <a:off x="266700" y="476250"/>
            <a:ext cx="287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400" dirty="0" smtClean="0">
                <a:solidFill>
                  <a:schemeClr val="tx2"/>
                </a:solidFill>
              </a:rPr>
              <a:t>Jun’ 13 YTD RMB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101851</TotalTime>
  <Words>579</Words>
  <Application>Microsoft Office PowerPoint</Application>
  <PresentationFormat>Letter Paper (8.5x11 in)</PresentationFormat>
  <Paragraphs>294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Company>Bristol-Myers Squibb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Performance Management</dc:title>
  <dc:creator>Pankaj Kumar</dc:creator>
  <cp:lastModifiedBy>chen.xiaoyu</cp:lastModifiedBy>
  <cp:revision>5983</cp:revision>
  <cp:lastPrinted>2003-08-22T16:32:12Z</cp:lastPrinted>
  <dcterms:created xsi:type="dcterms:W3CDTF">2001-06-20T12:40:14Z</dcterms:created>
  <dcterms:modified xsi:type="dcterms:W3CDTF">2014-05-16T03:37:36Z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