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0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582" y="-66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 descr="ppttable"/>
          <p:cNvGraphicFramePr>
            <a:graphicFrameLocks noGrp="1"/>
          </p:cNvGraphicFramePr>
          <p:nvPr/>
        </p:nvGraphicFramePr>
        <p:xfrm>
          <a:off x="107504" y="1304928"/>
          <a:ext cx="8419809" cy="4808794"/>
        </p:xfrm>
        <a:graphic>
          <a:graphicData uri="http://schemas.openxmlformats.org/drawingml/2006/table">
            <a:tbl>
              <a:tblPr/>
              <a:tblGrid>
                <a:gridCol w="1257069"/>
                <a:gridCol w="1257069"/>
                <a:gridCol w="1257069"/>
                <a:gridCol w="1231716"/>
                <a:gridCol w="1226836"/>
                <a:gridCol w="1095025"/>
                <a:gridCol w="1095025"/>
              </a:tblGrid>
              <a:tr h="57679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ospital </a:t>
                      </a:r>
                      <a:r>
                        <a:rPr lang="en-US" altLang="zh-CN" sz="1200" b="1" i="0" u="none" strike="noStrike" baseline="0" dirty="0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by class (Data: CPA)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7471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Hospital Class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Xarelto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latin typeface="Verdana" pitchFamily="34" charset="0"/>
                          <a:cs typeface="Arial" pitchFamily="34" charset="0"/>
                        </a:rPr>
                        <a:t>Eliquis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16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Hospital </a:t>
                      </a:r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tier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+mn-ea"/>
                        </a:rPr>
                        <a:t>Hosp. # m</a:t>
                      </a:r>
                      <a:r>
                        <a:rPr lang="en-US" altLang="zh-CN" sz="1000" b="1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+mn-ea"/>
                        </a:rPr>
                        <a:t>atched</a:t>
                      </a:r>
                      <a:r>
                        <a:rPr lang="en-US" altLang="zh-CN" sz="1000" b="1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+mn-ea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altLang="zh-CN" sz="1000" b="1" baseline="0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+mn-ea"/>
                        </a:rPr>
                        <a:t>with BMS hospital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Monopril market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Sales contribution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Share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YTD201306</a:t>
                      </a:r>
                    </a:p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GR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(YTD201306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 vs.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 YTD201206)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Share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YTD201306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GR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(YTD201306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 vs.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 YTD201206)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Top 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919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596%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269%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22%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Region300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15599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329%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219%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46%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Others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6339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229%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65%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Arial" pitchFamily="34" charset="0"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8899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13%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9469" y="6488944"/>
            <a:ext cx="48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cs typeface="Arial" pitchFamily="34" charset="0"/>
              </a:rPr>
              <a:t>Source: CPA </a:t>
            </a:r>
            <a:r>
              <a:rPr lang="en-US" altLang="zh-CN" sz="900" dirty="0" smtClean="0">
                <a:solidFill>
                  <a:srgbClr val="000000"/>
                </a:solidFill>
                <a:cs typeface="Arial" pitchFamily="34" charset="0"/>
              </a:rPr>
              <a:t>2016&amp;2015</a:t>
            </a:r>
            <a:endParaRPr lang="en-US" altLang="zh-CN" sz="9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8038" y="6304523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cs typeface="Arial" pitchFamily="34" charset="0"/>
              </a:rPr>
              <a:t>Market definition: </a:t>
            </a:r>
            <a:r>
              <a:rPr lang="en-US" altLang="zh-CN" sz="900" dirty="0" err="1" smtClean="0">
                <a:solidFill>
                  <a:srgbClr val="000000"/>
                </a:solidFill>
                <a:cs typeface="Arial" pitchFamily="34" charset="0"/>
              </a:rPr>
              <a:t>Xarelto,Eliquis</a:t>
            </a:r>
            <a:endParaRPr lang="zh-CN" altLang="en-US" sz="9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" name="Title 11" descr="label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Monopril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™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Performance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Hospital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Level</a:t>
            </a:r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 descr="labelSubTitle"/>
          <p:cNvSpPr txBox="1"/>
          <p:nvPr/>
        </p:nvSpPr>
        <p:spPr>
          <a:xfrm>
            <a:off x="425301" y="563526"/>
            <a:ext cx="260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ytd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102155</TotalTime>
  <Words>111</Words>
  <Application>Microsoft Office PowerPoint</Application>
  <PresentationFormat>Letter Paper (8.5x11 in)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Monopril ™ Performance - Hospital Level 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Eddy Fang</cp:lastModifiedBy>
  <cp:revision>6015</cp:revision>
  <cp:lastPrinted>2003-08-22T16:32:12Z</cp:lastPrinted>
  <dcterms:created xsi:type="dcterms:W3CDTF">2001-06-20T12:40:14Z</dcterms:created>
  <dcterms:modified xsi:type="dcterms:W3CDTF">2017-01-18T07:54:05Z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