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7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792" y="540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8191732739821676E-2"/>
          <c:y val="5.8492093099987756E-2"/>
          <c:w val="0.79249475255031065"/>
          <c:h val="0.69875505537450944"/>
        </c:manualLayout>
      </c:layout>
      <c:barChart>
        <c:barDir val="col"/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Total Market</c:v>
                </c:pt>
              </c:strCache>
            </c:strRef>
          </c:tx>
          <c:spPr>
            <a:solidFill>
              <a:srgbClr val="4E71D1">
                <a:lumMod val="40000"/>
                <a:lumOff val="60000"/>
              </a:srgbClr>
            </a:solidFill>
            <a:ln>
              <a:solidFill>
                <a:srgbClr val="85A3DF"/>
              </a:solidFill>
            </a:ln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Sheet1!$B$2:$P$2</c:f>
              <c:numCache>
                <c:formatCode>General</c:formatCode>
                <c:ptCount val="15"/>
                <c:pt idx="0">
                  <c:v>23899922</c:v>
                </c:pt>
                <c:pt idx="1">
                  <c:v>13630535</c:v>
                </c:pt>
                <c:pt idx="2">
                  <c:v>19858413</c:v>
                </c:pt>
                <c:pt idx="3">
                  <c:v>20261332</c:v>
                </c:pt>
                <c:pt idx="4">
                  <c:v>19318961</c:v>
                </c:pt>
                <c:pt idx="5">
                  <c:v>20306122</c:v>
                </c:pt>
                <c:pt idx="6">
                  <c:v>23380910</c:v>
                </c:pt>
                <c:pt idx="7">
                  <c:v>18596358</c:v>
                </c:pt>
                <c:pt idx="8">
                  <c:v>20588246</c:v>
                </c:pt>
                <c:pt idx="9" formatCode="#,##0">
                  <c:v>24317911</c:v>
                </c:pt>
                <c:pt idx="10">
                  <c:v>23708797</c:v>
                </c:pt>
                <c:pt idx="11">
                  <c:v>17748941</c:v>
                </c:pt>
                <c:pt idx="12">
                  <c:v>25831654</c:v>
                </c:pt>
                <c:pt idx="13">
                  <c:v>21223696</c:v>
                </c:pt>
                <c:pt idx="14">
                  <c:v>21029197</c:v>
                </c:pt>
              </c:numCache>
            </c:numRef>
          </c:val>
        </c:ser>
        <c:gapWidth val="0"/>
        <c:overlap val="100"/>
        <c:axId val="72837376"/>
        <c:axId val="72835072"/>
      </c:barChart>
      <c:lineChart>
        <c:grouping val="standard"/>
        <c:ser>
          <c:idx val="1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26"/>
              <c:dLblPos val="t"/>
              <c:showVal val="1"/>
            </c:dLbl>
            <c:delete val="1"/>
            <c:dLblPos val="t"/>
          </c:dLbls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Sheet1!$B$3:$P$3</c:f>
              <c:numCache>
                <c:formatCode>0%</c:formatCode>
                <c:ptCount val="15"/>
                <c:pt idx="0">
                  <c:v>0.21000000000000016</c:v>
                </c:pt>
                <c:pt idx="1">
                  <c:v>0.22000000000000003</c:v>
                </c:pt>
                <c:pt idx="2">
                  <c:v>0.22670995914930422</c:v>
                </c:pt>
                <c:pt idx="3">
                  <c:v>0.24132865499662101</c:v>
                </c:pt>
                <c:pt idx="4">
                  <c:v>0.25339716768412102</c:v>
                </c:pt>
                <c:pt idx="5">
                  <c:v>0.23523546248761823</c:v>
                </c:pt>
                <c:pt idx="6">
                  <c:v>0.22978596641448104</c:v>
                </c:pt>
                <c:pt idx="7">
                  <c:v>0.23602659187352701</c:v>
                </c:pt>
                <c:pt idx="8">
                  <c:v>0.234052478292711</c:v>
                </c:pt>
                <c:pt idx="9">
                  <c:v>0.26203443215167599</c:v>
                </c:pt>
                <c:pt idx="10">
                  <c:v>0.24652410664277899</c:v>
                </c:pt>
                <c:pt idx="11">
                  <c:v>0.25603781093193079</c:v>
                </c:pt>
                <c:pt idx="12">
                  <c:v>0.24805438319977527</c:v>
                </c:pt>
                <c:pt idx="13">
                  <c:v>0.25614106044489099</c:v>
                </c:pt>
                <c:pt idx="14">
                  <c:v>0.24269424077391116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Lotensin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</a:ln>
          </c:spPr>
          <c:marker>
            <c:symbol val="diamond"/>
            <c:size val="5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Sheet1!$B$4:$P$4</c:f>
              <c:numCache>
                <c:formatCode>0%</c:formatCode>
                <c:ptCount val="15"/>
                <c:pt idx="0">
                  <c:v>0.55000000000000004</c:v>
                </c:pt>
                <c:pt idx="1">
                  <c:v>0.52</c:v>
                </c:pt>
                <c:pt idx="2">
                  <c:v>0.52715481342844595</c:v>
                </c:pt>
                <c:pt idx="3">
                  <c:v>0.5477931065933882</c:v>
                </c:pt>
                <c:pt idx="4">
                  <c:v>0.53441787060908763</c:v>
                </c:pt>
                <c:pt idx="5">
                  <c:v>0.52976506296968062</c:v>
                </c:pt>
                <c:pt idx="6">
                  <c:v>0.54263875956923802</c:v>
                </c:pt>
                <c:pt idx="7">
                  <c:v>0.53929075790001502</c:v>
                </c:pt>
                <c:pt idx="8">
                  <c:v>0.55079971358415047</c:v>
                </c:pt>
                <c:pt idx="9">
                  <c:v>0.5086063519189612</c:v>
                </c:pt>
                <c:pt idx="10">
                  <c:v>0.55252613618480895</c:v>
                </c:pt>
                <c:pt idx="11">
                  <c:v>0.51855071240588479</c:v>
                </c:pt>
                <c:pt idx="12">
                  <c:v>0.5422373650560649</c:v>
                </c:pt>
                <c:pt idx="13">
                  <c:v>0.5350848410192075</c:v>
                </c:pt>
                <c:pt idx="14">
                  <c:v>0.54390778687364949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Monopril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triang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Sheet1!$B$5:$P$5</c:f>
              <c:numCache>
                <c:formatCode>0%</c:formatCode>
                <c:ptCount val="15"/>
                <c:pt idx="0">
                  <c:v>0.21000000000000016</c:v>
                </c:pt>
                <c:pt idx="1">
                  <c:v>0.24000000000000016</c:v>
                </c:pt>
                <c:pt idx="2">
                  <c:v>0.22078058302040604</c:v>
                </c:pt>
                <c:pt idx="3">
                  <c:v>0.1824053818376804</c:v>
                </c:pt>
                <c:pt idx="4">
                  <c:v>0.18522952657754199</c:v>
                </c:pt>
                <c:pt idx="5">
                  <c:v>0.208614328230669</c:v>
                </c:pt>
                <c:pt idx="6">
                  <c:v>0.203204066907575</c:v>
                </c:pt>
                <c:pt idx="7">
                  <c:v>0.19697792438713016</c:v>
                </c:pt>
                <c:pt idx="8">
                  <c:v>0.18715290268049123</c:v>
                </c:pt>
                <c:pt idx="9">
                  <c:v>0.20104621651094923</c:v>
                </c:pt>
                <c:pt idx="10">
                  <c:v>0.17609716764625399</c:v>
                </c:pt>
                <c:pt idx="11">
                  <c:v>0.19644631192362419</c:v>
                </c:pt>
                <c:pt idx="12">
                  <c:v>0.18550627845975301</c:v>
                </c:pt>
                <c:pt idx="13">
                  <c:v>0.18405474710908001</c:v>
                </c:pt>
                <c:pt idx="14">
                  <c:v>0.1859614515951325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Tritace</c:v>
                </c:pt>
              </c:strCache>
            </c:strRef>
          </c:tx>
          <c:spPr>
            <a:ln w="19050">
              <a:solidFill>
                <a:srgbClr val="4E71D1"/>
              </a:solidFill>
            </a:ln>
          </c:spPr>
          <c:marker>
            <c:symbol val="circle"/>
            <c:size val="5"/>
            <c:spPr>
              <a:solidFill>
                <a:srgbClr val="3E6ECD"/>
              </a:solidFill>
              <a:ln>
                <a:solidFill>
                  <a:srgbClr val="4E71D1"/>
                </a:solidFill>
              </a:ln>
            </c:spPr>
          </c:marker>
          <c:dLbls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numFmt formatCode="0%" sourceLinked="0"/>
              <c:spPr>
                <a:solidFill>
                  <a:srgbClr val="FF0000"/>
                </a:solidFill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</c:dLbl>
            <c:numFmt formatCode="0%" sourceLinked="0"/>
            <c:dLblPos val="t"/>
            <c:showVal val="1"/>
          </c:dLbls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Sheet1!$B$6:$P$6</c:f>
              <c:numCache>
                <c:formatCode>0%</c:formatCode>
                <c:ptCount val="15"/>
                <c:pt idx="0">
                  <c:v>3.0000000000000016E-2</c:v>
                </c:pt>
                <c:pt idx="1">
                  <c:v>3.0000000000000016E-2</c:v>
                </c:pt>
                <c:pt idx="2">
                  <c:v>2.5354644401846198E-2</c:v>
                </c:pt>
                <c:pt idx="3">
                  <c:v>2.8472856572312206E-2</c:v>
                </c:pt>
                <c:pt idx="4">
                  <c:v>2.695543512924943E-2</c:v>
                </c:pt>
                <c:pt idx="5">
                  <c:v>2.6385146312033411E-2</c:v>
                </c:pt>
                <c:pt idx="6">
                  <c:v>2.4371207108705356E-2</c:v>
                </c:pt>
                <c:pt idx="7">
                  <c:v>2.7704725839328311E-2</c:v>
                </c:pt>
                <c:pt idx="8">
                  <c:v>2.7994905442649244E-2</c:v>
                </c:pt>
                <c:pt idx="9">
                  <c:v>2.8312999418412206E-2</c:v>
                </c:pt>
                <c:pt idx="10">
                  <c:v>2.4852589526157688E-2</c:v>
                </c:pt>
                <c:pt idx="11">
                  <c:v>2.8965164738560988E-2</c:v>
                </c:pt>
                <c:pt idx="12">
                  <c:v>2.4201973284405369E-2</c:v>
                </c:pt>
                <c:pt idx="13">
                  <c:v>2.4719351426820333E-2</c:v>
                </c:pt>
                <c:pt idx="14">
                  <c:v>2.7436520757307112E-2</c:v>
                </c:pt>
              </c:numCache>
            </c:numRef>
          </c:val>
        </c:ser>
        <c:marker val="1"/>
        <c:axId val="64746240"/>
        <c:axId val="64747776"/>
      </c:lineChart>
      <c:catAx>
        <c:axId val="64746240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4747776"/>
        <c:crosses val="autoZero"/>
        <c:auto val="1"/>
        <c:lblAlgn val="ctr"/>
        <c:lblOffset val="100"/>
      </c:catAx>
      <c:valAx>
        <c:axId val="64747776"/>
        <c:scaling>
          <c:orientation val="minMax"/>
        </c:scaling>
        <c:axPos val="l"/>
        <c:numFmt formatCode="0%" sourceLinked="0"/>
        <c:tickLblPos val="nextTo"/>
        <c:crossAx val="64746240"/>
        <c:crosses val="autoZero"/>
        <c:crossBetween val="between"/>
      </c:valAx>
      <c:valAx>
        <c:axId val="72835072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900" b="0"/>
                </a:pPr>
                <a:r>
                  <a:rPr lang="en-US" sz="900" b="0" i="0" u="none" strike="noStrike" baseline="0" dirty="0" smtClean="0"/>
                  <a:t>Tablets</a:t>
                </a:r>
                <a:r>
                  <a:rPr lang="en-US" altLang="zh-CN" sz="900" b="0" dirty="0" smtClean="0"/>
                  <a:t> (MN)</a:t>
                </a:r>
                <a:endParaRPr lang="zh-CN" altLang="en-US" sz="900" b="0" dirty="0"/>
              </a:p>
            </c:rich>
          </c:tx>
          <c:layout/>
        </c:title>
        <c:numFmt formatCode="General" sourceLinked="1"/>
        <c:tickLblPos val="nextTo"/>
        <c:crossAx val="72837376"/>
        <c:crosses val="max"/>
        <c:crossBetween val="between"/>
        <c:dispUnits>
          <c:builtInUnit val="millions"/>
        </c:dispUnits>
      </c:valAx>
      <c:catAx>
        <c:axId val="72837376"/>
        <c:scaling>
          <c:orientation val="minMax"/>
        </c:scaling>
        <c:delete val="1"/>
        <c:axPos val="b"/>
        <c:tickLblPos val="none"/>
        <c:crossAx val="72835072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1.5192303858191036E-2"/>
          <c:y val="0.84110164435216361"/>
          <c:w val="0.96320488511890001"/>
          <c:h val="0.14294596662056824"/>
        </c:manualLayout>
      </c:layout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</c:chart>
  <c:spPr>
    <a:ln>
      <a:solidFill>
        <a:schemeClr val="accent1"/>
      </a:solidFill>
    </a:ln>
  </c:spPr>
  <c:txPr>
    <a:bodyPr/>
    <a:lstStyle/>
    <a:p>
      <a:pPr>
        <a:defRPr sz="800">
          <a:latin typeface="+mn-lt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8957213404940829E-2"/>
          <c:y val="2.8385233931991868E-2"/>
          <c:w val="0.80531526213525551"/>
          <c:h val="0.70446338826831456"/>
        </c:manualLayout>
      </c:layout>
      <c:barChart>
        <c:barDir val="col"/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Total Market</c:v>
                </c:pt>
              </c:strCache>
            </c:strRef>
          </c:tx>
          <c:spPr>
            <a:solidFill>
              <a:srgbClr val="4E71D1">
                <a:lumMod val="40000"/>
                <a:lumOff val="60000"/>
              </a:srgbClr>
            </a:solidFill>
            <a:ln>
              <a:solidFill>
                <a:srgbClr val="85A3DF"/>
              </a:solidFill>
            </a:ln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Sheet1!$B$2:$P$2</c:f>
              <c:numCache>
                <c:formatCode>General</c:formatCode>
                <c:ptCount val="15"/>
                <c:pt idx="0">
                  <c:v>12084169</c:v>
                </c:pt>
                <c:pt idx="1">
                  <c:v>6934652</c:v>
                </c:pt>
                <c:pt idx="2">
                  <c:v>9900275.5153000001</c:v>
                </c:pt>
                <c:pt idx="3">
                  <c:v>10182834.887599988</c:v>
                </c:pt>
                <c:pt idx="4">
                  <c:v>9722383.1883999854</c:v>
                </c:pt>
                <c:pt idx="5">
                  <c:v>10272341.607399987</c:v>
                </c:pt>
                <c:pt idx="6">
                  <c:v>11816473.495200004</c:v>
                </c:pt>
                <c:pt idx="7">
                  <c:v>9429151.1555000003</c:v>
                </c:pt>
                <c:pt idx="8">
                  <c:v>10475902.3073</c:v>
                </c:pt>
                <c:pt idx="9" formatCode="#,##0">
                  <c:v>12424660.709299987</c:v>
                </c:pt>
                <c:pt idx="10">
                  <c:v>12166720.6523</c:v>
                </c:pt>
                <c:pt idx="11">
                  <c:v>9166113.0592999887</c:v>
                </c:pt>
                <c:pt idx="12">
                  <c:v>13252685.6818</c:v>
                </c:pt>
                <c:pt idx="13">
                  <c:v>10901109.1942</c:v>
                </c:pt>
                <c:pt idx="14">
                  <c:v>10797442.132099988</c:v>
                </c:pt>
              </c:numCache>
            </c:numRef>
          </c:val>
        </c:ser>
        <c:gapWidth val="0"/>
        <c:overlap val="100"/>
        <c:axId val="73065216"/>
        <c:axId val="73038080"/>
      </c:barChart>
      <c:lineChart>
        <c:grouping val="standard"/>
        <c:ser>
          <c:idx val="1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26"/>
              <c:dLblPos val="t"/>
              <c:showVal val="1"/>
            </c:dLbl>
            <c:delete val="1"/>
            <c:dLblPos val="t"/>
          </c:dLbls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Sheet1!$B$3:$P$3</c:f>
              <c:numCache>
                <c:formatCode>0%</c:formatCode>
                <c:ptCount val="15"/>
                <c:pt idx="0">
                  <c:v>0.22516285563368052</c:v>
                </c:pt>
                <c:pt idx="1">
                  <c:v>0.2336291712979974</c:v>
                </c:pt>
                <c:pt idx="2">
                  <c:v>0.24300852571041801</c:v>
                </c:pt>
                <c:pt idx="3">
                  <c:v>0.2571148812683024</c:v>
                </c:pt>
                <c:pt idx="4">
                  <c:v>0.26924138288677979</c:v>
                </c:pt>
                <c:pt idx="5">
                  <c:v>0.25129027974891799</c:v>
                </c:pt>
                <c:pt idx="6">
                  <c:v>0.24556583629445117</c:v>
                </c:pt>
                <c:pt idx="7">
                  <c:v>0.25219843259304475</c:v>
                </c:pt>
                <c:pt idx="8">
                  <c:v>0.24978215172707327</c:v>
                </c:pt>
                <c:pt idx="9">
                  <c:v>0.27908375072202302</c:v>
                </c:pt>
                <c:pt idx="10">
                  <c:v>0.26507655358967447</c:v>
                </c:pt>
                <c:pt idx="11">
                  <c:v>0.27593814142776402</c:v>
                </c:pt>
                <c:pt idx="12">
                  <c:v>0.26771894208375302</c:v>
                </c:pt>
                <c:pt idx="13">
                  <c:v>0.27653663629971797</c:v>
                </c:pt>
                <c:pt idx="14">
                  <c:v>0.26302612121039898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Lotensin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</a:ln>
          </c:spPr>
          <c:marker>
            <c:symbol val="diamond"/>
            <c:size val="5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Sheet1!$B$4:$P$4</c:f>
              <c:numCache>
                <c:formatCode>0%</c:formatCode>
                <c:ptCount val="15"/>
                <c:pt idx="0">
                  <c:v>0.52495732226187863</c:v>
                </c:pt>
                <c:pt idx="1">
                  <c:v>0.49114634735816592</c:v>
                </c:pt>
                <c:pt idx="2">
                  <c:v>0.51009537806251404</c:v>
                </c:pt>
                <c:pt idx="3">
                  <c:v>0.52769905407613693</c:v>
                </c:pt>
                <c:pt idx="4">
                  <c:v>0.51470300850418693</c:v>
                </c:pt>
                <c:pt idx="5">
                  <c:v>0.51174149590324303</c:v>
                </c:pt>
                <c:pt idx="6">
                  <c:v>0.52589125273494564</c:v>
                </c:pt>
                <c:pt idx="7">
                  <c:v>0.51909761810796251</c:v>
                </c:pt>
                <c:pt idx="8">
                  <c:v>0.53048950895880598</c:v>
                </c:pt>
                <c:pt idx="9">
                  <c:v>0.48887562446300498</c:v>
                </c:pt>
                <c:pt idx="10">
                  <c:v>0.5310212160150698</c:v>
                </c:pt>
                <c:pt idx="11">
                  <c:v>0.49545438567248273</c:v>
                </c:pt>
                <c:pt idx="12">
                  <c:v>0.5209316107587888</c:v>
                </c:pt>
                <c:pt idx="13">
                  <c:v>0.51276544505893396</c:v>
                </c:pt>
                <c:pt idx="14">
                  <c:v>0.51999284882557795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Monopril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triang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Sheet1!$B$5:$P$5</c:f>
              <c:numCache>
                <c:formatCode>0%</c:formatCode>
                <c:ptCount val="15"/>
                <c:pt idx="0">
                  <c:v>0.20580687012900928</c:v>
                </c:pt>
                <c:pt idx="1">
                  <c:v>0.22502527884600421</c:v>
                </c:pt>
                <c:pt idx="2">
                  <c:v>0.20295418242601426</c:v>
                </c:pt>
                <c:pt idx="3">
                  <c:v>0.1661229407205578</c:v>
                </c:pt>
                <c:pt idx="4">
                  <c:v>0.169402974680639</c:v>
                </c:pt>
                <c:pt idx="5">
                  <c:v>0.19116342818908888</c:v>
                </c:pt>
                <c:pt idx="6">
                  <c:v>0.18624152997033799</c:v>
                </c:pt>
                <c:pt idx="7">
                  <c:v>0.180624825831386</c:v>
                </c:pt>
                <c:pt idx="8">
                  <c:v>0.17110992394907087</c:v>
                </c:pt>
                <c:pt idx="9">
                  <c:v>0.18316338916978123</c:v>
                </c:pt>
                <c:pt idx="10">
                  <c:v>0.16077932663229216</c:v>
                </c:pt>
                <c:pt idx="11">
                  <c:v>0.17854082720914788</c:v>
                </c:pt>
                <c:pt idx="12">
                  <c:v>0.169347673617743</c:v>
                </c:pt>
                <c:pt idx="13">
                  <c:v>0.16787942622148</c:v>
                </c:pt>
                <c:pt idx="14">
                  <c:v>0.169500931638153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Tritace</c:v>
                </c:pt>
              </c:strCache>
            </c:strRef>
          </c:tx>
          <c:spPr>
            <a:ln w="19050">
              <a:solidFill>
                <a:srgbClr val="4E71D1"/>
              </a:solidFill>
            </a:ln>
          </c:spPr>
          <c:marker>
            <c:symbol val="circle"/>
            <c:size val="5"/>
            <c:spPr>
              <a:solidFill>
                <a:srgbClr val="3E6ECD"/>
              </a:solidFill>
              <a:ln>
                <a:solidFill>
                  <a:srgbClr val="4E71D1"/>
                </a:solidFill>
              </a:ln>
            </c:spPr>
          </c:marker>
          <c:dLbls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numFmt formatCode="0%" sourceLinked="0"/>
              <c:spPr>
                <a:solidFill>
                  <a:srgbClr val="FF0000"/>
                </a:solidFill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</c:dLbl>
            <c:numFmt formatCode="0%" sourceLinked="0"/>
            <c:spPr>
              <a:noFill/>
            </c:spPr>
            <c:dLblPos val="t"/>
            <c:showVal val="1"/>
          </c:dLbls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Sheet1!$B$6:$P$6</c:f>
              <c:numCache>
                <c:formatCode>0%</c:formatCode>
                <c:ptCount val="15"/>
                <c:pt idx="0">
                  <c:v>4.4072951975431804E-2</c:v>
                </c:pt>
                <c:pt idx="1">
                  <c:v>5.0199202497832621E-2</c:v>
                </c:pt>
                <c:pt idx="2">
                  <c:v>4.3941913801054201E-2</c:v>
                </c:pt>
                <c:pt idx="3">
                  <c:v>4.9063123935004005E-2</c:v>
                </c:pt>
                <c:pt idx="4">
                  <c:v>4.6652633928394367E-2</c:v>
                </c:pt>
                <c:pt idx="5">
                  <c:v>4.5804796158749793E-2</c:v>
                </c:pt>
                <c:pt idx="6">
                  <c:v>4.2301381000266057E-2</c:v>
                </c:pt>
                <c:pt idx="7">
                  <c:v>4.8079123467605442E-2</c:v>
                </c:pt>
                <c:pt idx="8">
                  <c:v>4.8618415365050287E-2</c:v>
                </c:pt>
                <c:pt idx="9">
                  <c:v>4.8877235645190802E-2</c:v>
                </c:pt>
                <c:pt idx="10">
                  <c:v>4.3122903762963946E-2</c:v>
                </c:pt>
                <c:pt idx="11">
                  <c:v>5.00666456906049E-2</c:v>
                </c:pt>
                <c:pt idx="12">
                  <c:v>4.2001773539716063E-2</c:v>
                </c:pt>
                <c:pt idx="13">
                  <c:v>4.2818492419867404E-2</c:v>
                </c:pt>
                <c:pt idx="14">
                  <c:v>4.74800983258701E-2</c:v>
                </c:pt>
              </c:numCache>
            </c:numRef>
          </c:val>
        </c:ser>
        <c:marker val="1"/>
        <c:axId val="72936448"/>
        <c:axId val="73036544"/>
      </c:lineChart>
      <c:catAx>
        <c:axId val="72936448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73036544"/>
        <c:crosses val="autoZero"/>
        <c:auto val="1"/>
        <c:lblAlgn val="ctr"/>
        <c:lblOffset val="100"/>
      </c:catAx>
      <c:valAx>
        <c:axId val="73036544"/>
        <c:scaling>
          <c:orientation val="minMax"/>
        </c:scaling>
        <c:axPos val="l"/>
        <c:numFmt formatCode="0%" sourceLinked="0"/>
        <c:tickLblPos val="nextTo"/>
        <c:crossAx val="72936448"/>
        <c:crosses val="autoZero"/>
        <c:crossBetween val="between"/>
      </c:valAx>
      <c:valAx>
        <c:axId val="73038080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900" b="0"/>
                </a:pPr>
                <a:r>
                  <a:rPr lang="en-US" altLang="zh-CN" sz="900" b="0" dirty="0" smtClean="0"/>
                  <a:t>USD (MN)</a:t>
                </a:r>
                <a:endParaRPr lang="zh-CN" altLang="en-US" sz="900" b="0" dirty="0"/>
              </a:p>
            </c:rich>
          </c:tx>
          <c:layout/>
        </c:title>
        <c:numFmt formatCode="General" sourceLinked="1"/>
        <c:tickLblPos val="nextTo"/>
        <c:crossAx val="73065216"/>
        <c:crosses val="max"/>
        <c:crossBetween val="between"/>
        <c:dispUnits>
          <c:builtInUnit val="millions"/>
        </c:dispUnits>
      </c:valAx>
      <c:catAx>
        <c:axId val="73065216"/>
        <c:scaling>
          <c:orientation val="minMax"/>
        </c:scaling>
        <c:delete val="1"/>
        <c:axPos val="b"/>
        <c:tickLblPos val="none"/>
        <c:crossAx val="73038080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1.5192303858191036E-2"/>
          <c:y val="0.84110164435216361"/>
          <c:w val="0.96320488511890001"/>
          <c:h val="0.14294596662056824"/>
        </c:manualLayout>
      </c:layout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</c:chart>
  <c:spPr>
    <a:ln>
      <a:solidFill>
        <a:schemeClr val="accent1"/>
      </a:solidFill>
    </a:ln>
  </c:spPr>
  <c:txPr>
    <a:bodyPr/>
    <a:lstStyle/>
    <a:p>
      <a:pPr>
        <a:defRPr sz="800">
          <a:latin typeface="+mn-lt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2014-8-21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6" descr="ppttable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90586412"/>
              </p:ext>
            </p:extLst>
          </p:nvPr>
        </p:nvGraphicFramePr>
        <p:xfrm>
          <a:off x="342900" y="3934046"/>
          <a:ext cx="3945190" cy="2578524"/>
        </p:xfrm>
        <a:graphic>
          <a:graphicData uri="http://schemas.openxmlformats.org/drawingml/2006/table">
            <a:tbl>
              <a:tblPr/>
              <a:tblGrid>
                <a:gridCol w="1541542"/>
                <a:gridCol w="805582"/>
                <a:gridCol w="799033"/>
                <a:gridCol w="799033"/>
              </a:tblGrid>
              <a:tr h="4116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Monthly Growth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MAT Growth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YTD Growth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287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Total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Coniel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Yuan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Zhi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Lacipil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9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Zanidip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9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Norvasc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9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Adalat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Plendil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Chart 21" descr="chart2"/>
          <p:cNvGraphicFramePr/>
          <p:nvPr>
            <p:extLst>
              <p:ext uri="{D42A27DB-BD31-4B8C-83A1-F6EECF244321}">
                <p14:modId xmlns="" xmlns:p14="http://schemas.microsoft.com/office/powerpoint/2010/main" val="807732810"/>
              </p:ext>
            </p:extLst>
          </p:nvPr>
        </p:nvGraphicFramePr>
        <p:xfrm>
          <a:off x="4762500" y="1486976"/>
          <a:ext cx="3939938" cy="210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21" descr="chart1"/>
          <p:cNvGraphicFramePr/>
          <p:nvPr>
            <p:extLst>
              <p:ext uri="{D42A27DB-BD31-4B8C-83A1-F6EECF244321}">
                <p14:modId xmlns="" xmlns:p14="http://schemas.microsoft.com/office/powerpoint/2010/main" val="3294542812"/>
              </p:ext>
            </p:extLst>
          </p:nvPr>
        </p:nvGraphicFramePr>
        <p:xfrm>
          <a:off x="333690" y="1480351"/>
          <a:ext cx="3923986" cy="210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Box 39" descr="labelTimeFrame"/>
          <p:cNvSpPr txBox="1">
            <a:spLocks noChangeArrowheads="1"/>
          </p:cNvSpPr>
          <p:nvPr/>
        </p:nvSpPr>
        <p:spPr bwMode="auto">
          <a:xfrm>
            <a:off x="350780" y="1035445"/>
            <a:ext cx="3960000" cy="37947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1200" b="1" dirty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Value Share </a:t>
            </a:r>
            <a:r>
              <a:rPr lang="en-US" altLang="zh-CN" sz="1200" b="1" dirty="0" smtClean="0">
                <a:solidFill>
                  <a:schemeClr val="bg1"/>
                </a:solidFill>
                <a:latin typeface="Tahoma" pitchFamily="34" charset="0"/>
                <a:ea typeface="MS PGothic" pitchFamily="34" charset="-128"/>
              </a:rPr>
              <a:t>(</a:t>
            </a:r>
            <a:r>
              <a:rPr lang="en-US" altLang="zh-CN" sz="1200" dirty="0" smtClean="0">
                <a:solidFill>
                  <a:schemeClr val="bg1"/>
                </a:solidFill>
              </a:rPr>
              <a:t>#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CurrentMonthlyTime</a:t>
            </a:r>
            <a:r>
              <a:rPr lang="en-US" altLang="zh-CN" sz="1200" b="1" dirty="0" smtClean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)</a:t>
            </a:r>
            <a:endParaRPr lang="en-US" altLang="zh-CN" sz="1200" b="1" dirty="0">
              <a:solidFill>
                <a:srgbClr val="FFFFFF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" name="Text Box 39" descr="labelTimeFrame"/>
          <p:cNvSpPr txBox="1">
            <a:spLocks noChangeArrowheads="1"/>
          </p:cNvSpPr>
          <p:nvPr/>
        </p:nvSpPr>
        <p:spPr bwMode="auto">
          <a:xfrm>
            <a:off x="4764927" y="1035445"/>
            <a:ext cx="3960000" cy="37947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1200" b="1" dirty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Volume Shares </a:t>
            </a:r>
            <a:r>
              <a:rPr lang="en-US" altLang="zh-CN" sz="1200" b="1" dirty="0" smtClean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(</a:t>
            </a:r>
            <a:r>
              <a:rPr lang="en-US" altLang="zh-CN" sz="1200" dirty="0" smtClean="0">
                <a:solidFill>
                  <a:schemeClr val="bg1"/>
                </a:solidFill>
              </a:rPr>
              <a:t>#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CurrentMonthlyTime</a:t>
            </a:r>
            <a:r>
              <a:rPr lang="en-US" altLang="zh-CN" sz="1200" b="1" dirty="0" smtClean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)</a:t>
            </a:r>
            <a:endParaRPr lang="en-US" altLang="zh-CN" sz="1200" b="1" dirty="0">
              <a:solidFill>
                <a:srgbClr val="FFFFFF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" name="Rounded Rectangle 18"/>
          <p:cNvSpPr/>
          <p:nvPr/>
        </p:nvSpPr>
        <p:spPr bwMode="auto">
          <a:xfrm>
            <a:off x="0" y="0"/>
            <a:ext cx="4038600" cy="2476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5188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8"/>
          <p:cNvSpPr/>
          <p:nvPr/>
        </p:nvSpPr>
        <p:spPr bwMode="auto">
          <a:xfrm>
            <a:off x="3829050" y="0"/>
            <a:ext cx="1085850" cy="247650"/>
          </a:xfrm>
          <a:prstGeom prst="roundRect">
            <a:avLst>
              <a:gd name="adj" fmla="val 23077"/>
            </a:avLst>
          </a:prstGeom>
          <a:gradFill>
            <a:gsLst>
              <a:gs pos="0">
                <a:srgbClr val="4E71D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TextBox 12" descr="footnote"/>
          <p:cNvSpPr txBox="1"/>
          <p:nvPr/>
        </p:nvSpPr>
        <p:spPr>
          <a:xfrm>
            <a:off x="405509" y="6497960"/>
            <a:ext cx="48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 dirty="0">
                <a:latin typeface="Arial" pitchFamily="34" charset="0"/>
                <a:cs typeface="Arial" pitchFamily="34" charset="0"/>
              </a:rPr>
              <a:t>Source: IMS </a:t>
            </a:r>
            <a:r>
              <a:rPr lang="en-US" altLang="zh-CN" sz="900" b="0" dirty="0" smtClean="0">
                <a:latin typeface="Arial" pitchFamily="34" charset="0"/>
                <a:cs typeface="Arial" pitchFamily="34" charset="0"/>
              </a:rPr>
              <a:t>CHPA  #</a:t>
            </a:r>
            <a:r>
              <a:rPr lang="en-US" altLang="zh-CN" sz="900" b="0" dirty="0" err="1" smtClean="0">
                <a:latin typeface="Arial" pitchFamily="34" charset="0"/>
                <a:cs typeface="Arial" pitchFamily="34" charset="0"/>
              </a:rPr>
              <a:t>CurrentMonthlyTime</a:t>
            </a:r>
            <a:endParaRPr lang="en-US" altLang="zh-CN" sz="9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4184" y="649740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 dirty="0">
                <a:latin typeface="Arial" pitchFamily="34" charset="0"/>
                <a:cs typeface="Arial" pitchFamily="34" charset="0"/>
              </a:rPr>
              <a:t>Market</a:t>
            </a:r>
            <a:r>
              <a:rPr lang="en-US" altLang="zh-CN" sz="9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900" b="0" dirty="0" smtClean="0">
                <a:latin typeface="Arial" pitchFamily="34" charset="0"/>
                <a:cs typeface="Arial" pitchFamily="34" charset="0"/>
              </a:rPr>
              <a:t>definition: CCB Market</a:t>
            </a:r>
            <a:endParaRPr lang="zh-CN" altLang="en-US" sz="9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6" descr="ppttable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3457357"/>
              </p:ext>
            </p:extLst>
          </p:nvPr>
        </p:nvGraphicFramePr>
        <p:xfrm>
          <a:off x="4758509" y="3955309"/>
          <a:ext cx="3956865" cy="2542606"/>
        </p:xfrm>
        <a:graphic>
          <a:graphicData uri="http://schemas.openxmlformats.org/drawingml/2006/table">
            <a:tbl>
              <a:tblPr/>
              <a:tblGrid>
                <a:gridCol w="1440169"/>
                <a:gridCol w="871836"/>
                <a:gridCol w="822430"/>
                <a:gridCol w="822430"/>
              </a:tblGrid>
              <a:tr h="380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Monthly Growth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MAT Growth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YTD Growth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270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Total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1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Coniel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Yuan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Zhi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Lacipil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Zanidip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0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Norvasc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Adalat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Plendil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 Box 23" descr="currVsLast"/>
          <p:cNvSpPr txBox="1">
            <a:spLocks noChangeArrowheads="1"/>
          </p:cNvSpPr>
          <p:nvPr/>
        </p:nvSpPr>
        <p:spPr bwMode="auto">
          <a:xfrm>
            <a:off x="167425" y="3985512"/>
            <a:ext cx="19446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00000"/>
                </a:solidFill>
              </a:rPr>
              <a:t>#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currVsLast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6" name="Text Box 23" descr="currVsLast"/>
          <p:cNvSpPr txBox="1">
            <a:spLocks noChangeArrowheads="1"/>
          </p:cNvSpPr>
          <p:nvPr/>
        </p:nvSpPr>
        <p:spPr bwMode="auto">
          <a:xfrm>
            <a:off x="4363709" y="3982347"/>
            <a:ext cx="19446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00000"/>
                </a:solidFill>
              </a:rPr>
              <a:t>#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currVsLast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8" name="标题 17" descr="labelTitle"/>
          <p:cNvSpPr>
            <a:spLocks noGrp="1"/>
          </p:cNvSpPr>
          <p:nvPr>
            <p:ph type="title"/>
          </p:nvPr>
        </p:nvSpPr>
        <p:spPr>
          <a:xfrm>
            <a:off x="387402" y="234065"/>
            <a:ext cx="8191300" cy="684000"/>
          </a:xfrm>
        </p:spPr>
        <p:txBody>
          <a:bodyPr/>
          <a:lstStyle/>
          <a:p>
            <a:pPr defTabSz="865188"/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Coniel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™ Performance – National Level</a:t>
            </a:r>
            <a:b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 descr="labelSubTitle"/>
          <p:cNvSpPr txBox="1"/>
          <p:nvPr/>
        </p:nvSpPr>
        <p:spPr>
          <a:xfrm>
            <a:off x="382772" y="669851"/>
            <a:ext cx="257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MTH VALUE/VOLUME</a:t>
            </a:r>
            <a:endParaRPr lang="zh-CN" alt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101710</TotalTime>
  <Words>126</Words>
  <Application>Microsoft Office PowerPoint</Application>
  <PresentationFormat>Letter Paper (8.5x11 in)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Coniel™ Performance – National Level 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6018</cp:revision>
  <cp:lastPrinted>2003-08-22T16:32:12Z</cp:lastPrinted>
  <dcterms:created xsi:type="dcterms:W3CDTF">2001-06-20T12:40:14Z</dcterms:created>
  <dcterms:modified xsi:type="dcterms:W3CDTF">2014-08-21T07:11:55Z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