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docProps/custom.xml" ContentType="application/vnd.openxmlformats-officedocument.custom-properties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786" y="64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"/>
  <c:chart>
    <c:title>
      <c:layout>
        <c:manualLayout>
          <c:xMode val="edge"/>
          <c:yMode val="edge"/>
          <c:x val="8.1304390817412281E-2"/>
          <c:y val="5.9192373660792011E-2"/>
        </c:manualLayout>
      </c:layout>
      <c:txPr>
        <a:bodyPr/>
        <a:lstStyle/>
        <a:p>
          <a:pPr>
            <a:defRPr sz="900"/>
          </a:pPr>
          <a:endParaRPr lang="zh-CN"/>
        </a:p>
      </c:txPr>
    </c:title>
    <c:plotArea>
      <c:layout>
        <c:manualLayout>
          <c:layoutTarget val="inner"/>
          <c:xMode val="edge"/>
          <c:yMode val="edge"/>
          <c:x val="3.8864567294754182E-2"/>
          <c:y val="0.25006110848724383"/>
          <c:w val="0.47450325452991954"/>
          <c:h val="0.67844196143743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XARELTO_2013_H1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Orthopedics</c:v>
                </c:pt>
                <c:pt idx="1">
                  <c:v>Cardiology</c:v>
                </c:pt>
                <c:pt idx="2">
                  <c:v>Department of Nephrology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0.67491400000000035</c:v>
                </c:pt>
                <c:pt idx="1">
                  <c:v>2.4742000000000004E-2</c:v>
                </c:pt>
                <c:pt idx="2">
                  <c:v>2.0610000000000012E-3</c:v>
                </c:pt>
                <c:pt idx="3">
                  <c:v>0.29828100000000002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3691621498128281"/>
          <c:y val="8.246202166625323E-2"/>
          <c:w val="0.32684709196677547"/>
          <c:h val="0.86715153747008056"/>
        </c:manualLayout>
      </c:layout>
      <c:txPr>
        <a:bodyPr/>
        <a:lstStyle/>
        <a:p>
          <a:pPr>
            <a:defRPr sz="9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title>
      <c:layout>
        <c:manualLayout>
          <c:xMode val="edge"/>
          <c:yMode val="edge"/>
          <c:x val="8.1304390817412267E-2"/>
          <c:y val="5.9192373660791983E-2"/>
        </c:manualLayout>
      </c:layout>
      <c:txPr>
        <a:bodyPr/>
        <a:lstStyle/>
        <a:p>
          <a:pPr>
            <a:defRPr sz="900"/>
          </a:pPr>
          <a:endParaRPr lang="zh-CN"/>
        </a:p>
      </c:txPr>
    </c:title>
    <c:plotArea>
      <c:layout>
        <c:manualLayout>
          <c:layoutTarget val="inner"/>
          <c:xMode val="edge"/>
          <c:yMode val="edge"/>
          <c:x val="3.8864567294754182E-2"/>
          <c:y val="0.25006110848724383"/>
          <c:w val="0.47450325452991954"/>
          <c:h val="0.67844196143743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XARELTO_2012_H1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Orthopedics</c:v>
                </c:pt>
                <c:pt idx="1">
                  <c:v>Cardiology</c:v>
                </c:pt>
                <c:pt idx="2">
                  <c:v>Department of Nephrology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0.7646460000000006</c:v>
                </c:pt>
                <c:pt idx="1">
                  <c:v>1.8509999999999999E-2</c:v>
                </c:pt>
                <c:pt idx="2">
                  <c:v>0</c:v>
                </c:pt>
                <c:pt idx="3">
                  <c:v>0.21684200000000009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4510669061897208"/>
          <c:y val="5.3473250440157577E-2"/>
          <c:w val="0.33094229487453614"/>
          <c:h val="0.88647738495414219"/>
        </c:manualLayout>
      </c:layout>
      <c:txPr>
        <a:bodyPr/>
        <a:lstStyle/>
        <a:p>
          <a:pPr>
            <a:defRPr sz="9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title>
      <c:layout>
        <c:manualLayout>
          <c:xMode val="edge"/>
          <c:yMode val="edge"/>
          <c:x val="8.1304390817412267E-2"/>
          <c:y val="5.9192373660791983E-2"/>
        </c:manualLayout>
      </c:layout>
      <c:txPr>
        <a:bodyPr/>
        <a:lstStyle/>
        <a:p>
          <a:pPr>
            <a:defRPr sz="900"/>
          </a:pPr>
          <a:endParaRPr lang="zh-CN"/>
        </a:p>
      </c:txPr>
    </c:title>
    <c:plotArea>
      <c:layout>
        <c:manualLayout>
          <c:layoutTarget val="inner"/>
          <c:xMode val="edge"/>
          <c:yMode val="edge"/>
          <c:x val="3.8864567294754182E-2"/>
          <c:y val="0.25006110848724383"/>
          <c:w val="0.47450325452991954"/>
          <c:h val="0.67844196143743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FRAXIPARINE_2013H1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Cardiology</c:v>
                </c:pt>
                <c:pt idx="1">
                  <c:v>Department of Nephrology</c:v>
                </c:pt>
                <c:pt idx="2">
                  <c:v>Orthopedics</c:v>
                </c:pt>
                <c:pt idx="3">
                  <c:v>Dialysis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0.132354</c:v>
                </c:pt>
                <c:pt idx="1">
                  <c:v>0.12672</c:v>
                </c:pt>
                <c:pt idx="2">
                  <c:v>0.1156910000000001</c:v>
                </c:pt>
                <c:pt idx="3">
                  <c:v>7.6095999999999997E-2</c:v>
                </c:pt>
                <c:pt idx="4">
                  <c:v>0.5491369999999991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4510669061897208"/>
          <c:y val="5.3473250440157577E-2"/>
          <c:w val="0.31456134359915938"/>
          <c:h val="0.90580323243820748"/>
        </c:manualLayout>
      </c:layout>
      <c:txPr>
        <a:bodyPr/>
        <a:lstStyle/>
        <a:p>
          <a:pPr>
            <a:defRPr sz="9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title>
      <c:layout>
        <c:manualLayout>
          <c:xMode val="edge"/>
          <c:yMode val="edge"/>
          <c:x val="8.1304390817412267E-2"/>
          <c:y val="5.9192373660791983E-2"/>
        </c:manualLayout>
      </c:layout>
      <c:txPr>
        <a:bodyPr/>
        <a:lstStyle/>
        <a:p>
          <a:pPr>
            <a:defRPr sz="900"/>
          </a:pPr>
          <a:endParaRPr lang="zh-CN"/>
        </a:p>
      </c:txPr>
    </c:title>
    <c:plotArea>
      <c:layout>
        <c:manualLayout>
          <c:layoutTarget val="inner"/>
          <c:xMode val="edge"/>
          <c:yMode val="edge"/>
          <c:x val="3.8864567294754182E-2"/>
          <c:y val="0.25006110848724383"/>
          <c:w val="0.47450325452991954"/>
          <c:h val="0.67844196143743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FRAXIPARINE_2012H1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Cardiology</c:v>
                </c:pt>
                <c:pt idx="1">
                  <c:v>Department of Nephrology</c:v>
                </c:pt>
                <c:pt idx="2">
                  <c:v>Orthopedics</c:v>
                </c:pt>
                <c:pt idx="3">
                  <c:v>Dialysis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0.14852899999999999</c:v>
                </c:pt>
                <c:pt idx="1">
                  <c:v>0.115207</c:v>
                </c:pt>
                <c:pt idx="2">
                  <c:v>0.10220600000000013</c:v>
                </c:pt>
                <c:pt idx="3">
                  <c:v>5.6380000000000013E-2</c:v>
                </c:pt>
                <c:pt idx="4">
                  <c:v>0.57767500000000105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1234478806821824"/>
          <c:y val="4.3810326698125714E-2"/>
          <c:w val="0.38418038651950948"/>
          <c:h val="0.91753797833374651"/>
        </c:manualLayout>
      </c:layout>
      <c:txPr>
        <a:bodyPr/>
        <a:lstStyle/>
        <a:p>
          <a:pPr>
            <a:defRPr sz="9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title>
      <c:layout>
        <c:manualLayout>
          <c:xMode val="edge"/>
          <c:yMode val="edge"/>
          <c:x val="8.1304390817412267E-2"/>
          <c:y val="5.9192373660791983E-2"/>
        </c:manualLayout>
      </c:layout>
      <c:txPr>
        <a:bodyPr/>
        <a:lstStyle/>
        <a:p>
          <a:pPr>
            <a:defRPr sz="900"/>
          </a:pPr>
          <a:endParaRPr lang="zh-CN"/>
        </a:p>
      </c:txPr>
    </c:title>
    <c:plotArea>
      <c:layout>
        <c:manualLayout>
          <c:layoutTarget val="inner"/>
          <c:xMode val="edge"/>
          <c:yMode val="edge"/>
          <c:x val="3.8864567294754182E-2"/>
          <c:y val="0.25006110848724383"/>
          <c:w val="0.47450325452991954"/>
          <c:h val="0.67844196143743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CLEXANE_2013H1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Cardiology</c:v>
                </c:pt>
                <c:pt idx="1">
                  <c:v>Orthopedics</c:v>
                </c:pt>
                <c:pt idx="2">
                  <c:v>Department of Nephrology</c:v>
                </c:pt>
                <c:pt idx="3">
                  <c:v>Dialysis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0.31461900000000032</c:v>
                </c:pt>
                <c:pt idx="1">
                  <c:v>8.6714000000000027E-2</c:v>
                </c:pt>
                <c:pt idx="2">
                  <c:v>7.1057000000000009E-2</c:v>
                </c:pt>
                <c:pt idx="3">
                  <c:v>6.5962000000000034E-2</c:v>
                </c:pt>
                <c:pt idx="4">
                  <c:v>0.46164500000000003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5739240407550414"/>
          <c:y val="5.3473250440157577E-2"/>
          <c:w val="0.3186565814180039"/>
          <c:h val="0.89614030869617556"/>
        </c:manualLayout>
      </c:layout>
      <c:txPr>
        <a:bodyPr/>
        <a:lstStyle/>
        <a:p>
          <a:pPr>
            <a:defRPr sz="9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title>
      <c:layout>
        <c:manualLayout>
          <c:xMode val="edge"/>
          <c:yMode val="edge"/>
          <c:x val="8.1304390817412267E-2"/>
          <c:y val="5.9192373660791983E-2"/>
        </c:manualLayout>
      </c:layout>
      <c:txPr>
        <a:bodyPr/>
        <a:lstStyle/>
        <a:p>
          <a:pPr>
            <a:defRPr sz="900"/>
          </a:pPr>
          <a:endParaRPr lang="zh-CN"/>
        </a:p>
      </c:txPr>
    </c:title>
    <c:plotArea>
      <c:layout>
        <c:manualLayout>
          <c:layoutTarget val="inner"/>
          <c:xMode val="edge"/>
          <c:yMode val="edge"/>
          <c:x val="3.8864567294754182E-2"/>
          <c:y val="0.25006110848724383"/>
          <c:w val="0.47450325452991954"/>
          <c:h val="0.67844196143743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CLEXANE_2012H1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Cardiology</c:v>
                </c:pt>
                <c:pt idx="1">
                  <c:v>Orthopedics</c:v>
                </c:pt>
                <c:pt idx="2">
                  <c:v>Department of Nephrology</c:v>
                </c:pt>
                <c:pt idx="3">
                  <c:v>Dialysis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0.34102600000000038</c:v>
                </c:pt>
                <c:pt idx="1">
                  <c:v>8.6464000000000027E-2</c:v>
                </c:pt>
                <c:pt idx="2">
                  <c:v>7.9916000000000126E-2</c:v>
                </c:pt>
                <c:pt idx="3">
                  <c:v>2.9465000000000002E-2</c:v>
                </c:pt>
                <c:pt idx="4">
                  <c:v>0.46312700000000001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2463050152475064"/>
          <c:y val="5.3473250440157577E-2"/>
          <c:w val="0.33094229487453614"/>
          <c:h val="0.92512907992227067"/>
        </c:manualLayout>
      </c:layout>
      <c:txPr>
        <a:bodyPr/>
        <a:lstStyle/>
        <a:p>
          <a:pPr>
            <a:defRPr sz="9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title>
      <c:tx>
        <c:rich>
          <a:bodyPr/>
          <a:lstStyle/>
          <a:p>
            <a:pPr>
              <a:defRPr sz="900"/>
            </a:pPr>
            <a:r>
              <a:rPr lang="en-US" altLang="en-US" dirty="0" smtClean="0"/>
              <a:t>ELIQUIS_2013H2</a:t>
            </a:r>
            <a:endParaRPr lang="en-US" altLang="en-US" dirty="0"/>
          </a:p>
        </c:rich>
      </c:tx>
      <c:layout>
        <c:manualLayout>
          <c:xMode val="edge"/>
          <c:yMode val="edge"/>
          <c:x val="8.1304390817412267E-2"/>
          <c:y val="5.9192373660791983E-2"/>
        </c:manualLayout>
      </c:layout>
    </c:title>
    <c:plotArea>
      <c:layout>
        <c:manualLayout>
          <c:layoutTarget val="inner"/>
          <c:xMode val="edge"/>
          <c:yMode val="edge"/>
          <c:x val="3.8864567294754182E-2"/>
          <c:y val="0.25006110848724383"/>
          <c:w val="0.47450325452991954"/>
          <c:h val="0.67844196143743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ELIQUIS_2013H1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0415419347384658"/>
          <c:y val="0.18875427759410768"/>
          <c:w val="0.32684709196677597"/>
          <c:h val="0.74153336730550934"/>
        </c:manualLayout>
      </c:layout>
      <c:txPr>
        <a:bodyPr/>
        <a:lstStyle/>
        <a:p>
          <a:pPr>
            <a:defRPr sz="9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title>
      <c:tx>
        <c:rich>
          <a:bodyPr/>
          <a:lstStyle/>
          <a:p>
            <a:pPr>
              <a:defRPr sz="900"/>
            </a:pPr>
            <a:r>
              <a:rPr lang="en-US" altLang="en-US" dirty="0" smtClean="0"/>
              <a:t>ELIQUIS_2013H2</a:t>
            </a:r>
            <a:endParaRPr lang="en-US" altLang="en-US" dirty="0"/>
          </a:p>
        </c:rich>
      </c:tx>
      <c:layout>
        <c:manualLayout>
          <c:xMode val="edge"/>
          <c:yMode val="edge"/>
          <c:x val="8.1304390817412267E-2"/>
          <c:y val="5.9192373660791983E-2"/>
        </c:manualLayout>
      </c:layout>
    </c:title>
    <c:plotArea>
      <c:layout>
        <c:manualLayout>
          <c:layoutTarget val="inner"/>
          <c:xMode val="edge"/>
          <c:yMode val="edge"/>
          <c:x val="3.8864567294754182E-2"/>
          <c:y val="0.25006110848724383"/>
          <c:w val="0.47450325452991954"/>
          <c:h val="0.678441961437437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ELIQUIS_2013H1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zh-CN"/>
              </a:p>
            </c:txPr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0415419347384691"/>
          <c:y val="0.18875427759410776"/>
          <c:w val="0.32684709196677614"/>
          <c:h val="0.74153336730550934"/>
        </c:manualLayout>
      </c:layout>
      <c:txPr>
        <a:bodyPr/>
        <a:lstStyle/>
        <a:p>
          <a:pPr>
            <a:defRPr sz="9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abelTitle"/>
          <p:cNvSpPr>
            <a:spLocks noGrp="1"/>
          </p:cNvSpPr>
          <p:nvPr>
            <p:ph type="title"/>
          </p:nvPr>
        </p:nvSpPr>
        <p:spPr>
          <a:xfrm>
            <a:off x="432000" y="161999"/>
            <a:ext cx="10875758" cy="699955"/>
          </a:xfrm>
        </p:spPr>
        <p:txBody>
          <a:bodyPr/>
          <a:lstStyle/>
          <a:p>
            <a:r>
              <a:rPr lang="en-US" altLang="zh-CN" dirty="0" smtClean="0"/>
              <a:t>Dept allocation of key brands</a:t>
            </a:r>
            <a:endParaRPr lang="zh-CN" altLang="en-US" dirty="0"/>
          </a:p>
        </p:txBody>
      </p:sp>
      <p:graphicFrame>
        <p:nvGraphicFramePr>
          <p:cNvPr id="4" name="Chart 3" descr="chart1_colums"/>
          <p:cNvGraphicFramePr/>
          <p:nvPr/>
        </p:nvGraphicFramePr>
        <p:xfrm>
          <a:off x="917944" y="1024860"/>
          <a:ext cx="3101163" cy="1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 descr="chart2_colums"/>
          <p:cNvGraphicFramePr/>
          <p:nvPr/>
        </p:nvGraphicFramePr>
        <p:xfrm>
          <a:off x="4440865" y="996507"/>
          <a:ext cx="3101163" cy="1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 descr="chart3_colums"/>
          <p:cNvGraphicFramePr/>
          <p:nvPr/>
        </p:nvGraphicFramePr>
        <p:xfrm>
          <a:off x="900223" y="2314943"/>
          <a:ext cx="3101163" cy="1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 descr="chart4_colums"/>
          <p:cNvGraphicFramePr/>
          <p:nvPr/>
        </p:nvGraphicFramePr>
        <p:xfrm>
          <a:off x="4423144" y="2286590"/>
          <a:ext cx="3101163" cy="1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 descr="chart5_colums"/>
          <p:cNvGraphicFramePr/>
          <p:nvPr/>
        </p:nvGraphicFramePr>
        <p:xfrm>
          <a:off x="839971" y="3721984"/>
          <a:ext cx="3101163" cy="1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 descr="chart6_colums"/>
          <p:cNvGraphicFramePr/>
          <p:nvPr/>
        </p:nvGraphicFramePr>
        <p:xfrm>
          <a:off x="4362892" y="3693631"/>
          <a:ext cx="3101163" cy="1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843515" y="5373574"/>
          <a:ext cx="3101163" cy="1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4366436" y="5345221"/>
          <a:ext cx="3101163" cy="1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102752</TotalTime>
  <Words>13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Dept allocation of key brands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6041</cp:revision>
  <cp:lastPrinted>2003-08-22T16:32:12Z</cp:lastPrinted>
  <dcterms:created xsi:type="dcterms:W3CDTF">2001-06-20T12:40:14Z</dcterms:created>
  <dcterms:modified xsi:type="dcterms:W3CDTF">2014-05-13T03:30:37Z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