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5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792" y="540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5.9891976229137792E-2"/>
          <c:y val="9.3750092478768643E-2"/>
          <c:w val="0.88566749999999961"/>
          <c:h val="0.395719362499214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MQT May'13</c:v>
                </c:pt>
              </c:strCache>
            </c:strRef>
          </c:tx>
          <c:spPr>
            <a:solidFill>
              <a:srgbClr val="4E71D1"/>
            </a:solidFill>
            <a:ln>
              <a:noFill/>
            </a:ln>
          </c:spPr>
          <c:dLbls>
            <c:numFmt formatCode="#,##0.0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Val val="1"/>
          </c:dLbls>
          <c:cat>
            <c:strRef>
              <c:f>Sheet1!$B$1:$AX$1</c:f>
              <c:strCache>
                <c:ptCount val="49"/>
                <c:pt idx="0">
                  <c:v>Beijing</c:v>
                </c:pt>
                <c:pt idx="1">
                  <c:v>Shanghai</c:v>
                </c:pt>
                <c:pt idx="2">
                  <c:v>Guangzhou</c:v>
                </c:pt>
                <c:pt idx="3">
                  <c:v>Tianjin</c:v>
                </c:pt>
                <c:pt idx="4">
                  <c:v>Nanjing</c:v>
                </c:pt>
                <c:pt idx="5">
                  <c:v>FuXiaQuan</c:v>
                </c:pt>
                <c:pt idx="6">
                  <c:v>Hangzhou</c:v>
                </c:pt>
                <c:pt idx="7">
                  <c:v>Pearl River delta</c:v>
                </c:pt>
                <c:pt idx="8">
                  <c:v>Chongqing</c:v>
                </c:pt>
                <c:pt idx="9">
                  <c:v>Wuhan</c:v>
                </c:pt>
                <c:pt idx="10">
                  <c:v>Chengdu</c:v>
                </c:pt>
                <c:pt idx="11">
                  <c:v>Suxi</c:v>
                </c:pt>
                <c:pt idx="12">
                  <c:v>Shenyang</c:v>
                </c:pt>
                <c:pt idx="13">
                  <c:v>Jinan</c:v>
                </c:pt>
                <c:pt idx="14">
                  <c:v>Shenzhen</c:v>
                </c:pt>
                <c:pt idx="15">
                  <c:v>Qingdao</c:v>
                </c:pt>
                <c:pt idx="16">
                  <c:v>Ningbo</c:v>
                </c:pt>
                <c:pt idx="17">
                  <c:v>Zhengzhou</c:v>
                </c:pt>
                <c:pt idx="18">
                  <c:v>Kunming</c:v>
                </c:pt>
                <c:pt idx="19">
                  <c:v>Wenzhou</c:v>
                </c:pt>
                <c:pt idx="20">
                  <c:v>Wulumuqi</c:v>
                </c:pt>
                <c:pt idx="21">
                  <c:v>Xian</c:v>
                </c:pt>
                <c:pt idx="22">
                  <c:v>Shijiazhuang</c:v>
                </c:pt>
                <c:pt idx="23">
                  <c:v>Dalian</c:v>
                </c:pt>
                <c:pt idx="24">
                  <c:v>Changsha</c:v>
                </c:pt>
                <c:pt idx="25">
                  <c:v>Changchun</c:v>
                </c:pt>
                <c:pt idx="26">
                  <c:v>Jiaxing</c:v>
                </c:pt>
                <c:pt idx="27">
                  <c:v>Harbin</c:v>
                </c:pt>
                <c:pt idx="28">
                  <c:v>Shaoxing</c:v>
                </c:pt>
                <c:pt idx="29">
                  <c:v>Taiyuan</c:v>
                </c:pt>
                <c:pt idx="30">
                  <c:v>Guiyang</c:v>
                </c:pt>
                <c:pt idx="31">
                  <c:v>Nanning</c:v>
                </c:pt>
                <c:pt idx="32">
                  <c:v>Jinhua</c:v>
                </c:pt>
                <c:pt idx="33">
                  <c:v>Taizhou</c:v>
                </c:pt>
                <c:pt idx="34">
                  <c:v>Jining</c:v>
                </c:pt>
                <c:pt idx="35">
                  <c:v>Daqing</c:v>
                </c:pt>
                <c:pt idx="36">
                  <c:v>Nantong</c:v>
                </c:pt>
                <c:pt idx="37">
                  <c:v>Yantai</c:v>
                </c:pt>
                <c:pt idx="38">
                  <c:v>Changzhou</c:v>
                </c:pt>
                <c:pt idx="39">
                  <c:v>Xuzhou</c:v>
                </c:pt>
                <c:pt idx="40">
                  <c:v>Weifang</c:v>
                </c:pt>
                <c:pt idx="41">
                  <c:v>Yangzhou</c:v>
                </c:pt>
                <c:pt idx="42">
                  <c:v>Linyi</c:v>
                </c:pt>
                <c:pt idx="43">
                  <c:v>Zibo</c:v>
                </c:pt>
                <c:pt idx="44">
                  <c:v>Pingdingshan</c:v>
                </c:pt>
                <c:pt idx="45">
                  <c:v>Nanyang</c:v>
                </c:pt>
                <c:pt idx="46">
                  <c:v>Qiqihaer</c:v>
                </c:pt>
                <c:pt idx="47">
                  <c:v>Luoyang</c:v>
                </c:pt>
                <c:pt idx="48">
                  <c:v>Nanchang</c:v>
                </c:pt>
              </c:strCache>
            </c:strRef>
          </c:cat>
          <c:val>
            <c:numRef>
              <c:f>Sheet1!$B$2:$AX$2</c:f>
              <c:numCache>
                <c:formatCode>General</c:formatCode>
                <c:ptCount val="49"/>
                <c:pt idx="0">
                  <c:v>572.63550942999996</c:v>
                </c:pt>
                <c:pt idx="1">
                  <c:v>379.86016570999999</c:v>
                </c:pt>
                <c:pt idx="2">
                  <c:v>199.78315811999997</c:v>
                </c:pt>
                <c:pt idx="3">
                  <c:v>122.52755320000044</c:v>
                </c:pt>
                <c:pt idx="4">
                  <c:v>118.23386336000044</c:v>
                </c:pt>
                <c:pt idx="5">
                  <c:v>103.89953457</c:v>
                </c:pt>
                <c:pt idx="6">
                  <c:v>100.92258600999995</c:v>
                </c:pt>
                <c:pt idx="7">
                  <c:v>86.793519160000514</c:v>
                </c:pt>
                <c:pt idx="8">
                  <c:v>78.711994190000027</c:v>
                </c:pt>
                <c:pt idx="9">
                  <c:v>77.854595660000427</c:v>
                </c:pt>
                <c:pt idx="10">
                  <c:v>74.974991200000005</c:v>
                </c:pt>
                <c:pt idx="11">
                  <c:v>69.207529160000576</c:v>
                </c:pt>
                <c:pt idx="12">
                  <c:v>66.742583089999997</c:v>
                </c:pt>
                <c:pt idx="13">
                  <c:v>59.182098110000013</c:v>
                </c:pt>
                <c:pt idx="14">
                  <c:v>54.315964009999995</c:v>
                </c:pt>
                <c:pt idx="15">
                  <c:v>44.986190960000002</c:v>
                </c:pt>
                <c:pt idx="16">
                  <c:v>44.693973560000003</c:v>
                </c:pt>
                <c:pt idx="17">
                  <c:v>42.240262750000007</c:v>
                </c:pt>
                <c:pt idx="18">
                  <c:v>39.673117840000295</c:v>
                </c:pt>
                <c:pt idx="19">
                  <c:v>37.454730310000002</c:v>
                </c:pt>
                <c:pt idx="20">
                  <c:v>30.618150109999998</c:v>
                </c:pt>
                <c:pt idx="21">
                  <c:v>28.370330689999989</c:v>
                </c:pt>
                <c:pt idx="22">
                  <c:v>27.59750777</c:v>
                </c:pt>
                <c:pt idx="23">
                  <c:v>24.828469329999987</c:v>
                </c:pt>
                <c:pt idx="24">
                  <c:v>24.459285300000001</c:v>
                </c:pt>
                <c:pt idx="25">
                  <c:v>24.055700949999871</c:v>
                </c:pt>
                <c:pt idx="26">
                  <c:v>23.130905510000151</c:v>
                </c:pt>
                <c:pt idx="27">
                  <c:v>20.034669910000005</c:v>
                </c:pt>
                <c:pt idx="28">
                  <c:v>19.47924298999979</c:v>
                </c:pt>
                <c:pt idx="29">
                  <c:v>18.788535469999989</c:v>
                </c:pt>
                <c:pt idx="30">
                  <c:v>18.653500699999999</c:v>
                </c:pt>
                <c:pt idx="31">
                  <c:v>18.018904960000125</c:v>
                </c:pt>
                <c:pt idx="32">
                  <c:v>17.643897100000125</c:v>
                </c:pt>
                <c:pt idx="33">
                  <c:v>17.496877949999988</c:v>
                </c:pt>
                <c:pt idx="34">
                  <c:v>16.944093579999844</c:v>
                </c:pt>
                <c:pt idx="35">
                  <c:v>14.505731450000004</c:v>
                </c:pt>
                <c:pt idx="36">
                  <c:v>14.140655079999998</c:v>
                </c:pt>
                <c:pt idx="37">
                  <c:v>13.842033290000026</c:v>
                </c:pt>
                <c:pt idx="38">
                  <c:v>12.077893189999999</c:v>
                </c:pt>
                <c:pt idx="39">
                  <c:v>11.992504460000006</c:v>
                </c:pt>
                <c:pt idx="40">
                  <c:v>11.718067459999997</c:v>
                </c:pt>
                <c:pt idx="41">
                  <c:v>9.9297375800000047</c:v>
                </c:pt>
                <c:pt idx="42">
                  <c:v>9.6392555399999988</c:v>
                </c:pt>
                <c:pt idx="43">
                  <c:v>8.4877001100000005</c:v>
                </c:pt>
                <c:pt idx="44">
                  <c:v>6.8819306699999654</c:v>
                </c:pt>
                <c:pt idx="45">
                  <c:v>5.6560806999999755</c:v>
                </c:pt>
                <c:pt idx="46">
                  <c:v>5.2546874099999945</c:v>
                </c:pt>
                <c:pt idx="47">
                  <c:v>5.0804305699999617</c:v>
                </c:pt>
                <c:pt idx="48">
                  <c:v>0</c:v>
                </c:pt>
              </c:numCache>
            </c:numRef>
          </c:val>
        </c:ser>
        <c:gapWidth val="26"/>
        <c:axId val="56738944"/>
        <c:axId val="56740480"/>
      </c:barChart>
      <c:catAx>
        <c:axId val="56738944"/>
        <c:scaling>
          <c:orientation val="minMax"/>
        </c:scaling>
        <c:axPos val="b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56740480"/>
        <c:crosses val="autoZero"/>
        <c:auto val="1"/>
        <c:lblAlgn val="ctr"/>
        <c:lblOffset val="100"/>
      </c:catAx>
      <c:valAx>
        <c:axId val="5674048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Value (in RMB </a:t>
                </a:r>
                <a:r>
                  <a:rPr lang="en-US" sz="800" baseline="0" dirty="0" err="1" smtClean="0">
                    <a:latin typeface="Arial" pitchFamily="34" charset="0"/>
                  </a:rPr>
                  <a:t>mio</a:t>
                </a:r>
                <a:r>
                  <a:rPr lang="en-US" sz="800" baseline="0" dirty="0" smtClean="0">
                    <a:latin typeface="Arial" pitchFamily="34" charset="0"/>
                  </a:rPr>
                  <a:t>.)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2.7456001800000014E-3"/>
              <c:y val="0.205683053"/>
            </c:manualLayout>
          </c:layout>
        </c:title>
        <c:numFmt formatCode="#,##0" sourceLinked="0"/>
        <c:tickLblPos val="nextTo"/>
        <c:txPr>
          <a:bodyPr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56738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95480229666952232"/>
          <c:w val="0.19458280606954514"/>
          <c:h val="4.2752910000000498E-2"/>
        </c:manualLayout>
      </c:layout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Text Box 8" descr="footnote"/>
          <p:cNvSpPr txBox="1">
            <a:spLocks noChangeArrowheads="1"/>
          </p:cNvSpPr>
          <p:nvPr/>
        </p:nvSpPr>
        <p:spPr>
          <a:xfrm>
            <a:off x="496144" y="6565900"/>
            <a:ext cx="7047655" cy="26352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lIns="45720" rIns="4572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</a:t>
            </a:r>
            <a:r>
              <a:rPr lang="en-US" altLang="zh-CN" sz="900" dirty="0" smtClean="0"/>
              <a:t>#</a:t>
            </a:r>
            <a:r>
              <a:rPr lang="en-US" altLang="zh-CN" sz="900" dirty="0" err="1" smtClean="0"/>
              <a:t>CurrentMonthlyTime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itle 1" descr="labelTitle"/>
          <p:cNvSpPr>
            <a:spLocks noGrp="1"/>
          </p:cNvSpPr>
          <p:nvPr>
            <p:ph type="title"/>
          </p:nvPr>
        </p:nvSpPr>
        <p:spPr>
          <a:xfrm>
            <a:off x="450973" y="1"/>
            <a:ext cx="7837488" cy="522514"/>
          </a:xfrm>
        </p:spPr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Eliquis</a:t>
            </a:r>
            <a:r>
              <a:rPr lang="en-US" dirty="0" smtClean="0">
                <a:ea typeface="宋体" pitchFamily="2" charset="-122"/>
              </a:rPr>
              <a:t> Market Performance by City</a:t>
            </a:r>
          </a:p>
        </p:txBody>
      </p:sp>
      <p:sp>
        <p:nvSpPr>
          <p:cNvPr id="19" name="Title 1" descr="labelSubTitle"/>
          <p:cNvSpPr txBox="1"/>
          <p:nvPr/>
        </p:nvSpPr>
        <p:spPr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(MQT May'13, Value in RMB)</a:t>
            </a:r>
          </a:p>
        </p:txBody>
      </p:sp>
      <p:sp>
        <p:nvSpPr>
          <p:cNvPr id="33" name="Text Box 8" descr="lableintroduction"/>
          <p:cNvSpPr txBox="1">
            <a:spLocks noChangeArrowheads="1"/>
          </p:cNvSpPr>
          <p:nvPr/>
        </p:nvSpPr>
        <p:spPr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lIns="45720" rIns="4572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Text Box 8" descr="lableSTLY"/>
          <p:cNvSpPr txBox="1">
            <a:spLocks noChangeArrowheads="1"/>
          </p:cNvSpPr>
          <p:nvPr/>
        </p:nvSpPr>
        <p:spPr>
          <a:xfrm>
            <a:off x="496145" y="62611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lIns="45720" rIns="4572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6" name="Chart 25" descr="chart"/>
          <p:cNvGraphicFramePr/>
          <p:nvPr/>
        </p:nvGraphicFramePr>
        <p:xfrm>
          <a:off x="190500" y="1141568"/>
          <a:ext cx="8734559" cy="506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Rectangle 81"/>
          <p:cNvSpPr>
            <a:spLocks noChangeArrowheads="1"/>
          </p:cNvSpPr>
          <p:nvPr/>
        </p:nvSpPr>
        <p:spPr>
          <a:xfrm>
            <a:off x="174625" y="1107583"/>
            <a:ext cx="8845550" cy="509001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graphicFrame>
        <p:nvGraphicFramePr>
          <p:cNvPr id="10" name="Object 9" descr="sheet"/>
          <p:cNvGraphicFramePr>
            <a:graphicFrameLocks noChangeAspect="1"/>
          </p:cNvGraphicFramePr>
          <p:nvPr/>
        </p:nvGraphicFramePr>
        <p:xfrm>
          <a:off x="190980" y="4354513"/>
          <a:ext cx="8357597" cy="1676400"/>
        </p:xfrm>
        <a:graphic>
          <a:graphicData uri="http://schemas.openxmlformats.org/presentationml/2006/ole">
            <p:oleObj spid="_x0000_s12291" name="Worksheet" r:id="rId4" imgW="10477317" imgH="1342949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102768</TotalTime>
  <Words>40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Eliquis Market Performance by City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wang.qingfeng</cp:lastModifiedBy>
  <cp:revision>6039</cp:revision>
  <cp:lastPrinted>2003-08-22T16:32:12Z</cp:lastPrinted>
  <dcterms:created xsi:type="dcterms:W3CDTF">2001-06-20T12:40:14Z</dcterms:created>
  <dcterms:modified xsi:type="dcterms:W3CDTF">2014-09-23T02:18:51Z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