
<file path=[Content_Types].xml><?xml version="1.0" encoding="utf-8"?>
<Types xmlns="http://schemas.openxmlformats.org/package/2006/content-types"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1654" r:id="rId2"/>
  </p:sldIdLst>
  <p:sldSz cx="9144000" cy="6858000" type="letter"/>
  <p:notesSz cx="6858000" cy="1005998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300" b="1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300" b="1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300" b="1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300" b="1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FFCCFF"/>
    <a:srgbClr val="8A4965"/>
    <a:srgbClr val="FF5050"/>
    <a:srgbClr val="4E71D1"/>
    <a:srgbClr val="344B8B"/>
    <a:srgbClr val="00B0F0"/>
    <a:srgbClr val="99CCFF"/>
    <a:srgbClr val="3E6ECD"/>
    <a:srgbClr val="CCCCFF"/>
    <a:srgbClr val="2CB1AE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39" autoAdjust="0"/>
    <p:restoredTop sz="33400" autoAdjust="0"/>
  </p:normalViewPr>
  <p:slideViewPr>
    <p:cSldViewPr snapToGrid="0">
      <p:cViewPr varScale="1">
        <p:scale>
          <a:sx n="75" d="100"/>
          <a:sy n="75" d="100"/>
        </p:scale>
        <p:origin x="-1260" y="-84"/>
      </p:cViewPr>
      <p:guideLst>
        <p:guide orient="horz" pos="732"/>
        <p:guide pos="200"/>
        <p:guide pos="551"/>
      </p:guideLst>
    </p:cSldViewPr>
  </p:slideViewPr>
  <p:outlineViewPr>
    <p:cViewPr>
      <p:scale>
        <a:sx n="33" d="100"/>
        <a:sy n="33" d="100"/>
      </p:scale>
      <p:origin x="36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4140"/>
    </p:cViewPr>
  </p:sorterViewPr>
  <p:notesViewPr>
    <p:cSldViewPr snapToGrid="0">
      <p:cViewPr varScale="1">
        <p:scale>
          <a:sx n="54" d="100"/>
          <a:sy n="54" d="100"/>
        </p:scale>
        <p:origin x="-1764" y="-96"/>
      </p:cViewPr>
      <p:guideLst>
        <p:guide orient="horz" pos="3169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2972421" cy="50334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028" y="0"/>
            <a:ext cx="2972421" cy="50334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1CC2F2-3E51-4274-9028-0642C1A4C6DF}" type="datetimeFigureOut">
              <a:rPr lang="zh-CN" altLang="en-US" smtClean="0"/>
              <a:pPr/>
              <a:t>2014-8-16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2" y="9554927"/>
            <a:ext cx="2972421" cy="50334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028" y="9554927"/>
            <a:ext cx="2972421" cy="50334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32317F-BAF3-4655-8F68-37BA45AE3EE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073441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2"/>
            <a:ext cx="2969088" cy="499226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>
            <a:lvl1pPr defTabSz="928688"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8912" y="2"/>
            <a:ext cx="2969088" cy="499226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>
            <a:lvl1pPr algn="r" defTabSz="928688"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8688" y="747713"/>
            <a:ext cx="5005387" cy="37544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3566" y="4748645"/>
            <a:ext cx="5030869" cy="458566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584783"/>
            <a:ext cx="2969088" cy="49751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b" anchorCtr="0" compatLnSpc="1">
            <a:prstTxWarp prst="textNoShape">
              <a:avLst/>
            </a:prstTxWarp>
          </a:bodyPr>
          <a:lstStyle>
            <a:lvl1pPr defTabSz="928688"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8912" y="9584783"/>
            <a:ext cx="2969088" cy="49751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b" anchorCtr="0" compatLnSpc="1">
            <a:prstTxWarp prst="textNoShape">
              <a:avLst/>
            </a:prstTxWarp>
          </a:bodyPr>
          <a:lstStyle>
            <a:lvl1pPr algn="r" defTabSz="928688"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fld id="{A1032B49-388F-4288-A8C7-E5CEB5E4A5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271623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ChangeArrowheads="1"/>
          </p:cNvSpPr>
          <p:nvPr userDrawn="1"/>
        </p:nvSpPr>
        <p:spPr bwMode="hidden">
          <a:xfrm>
            <a:off x="0" y="0"/>
            <a:ext cx="9144000" cy="1133475"/>
          </a:xfrm>
          <a:prstGeom prst="rect">
            <a:avLst/>
          </a:prstGeom>
          <a:gradFill rotWithShape="1">
            <a:gsLst>
              <a:gs pos="0">
                <a:srgbClr val="D1E8FF"/>
              </a:gs>
              <a:gs pos="100000">
                <a:srgbClr val="FFFFFF"/>
              </a:gs>
            </a:gsLst>
            <a:lin ang="5400000" scaled="1"/>
          </a:gra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7" name="Picture 203" descr="bristolmyerssquibblogo[1]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0889" b="42134"/>
          <a:stretch>
            <a:fillRect/>
          </a:stretch>
        </p:blipFill>
        <p:spPr bwMode="auto">
          <a:xfrm>
            <a:off x="7053263" y="7938"/>
            <a:ext cx="19986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748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2000" y="1800000"/>
            <a:ext cx="8280000" cy="1440000"/>
          </a:xfrm>
        </p:spPr>
        <p:txBody>
          <a:bodyPr anchor="ctr"/>
          <a:lstStyle>
            <a:lvl1pPr algn="ctr">
              <a:defRPr sz="3200"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6748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52000" y="3780000"/>
            <a:ext cx="6840000" cy="900000"/>
          </a:xfrm>
        </p:spPr>
        <p:txBody>
          <a:bodyPr anchor="ctr"/>
          <a:lstStyle>
            <a:lvl1pPr marL="0" indent="0" algn="ctr">
              <a:buFont typeface="Wingdings" pitchFamily="2" charset="2"/>
              <a:buNone/>
              <a:defRPr sz="2000" b="0">
                <a:solidFill>
                  <a:srgbClr val="008000"/>
                </a:solidFill>
              </a:defRPr>
            </a:lvl1pPr>
          </a:lstStyle>
          <a:p>
            <a:pPr lvl="0"/>
            <a:r>
              <a:rPr lang="en-US" noProof="0" dirty="0" smtClean="0"/>
              <a:t>Click to edit Master subtitle style</a:t>
            </a:r>
          </a:p>
        </p:txBody>
      </p:sp>
      <p:pic>
        <p:nvPicPr>
          <p:cNvPr id="10" name="图片 9" descr="CIA Logo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921872" y="6242416"/>
            <a:ext cx="1107831" cy="510080"/>
          </a:xfrm>
          <a:prstGeom prst="rect">
            <a:avLst/>
          </a:prstGeom>
        </p:spPr>
      </p:pic>
      <p:sp>
        <p:nvSpPr>
          <p:cNvPr id="11" name="Rectangle 12"/>
          <p:cNvSpPr>
            <a:spLocks noChangeArrowheads="1"/>
          </p:cNvSpPr>
          <p:nvPr userDrawn="1"/>
        </p:nvSpPr>
        <p:spPr bwMode="auto">
          <a:xfrm>
            <a:off x="0" y="6767513"/>
            <a:ext cx="9144000" cy="90487"/>
          </a:xfrm>
          <a:prstGeom prst="rect">
            <a:avLst/>
          </a:prstGeom>
          <a:gradFill rotWithShape="1">
            <a:gsLst>
              <a:gs pos="0">
                <a:srgbClr val="00639C"/>
              </a:gs>
              <a:gs pos="100000">
                <a:srgbClr val="BBE0E3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2000" y="1260000"/>
            <a:ext cx="8280000" cy="1260000"/>
          </a:xfrm>
        </p:spPr>
        <p:txBody>
          <a:bodyPr anchor="ctr"/>
          <a:lstStyle>
            <a:lvl1pPr algn="l">
              <a:defRPr sz="3200" b="0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2000" y="2700000"/>
            <a:ext cx="8280000" cy="1440000"/>
          </a:xfrm>
        </p:spPr>
        <p:txBody>
          <a:bodyPr anchor="ctr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32000" y="1080000"/>
            <a:ext cx="4032000" cy="52560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80000" y="1080000"/>
            <a:ext cx="4032000" cy="5256000"/>
          </a:xfrm>
          <a:noFill/>
          <a:ln>
            <a:noFill/>
          </a:ln>
          <a:effectLst/>
          <a:extLst/>
        </p:spPr>
        <p:txBody>
          <a:bodyPr/>
          <a:lstStyle>
            <a:lvl1pPr>
              <a:defRPr lang="en-US" sz="1800" smtClean="0"/>
            </a:lvl1pPr>
            <a:lvl2pPr>
              <a:defRPr lang="en-US" sz="1800" smtClean="0"/>
            </a:lvl2pPr>
            <a:lvl3pPr>
              <a:defRPr lang="en-US" sz="1600" smtClean="0"/>
            </a:lvl3pPr>
            <a:lvl4pPr>
              <a:defRPr lang="en-US" sz="1800" smtClean="0"/>
            </a:lvl4pPr>
            <a:lvl5pPr>
              <a:defRPr lang="en-US"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01"/>
          <p:cNvSpPr>
            <a:spLocks noChangeArrowheads="1"/>
          </p:cNvSpPr>
          <p:nvPr/>
        </p:nvSpPr>
        <p:spPr bwMode="hidden">
          <a:xfrm>
            <a:off x="0" y="0"/>
            <a:ext cx="9144000" cy="1133475"/>
          </a:xfrm>
          <a:prstGeom prst="rect">
            <a:avLst/>
          </a:prstGeom>
          <a:gradFill rotWithShape="1">
            <a:gsLst>
              <a:gs pos="0">
                <a:srgbClr val="D1E8FF"/>
              </a:gs>
              <a:gs pos="100000">
                <a:srgbClr val="FFFFFF"/>
              </a:gs>
            </a:gsLst>
            <a:lin ang="5400000" scaled="1"/>
          </a:gra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7" name="Rectangle 23"/>
          <p:cNvSpPr>
            <a:spLocks noGrp="1" noChangeArrowheads="1"/>
          </p:cNvSpPr>
          <p:nvPr>
            <p:ph type="title"/>
          </p:nvPr>
        </p:nvSpPr>
        <p:spPr bwMode="auto">
          <a:xfrm>
            <a:off x="432000" y="162000"/>
            <a:ext cx="8280000" cy="68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72000" rIns="36000" bIns="360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8" name="Rectangle 2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2000" y="1080000"/>
            <a:ext cx="8280000" cy="525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029" name="Rectangle 60"/>
          <p:cNvSpPr>
            <a:spLocks noChangeArrowheads="1"/>
          </p:cNvSpPr>
          <p:nvPr/>
        </p:nvSpPr>
        <p:spPr bwMode="auto">
          <a:xfrm>
            <a:off x="0" y="6600825"/>
            <a:ext cx="2895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6" rIns="91432" bIns="45716" anchor="ctr"/>
          <a:lstStyle/>
          <a:p>
            <a:pPr defTabSz="865188"/>
            <a:fld id="{C5EBA298-8A72-47A3-8030-2D013117A9AC}" type="slidenum">
              <a:rPr lang="en-US" sz="800">
                <a:solidFill>
                  <a:schemeClr val="folHlink"/>
                </a:solidFill>
                <a:latin typeface="Arial" pitchFamily="34" charset="0"/>
              </a:rPr>
              <a:pPr defTabSz="865188"/>
              <a:t>‹#›</a:t>
            </a:fld>
            <a:endParaRPr lang="en-US" sz="800" dirty="0">
              <a:solidFill>
                <a:schemeClr val="folHlink"/>
              </a:solidFill>
              <a:latin typeface="Arial" pitchFamily="34" charset="0"/>
            </a:endParaRPr>
          </a:p>
        </p:txBody>
      </p:sp>
      <p:sp>
        <p:nvSpPr>
          <p:cNvPr id="1031" name="Rectangle 199"/>
          <p:cNvSpPr>
            <a:spLocks noChangeArrowheads="1"/>
          </p:cNvSpPr>
          <p:nvPr/>
        </p:nvSpPr>
        <p:spPr bwMode="auto">
          <a:xfrm>
            <a:off x="432000" y="900000"/>
            <a:ext cx="8280000" cy="90488"/>
          </a:xfrm>
          <a:prstGeom prst="rect">
            <a:avLst/>
          </a:prstGeom>
          <a:gradFill rotWithShape="1">
            <a:gsLst>
              <a:gs pos="0">
                <a:srgbClr val="0033CC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1032" name="Picture 203" descr="bristolmyerssquibblogo[1]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0889" b="42134"/>
          <a:stretch>
            <a:fillRect/>
          </a:stretch>
        </p:blipFill>
        <p:spPr bwMode="auto">
          <a:xfrm>
            <a:off x="7053263" y="7938"/>
            <a:ext cx="19986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图片 10" descr="CIA Logo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921872" y="6242416"/>
            <a:ext cx="1107831" cy="510080"/>
          </a:xfrm>
          <a:prstGeom prst="rect">
            <a:avLst/>
          </a:prstGeom>
        </p:spPr>
      </p:pic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0" y="6767513"/>
            <a:ext cx="9144000" cy="90487"/>
          </a:xfrm>
          <a:prstGeom prst="rect">
            <a:avLst/>
          </a:prstGeom>
          <a:gradFill rotWithShape="1">
            <a:gsLst>
              <a:gs pos="0">
                <a:srgbClr val="00639C"/>
              </a:gs>
              <a:gs pos="100000">
                <a:srgbClr val="BBE0E3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799" r:id="rId2"/>
    <p:sldLayoutId id="2147483798" r:id="rId3"/>
    <p:sldLayoutId id="2147483797" r:id="rId4"/>
    <p:sldLayoutId id="2147483795" r:id="rId5"/>
    <p:sldLayoutId id="2147483794" r:id="rId6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 b="0">
          <a:solidFill>
            <a:srgbClr val="0033CC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9pPr>
    </p:titleStyle>
    <p:bodyStyle>
      <a:lvl1pPr marL="273050" indent="-2730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639C"/>
        </a:buClr>
        <a:buSzPct val="90000"/>
        <a:buFont typeface="Arial" pitchFamily="34" charset="0"/>
        <a:buChar char="■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623888" indent="-263525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639C"/>
        </a:buClr>
        <a:buFont typeface="Tahoma" pitchFamily="34" charset="0"/>
        <a:buChar char="–"/>
        <a:defRPr sz="1800">
          <a:solidFill>
            <a:schemeClr val="tx1"/>
          </a:solidFill>
          <a:latin typeface="+mn-lt"/>
        </a:defRPr>
      </a:lvl2pPr>
      <a:lvl3pPr marL="984250" indent="-263525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639C"/>
        </a:buClr>
        <a:buFont typeface="Arial" pitchFamily="34" charset="0"/>
        <a:buChar char="•"/>
        <a:defRPr sz="1600">
          <a:solidFill>
            <a:schemeClr val="tx1"/>
          </a:solidFill>
          <a:latin typeface="+mn-lt"/>
        </a:defRPr>
      </a:lvl3pPr>
      <a:lvl4pPr marL="1411288" indent="-230188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4pPr>
      <a:lvl5pPr marL="17478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5pPr>
      <a:lvl6pPr marL="22050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6pPr>
      <a:lvl7pPr marL="26622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7pPr>
      <a:lvl8pPr marL="31194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8pPr>
      <a:lvl9pPr marL="35766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 descr="ppttable"/>
          <p:cNvGraphicFramePr>
            <a:graphicFrameLocks noGrp="1"/>
          </p:cNvGraphicFramePr>
          <p:nvPr/>
        </p:nvGraphicFramePr>
        <p:xfrm>
          <a:off x="333373" y="1185541"/>
          <a:ext cx="8429627" cy="4772446"/>
        </p:xfrm>
        <a:graphic>
          <a:graphicData uri="http://schemas.openxmlformats.org/drawingml/2006/table">
            <a:tbl>
              <a:tblPr/>
              <a:tblGrid>
                <a:gridCol w="478991"/>
                <a:gridCol w="1031161"/>
                <a:gridCol w="805916"/>
                <a:gridCol w="713107"/>
                <a:gridCol w="487862"/>
                <a:gridCol w="487862"/>
                <a:gridCol w="487862"/>
                <a:gridCol w="487862"/>
                <a:gridCol w="487862"/>
                <a:gridCol w="487862"/>
                <a:gridCol w="508447"/>
                <a:gridCol w="499031"/>
                <a:gridCol w="977940"/>
                <a:gridCol w="487862"/>
              </a:tblGrid>
              <a:tr h="161160">
                <a:tc gridSpan="4"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YTD (K RMB)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 err="1" smtClean="0">
                          <a:solidFill>
                            <a:srgbClr val="000000"/>
                          </a:solidFill>
                          <a:latin typeface="Verdana"/>
                        </a:rPr>
                        <a:t>Zanidip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 err="1" smtClean="0">
                          <a:solidFill>
                            <a:srgbClr val="000000"/>
                          </a:solidFill>
                          <a:latin typeface="Verdana"/>
                        </a:rPr>
                        <a:t>Norvasc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 err="1" smtClean="0">
                          <a:solidFill>
                            <a:srgbClr val="000000"/>
                          </a:solidFill>
                          <a:latin typeface="Verdana"/>
                        </a:rPr>
                        <a:t>Adalat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 err="1" smtClean="0">
                          <a:solidFill>
                            <a:srgbClr val="000000"/>
                          </a:solidFill>
                          <a:latin typeface="Verdana"/>
                        </a:rPr>
                        <a:t>Plendil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4 </a:t>
                      </a:r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latin typeface="Verdana"/>
                        </a:rPr>
                        <a:t>CCB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0978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MARKET RANK 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CITY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latin typeface="Verdana"/>
                        </a:rPr>
                        <a:t>Region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CON%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 err="1" smtClean="0">
                          <a:solidFill>
                            <a:srgbClr val="000000"/>
                          </a:solidFill>
                          <a:latin typeface="Verdana"/>
                        </a:rPr>
                        <a:t>Monopril</a:t>
                      </a:r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latin typeface="Verdana"/>
                        </a:rPr>
                        <a:t> MS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GR%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MS%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GR%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latin typeface="Verdana"/>
                        </a:rPr>
                        <a:t>MS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GR%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latin typeface="Verdana"/>
                        </a:rPr>
                        <a:t>MS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GR%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MS size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GR%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</a:tr>
              <a:tr h="16653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Beijing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20%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35%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15%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20%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16%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39%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4%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39%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4%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          </a:t>
                      </a:r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79,309 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8%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53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Shanghai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13%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25%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9%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33%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-3%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38%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-5%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38%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-5%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          </a:t>
                      </a:r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53,122 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-5%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53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latin typeface="宋体"/>
                        </a:rPr>
                        <a:t>FuXiaQuan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6%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7%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-27%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37%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44%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55%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-15%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55%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-15%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          </a:t>
                      </a:r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23,633 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-1%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53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Guangzhou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5%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18%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14%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40%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5%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35%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-4%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35%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-4%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          </a:t>
                      </a:r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22,288 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-3%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53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Wuhan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5%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12%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16%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52%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30%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35%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12%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35%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12%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          </a:t>
                      </a:r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20,526 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17%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53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Nanjing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4%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14%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44%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29%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31%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56%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7%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56%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7%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          </a:t>
                      </a:r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16,503 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11%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53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7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Tianjin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4%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19%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57%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9%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84%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69%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20%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69%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20%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          </a:t>
                      </a:r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19,524 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19%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53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8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Hangzhou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3%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10%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26%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41%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41%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34%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-20%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34%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-20%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          </a:t>
                      </a:r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12,108 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-6%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53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9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Pearl River delta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3%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12%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14%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41%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25%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47%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15%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47%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15%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          </a:t>
                      </a:r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14,100 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19%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10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Shenyang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3%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29%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-17%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8%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77%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47%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-28%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47%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-28%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          </a:t>
                      </a:r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12,185 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-21%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53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11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Chongqing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10%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117%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31%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25%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55%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32%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55%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32%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          </a:t>
                      </a:r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11,414 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8%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53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12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Chengdu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23%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25%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43%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11%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34%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-10%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34%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-10%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           </a:t>
                      </a:r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9,758 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53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13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Shenzhen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20%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37%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42%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28%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37%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8%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37%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8%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           </a:t>
                      </a:r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8,238 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14%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53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14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Jinan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7%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167%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30%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12%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64%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-5%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64%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-5%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           </a:t>
                      </a:r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9,654 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5%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53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15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Zhengzhou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5%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22%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46%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3%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48%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16%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48%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16%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           </a:t>
                      </a:r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9,814 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7%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53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latin typeface="宋体"/>
                        </a:rPr>
                        <a:t>Suxi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12%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78%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40%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8%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48%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-16%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48%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-16%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           </a:t>
                      </a:r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8,252 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-6%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53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17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Kunming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292%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61%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27%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35%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-11%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35%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-11%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           </a:t>
                      </a:r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6,884 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12%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53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18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Ningbo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9%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-14%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29%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62%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38%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62%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38%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           </a:t>
                      </a:r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5,462 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15%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53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19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Wulumuqi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61%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12%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18%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29%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-19%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29%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-19%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           </a:t>
                      </a:r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5,571 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53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Shijiazhuang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91%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34%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9%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64%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9%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64%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9%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           </a:t>
                      </a:r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6,551 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13%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53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Xian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19%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-9%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22%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21%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54%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50%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54%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50%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           </a:t>
                      </a:r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5,881 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17%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53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Guiyang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4%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-33%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29%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44%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67%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16%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67%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16%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           </a:t>
                      </a:r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5,516 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24%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Changsha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13%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54%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66%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21%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-14%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21%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-14%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           </a:t>
                      </a:r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5,148 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9%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53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24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Wenzhou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284%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30%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413%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60%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25%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60%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25%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           </a:t>
                      </a:r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3,716 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44%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53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Daqing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8%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-27%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22%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21%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71%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16%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71%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16%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           </a:t>
                      </a:r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3,436 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13%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itle 2" descr="labelTitle"/>
          <p:cNvSpPr txBox="1">
            <a:spLocks/>
          </p:cNvSpPr>
          <p:nvPr/>
        </p:nvSpPr>
        <p:spPr>
          <a:xfrm>
            <a:off x="211782" y="206549"/>
            <a:ext cx="8661648" cy="504056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zh-CN" sz="2000" b="1" dirty="0" err="1" smtClean="0">
                <a:solidFill>
                  <a:schemeClr val="tx2"/>
                </a:solidFill>
              </a:rPr>
              <a:t>Monopril</a:t>
            </a:r>
            <a:r>
              <a:rPr lang="en-US" altLang="zh-CN" sz="2000" b="1" dirty="0" smtClean="0">
                <a:solidFill>
                  <a:schemeClr val="tx2"/>
                </a:solidFill>
              </a:rPr>
              <a:t> Top City Performance in IMS</a:t>
            </a:r>
          </a:p>
        </p:txBody>
      </p:sp>
      <p:sp>
        <p:nvSpPr>
          <p:cNvPr id="9" name="TextBox 8" descr="labelSubTitle"/>
          <p:cNvSpPr txBox="1"/>
          <p:nvPr/>
        </p:nvSpPr>
        <p:spPr>
          <a:xfrm>
            <a:off x="266700" y="476250"/>
            <a:ext cx="28765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zh-CN" sz="1400" dirty="0" smtClean="0">
                <a:solidFill>
                  <a:schemeClr val="tx2"/>
                </a:solidFill>
              </a:rPr>
              <a:t>Jun’ 13 YTD RMB</a:t>
            </a:r>
            <a:endParaRPr lang="zh-CN" altLang="en-US" sz="140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Default Design">
  <a:themeElements>
    <a:clrScheme name="Default Design 9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4E71D1"/>
      </a:accent1>
      <a:accent2>
        <a:srgbClr val="85A3DF"/>
      </a:accent2>
      <a:accent3>
        <a:srgbClr val="FFFFFF"/>
      </a:accent3>
      <a:accent4>
        <a:srgbClr val="000000"/>
      </a:accent4>
      <a:accent5>
        <a:srgbClr val="B2BBE5"/>
      </a:accent5>
      <a:accent6>
        <a:srgbClr val="7893CA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51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51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4E71D1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4666BD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4E71D1"/>
        </a:accent1>
        <a:accent2>
          <a:srgbClr val="85A3DF"/>
        </a:accent2>
        <a:accent3>
          <a:srgbClr val="FFFFFF"/>
        </a:accent3>
        <a:accent4>
          <a:srgbClr val="000000"/>
        </a:accent4>
        <a:accent5>
          <a:srgbClr val="B2BBE5"/>
        </a:accent5>
        <a:accent6>
          <a:srgbClr val="7893CA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102879</TotalTime>
  <Words>686</Words>
  <Application>Microsoft Office PowerPoint</Application>
  <PresentationFormat>Letter Paper (8.5x11 in)</PresentationFormat>
  <Paragraphs>347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Default Design</vt:lpstr>
      <vt:lpstr>Slide 1</vt:lpstr>
    </vt:vector>
  </TitlesOfParts>
  <Company>Bristol-Myers Squibb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Brand Performance Management</dc:title>
  <dc:creator>Pankaj Kumar</dc:creator>
  <cp:lastModifiedBy>chen.xiaoyu</cp:lastModifiedBy>
  <cp:revision>6034</cp:revision>
  <cp:lastPrinted>2003-08-22T16:32:12Z</cp:lastPrinted>
  <dcterms:created xsi:type="dcterms:W3CDTF">2001-06-20T12:40:14Z</dcterms:created>
  <dcterms:modified xsi:type="dcterms:W3CDTF">2014-08-16T04:22:34Z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</Properties>
</file>