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9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6" autoAdjust="0"/>
  </p:normalViewPr>
  <p:slideViewPr>
    <p:cSldViewPr>
      <p:cViewPr>
        <p:scale>
          <a:sx n="90" d="100"/>
          <a:sy n="90" d="100"/>
        </p:scale>
        <p:origin x="-60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97308937219839"/>
          <c:y val="2.8951743457076812E-2"/>
          <c:w val="0.83262962837804444"/>
          <c:h val="0.682452744555720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ETV category size</c:v>
                </c:pt>
              </c:strCache>
            </c:strRef>
          </c:tx>
          <c:spPr>
            <a:gradFill flip="none" rotWithShape="1">
              <a:gsLst>
                <a:gs pos="0">
                  <a:srgbClr val="4E71D1">
                    <a:lumMod val="75000"/>
                    <a:shade val="30000"/>
                    <a:satMod val="115000"/>
                  </a:srgbClr>
                </a:gs>
                <a:gs pos="50000">
                  <a:srgbClr val="4E71D1">
                    <a:lumMod val="75000"/>
                    <a:shade val="67500"/>
                    <a:satMod val="115000"/>
                  </a:srgbClr>
                </a:gs>
                <a:gs pos="100000">
                  <a:srgbClr val="4E71D1">
                    <a:lumMod val="75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effectLst/>
            <a:scene3d>
              <a:camera prst="orthographicFront"/>
              <a:lightRig rig="threePt" dir="t"/>
            </a:scene3d>
            <a:sp3d prstMaterial="matte">
              <a:contourClr>
                <a:srgbClr val="000000"/>
              </a:contourClr>
            </a:sp3d>
          </c:spPr>
          <c:invertIfNegative val="0"/>
          <c:dLbls>
            <c:numFmt formatCode="#,##0.0_);[Red]\(#,##0.0\)" sourceLinked="0"/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Sheet1!$B$1:$AL$1</c:f>
              <c:strCache>
                <c:ptCount val="36"/>
                <c:pt idx="0">
                  <c:v>2010Jun</c:v>
                </c:pt>
                <c:pt idx="1">
                  <c:v>2010Jul</c:v>
                </c:pt>
                <c:pt idx="2">
                  <c:v>2010Aug</c:v>
                </c:pt>
                <c:pt idx="3">
                  <c:v>2010Sep</c:v>
                </c:pt>
                <c:pt idx="4">
                  <c:v>2010Oct</c:v>
                </c:pt>
                <c:pt idx="5">
                  <c:v>2010Nov</c:v>
                </c:pt>
                <c:pt idx="6">
                  <c:v>2010Dec</c:v>
                </c:pt>
                <c:pt idx="7">
                  <c:v>2011Jan</c:v>
                </c:pt>
                <c:pt idx="8">
                  <c:v>2011Feb</c:v>
                </c:pt>
                <c:pt idx="9">
                  <c:v>2011Mar</c:v>
                </c:pt>
                <c:pt idx="10">
                  <c:v>2011Apr</c:v>
                </c:pt>
                <c:pt idx="11">
                  <c:v>2011May</c:v>
                </c:pt>
                <c:pt idx="12">
                  <c:v>2011Jun</c:v>
                </c:pt>
                <c:pt idx="13">
                  <c:v>2011Jul</c:v>
                </c:pt>
                <c:pt idx="14">
                  <c:v>2011Aug</c:v>
                </c:pt>
                <c:pt idx="15">
                  <c:v>2011Sep</c:v>
                </c:pt>
                <c:pt idx="16">
                  <c:v>2011Oct</c:v>
                </c:pt>
                <c:pt idx="17">
                  <c:v>2011Nov</c:v>
                </c:pt>
                <c:pt idx="18">
                  <c:v>2011Dec</c:v>
                </c:pt>
                <c:pt idx="19">
                  <c:v>2012Jan</c:v>
                </c:pt>
                <c:pt idx="20">
                  <c:v>2012Feb</c:v>
                </c:pt>
                <c:pt idx="21">
                  <c:v>2012Mar</c:v>
                </c:pt>
                <c:pt idx="22">
                  <c:v>2012Apr</c:v>
                </c:pt>
                <c:pt idx="23">
                  <c:v>2012May</c:v>
                </c:pt>
                <c:pt idx="24">
                  <c:v>2012Jun</c:v>
                </c:pt>
                <c:pt idx="25">
                  <c:v>2012Jul</c:v>
                </c:pt>
                <c:pt idx="26">
                  <c:v>2012Aug</c:v>
                </c:pt>
                <c:pt idx="27">
                  <c:v>2012Sep</c:v>
                </c:pt>
                <c:pt idx="28">
                  <c:v>2012Oct</c:v>
                </c:pt>
                <c:pt idx="29">
                  <c:v>2012Nov</c:v>
                </c:pt>
                <c:pt idx="30">
                  <c:v>2012Dec</c:v>
                </c:pt>
                <c:pt idx="31">
                  <c:v>2013Jan</c:v>
                </c:pt>
                <c:pt idx="32">
                  <c:v>2013Feb</c:v>
                </c:pt>
                <c:pt idx="33">
                  <c:v>2013Mar</c:v>
                </c:pt>
                <c:pt idx="34">
                  <c:v>2013Apr</c:v>
                </c:pt>
                <c:pt idx="35">
                  <c:v>2013May</c:v>
                </c:pt>
              </c:strCache>
            </c:strRef>
          </c:cat>
          <c:val>
            <c:numRef>
              <c:f>Sheet1!$B$2:$AL$2</c:f>
              <c:numCache>
                <c:formatCode>0_ </c:formatCode>
                <c:ptCount val="36"/>
                <c:pt idx="0">
                  <c:v>1838926.054</c:v>
                </c:pt>
                <c:pt idx="1">
                  <c:v>1521537.9525000001</c:v>
                </c:pt>
                <c:pt idx="2">
                  <c:v>1629584.0391000011</c:v>
                </c:pt>
                <c:pt idx="3">
                  <c:v>1980863.3551</c:v>
                </c:pt>
                <c:pt idx="4">
                  <c:v>1481884.4526000002</c:v>
                </c:pt>
                <c:pt idx="5">
                  <c:v>2306999.6387999998</c:v>
                </c:pt>
                <c:pt idx="6">
                  <c:v>2215607.1327999998</c:v>
                </c:pt>
                <c:pt idx="7">
                  <c:v>2918389.1079000002</c:v>
                </c:pt>
                <c:pt idx="8">
                  <c:v>1673959.8205000001</c:v>
                </c:pt>
                <c:pt idx="9">
                  <c:v>2526378.9768000003</c:v>
                </c:pt>
                <c:pt idx="10">
                  <c:v>2776379.3121999847</c:v>
                </c:pt>
                <c:pt idx="11">
                  <c:v>2353739.6848000032</c:v>
                </c:pt>
                <c:pt idx="12">
                  <c:v>2470317.5759999957</c:v>
                </c:pt>
                <c:pt idx="13">
                  <c:v>3364497.7185</c:v>
                </c:pt>
                <c:pt idx="14">
                  <c:v>3163535.7408000012</c:v>
                </c:pt>
                <c:pt idx="15">
                  <c:v>3793937</c:v>
                </c:pt>
                <c:pt idx="16">
                  <c:v>3210592</c:v>
                </c:pt>
                <c:pt idx="17">
                  <c:v>3407845</c:v>
                </c:pt>
                <c:pt idx="18">
                  <c:v>3701124</c:v>
                </c:pt>
                <c:pt idx="19">
                  <c:v>4459903</c:v>
                </c:pt>
                <c:pt idx="20">
                  <c:v>4249119</c:v>
                </c:pt>
                <c:pt idx="21">
                  <c:v>4268341</c:v>
                </c:pt>
                <c:pt idx="22" formatCode="#,##0">
                  <c:v>4251667</c:v>
                </c:pt>
                <c:pt idx="23" formatCode="#,##0">
                  <c:v>4543777</c:v>
                </c:pt>
                <c:pt idx="24" formatCode="#,##0">
                  <c:v>4927972</c:v>
                </c:pt>
                <c:pt idx="25" formatCode="_ * #,##0_ ;_ * \-#,##0_ ;_ * &quot;-&quot;??_ ;_ @_ ">
                  <c:v>5562935</c:v>
                </c:pt>
                <c:pt idx="26" formatCode="_ * #,##0_ ;_ * \-#,##0_ ;_ * &quot;-&quot;??_ ;_ @_ ">
                  <c:v>5871901</c:v>
                </c:pt>
                <c:pt idx="27" formatCode="_ * #,##0_ ;_ * \-#,##0_ ;_ * &quot;-&quot;??_ ;_ @_ ">
                  <c:v>6579447</c:v>
                </c:pt>
                <c:pt idx="28" formatCode="_ * #,##0_ ;_ * \-#,##0_ ;_ * &quot;-&quot;??_ ;_ @_ ">
                  <c:v>5274003</c:v>
                </c:pt>
                <c:pt idx="29" formatCode="_ * #,##0_ ;_ * \-#,##0_ ;_ * &quot;-&quot;??_ ;_ @_ ">
                  <c:v>6680884</c:v>
                </c:pt>
                <c:pt idx="30" formatCode="_ * #,##0_ ;_ * \-#,##0_ ;_ * &quot;-&quot;??_ ;_ @_ ">
                  <c:v>6667591</c:v>
                </c:pt>
                <c:pt idx="31" formatCode="_ * #,##0_ ;_ * \-#,##0_ ;_ * &quot;-&quot;??_ ;_ @_ ">
                  <c:v>7768418</c:v>
                </c:pt>
                <c:pt idx="32" formatCode="_ * #,##0_ ;_ * \-#,##0_ ;_ * &quot;-&quot;??_ ;_ @_ ">
                  <c:v>5996683</c:v>
                </c:pt>
                <c:pt idx="33" formatCode="_ * #,##0_ ;_ * \-#,##0_ ;_ * &quot;-&quot;??_ ;_ @_ ">
                  <c:v>7888258</c:v>
                </c:pt>
                <c:pt idx="34" formatCode="General">
                  <c:v>7908964</c:v>
                </c:pt>
                <c:pt idx="35" formatCode="#,##0">
                  <c:v>8339639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24043776"/>
        <c:axId val="73903488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Baraclude</c:v>
                </c:pt>
              </c:strCache>
            </c:strRef>
          </c:tx>
          <c:spPr>
            <a:ln w="25400">
              <a:solidFill>
                <a:srgbClr val="002060"/>
              </a:solidFill>
            </a:ln>
          </c:spPr>
          <c:marker>
            <c:symbol val="diamond"/>
            <c:size val="5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cat>
            <c:strRef>
              <c:f>Sheet1!$B$1:$AL$1</c:f>
              <c:strCache>
                <c:ptCount val="36"/>
                <c:pt idx="0">
                  <c:v>2010Jun</c:v>
                </c:pt>
                <c:pt idx="1">
                  <c:v>2010Jul</c:v>
                </c:pt>
                <c:pt idx="2">
                  <c:v>2010Aug</c:v>
                </c:pt>
                <c:pt idx="3">
                  <c:v>2010Sep</c:v>
                </c:pt>
                <c:pt idx="4">
                  <c:v>2010Oct</c:v>
                </c:pt>
                <c:pt idx="5">
                  <c:v>2010Nov</c:v>
                </c:pt>
                <c:pt idx="6">
                  <c:v>2010Dec</c:v>
                </c:pt>
                <c:pt idx="7">
                  <c:v>2011Jan</c:v>
                </c:pt>
                <c:pt idx="8">
                  <c:v>2011Feb</c:v>
                </c:pt>
                <c:pt idx="9">
                  <c:v>2011Mar</c:v>
                </c:pt>
                <c:pt idx="10">
                  <c:v>2011Apr</c:v>
                </c:pt>
                <c:pt idx="11">
                  <c:v>2011May</c:v>
                </c:pt>
                <c:pt idx="12">
                  <c:v>2011Jun</c:v>
                </c:pt>
                <c:pt idx="13">
                  <c:v>2011Jul</c:v>
                </c:pt>
                <c:pt idx="14">
                  <c:v>2011Aug</c:v>
                </c:pt>
                <c:pt idx="15">
                  <c:v>2011Sep</c:v>
                </c:pt>
                <c:pt idx="16">
                  <c:v>2011Oct</c:v>
                </c:pt>
                <c:pt idx="17">
                  <c:v>2011Nov</c:v>
                </c:pt>
                <c:pt idx="18">
                  <c:v>2011Dec</c:v>
                </c:pt>
                <c:pt idx="19">
                  <c:v>2012Jan</c:v>
                </c:pt>
                <c:pt idx="20">
                  <c:v>2012Feb</c:v>
                </c:pt>
                <c:pt idx="21">
                  <c:v>2012Mar</c:v>
                </c:pt>
                <c:pt idx="22">
                  <c:v>2012Apr</c:v>
                </c:pt>
                <c:pt idx="23">
                  <c:v>2012May</c:v>
                </c:pt>
                <c:pt idx="24">
                  <c:v>2012Jun</c:v>
                </c:pt>
                <c:pt idx="25">
                  <c:v>2012Jul</c:v>
                </c:pt>
                <c:pt idx="26">
                  <c:v>2012Aug</c:v>
                </c:pt>
                <c:pt idx="27">
                  <c:v>2012Sep</c:v>
                </c:pt>
                <c:pt idx="28">
                  <c:v>2012Oct</c:v>
                </c:pt>
                <c:pt idx="29">
                  <c:v>2012Nov</c:v>
                </c:pt>
                <c:pt idx="30">
                  <c:v>2012Dec</c:v>
                </c:pt>
                <c:pt idx="31">
                  <c:v>2013Jan</c:v>
                </c:pt>
                <c:pt idx="32">
                  <c:v>2013Feb</c:v>
                </c:pt>
                <c:pt idx="33">
                  <c:v>2013Mar</c:v>
                </c:pt>
                <c:pt idx="34">
                  <c:v>2013Apr</c:v>
                </c:pt>
                <c:pt idx="35">
                  <c:v>2013May</c:v>
                </c:pt>
              </c:strCache>
            </c:strRef>
          </c:cat>
          <c:val>
            <c:numRef>
              <c:f>Sheet1!$B$3:$AL$3</c:f>
              <c:numCache>
                <c:formatCode>0.00%</c:formatCode>
                <c:ptCount val="36"/>
                <c:pt idx="0">
                  <c:v>0.1381</c:v>
                </c:pt>
                <c:pt idx="1">
                  <c:v>0.11190000000000001</c:v>
                </c:pt>
                <c:pt idx="2">
                  <c:v>0.13489999999999999</c:v>
                </c:pt>
                <c:pt idx="3">
                  <c:v>0.11600000000000003</c:v>
                </c:pt>
                <c:pt idx="4">
                  <c:v>0.126</c:v>
                </c:pt>
                <c:pt idx="5">
                  <c:v>0.15010000000000001</c:v>
                </c:pt>
                <c:pt idx="6">
                  <c:v>0.12370000000000174</c:v>
                </c:pt>
                <c:pt idx="7">
                  <c:v>0.13769999999999999</c:v>
                </c:pt>
                <c:pt idx="8">
                  <c:v>0.13489999999999999</c:v>
                </c:pt>
                <c:pt idx="9">
                  <c:v>0.1295</c:v>
                </c:pt>
                <c:pt idx="10">
                  <c:v>0.13020000000000001</c:v>
                </c:pt>
                <c:pt idx="11">
                  <c:v>0.11950000000000006</c:v>
                </c:pt>
                <c:pt idx="12">
                  <c:v>0.12239999999999998</c:v>
                </c:pt>
                <c:pt idx="13">
                  <c:v>0.13639999999999999</c:v>
                </c:pt>
                <c:pt idx="14">
                  <c:v>0.12200000000000009</c:v>
                </c:pt>
                <c:pt idx="15">
                  <c:v>0.13309847879967396</c:v>
                </c:pt>
                <c:pt idx="16">
                  <c:v>0.14009331212297094</c:v>
                </c:pt>
                <c:pt idx="17">
                  <c:v>0.12128048997885572</c:v>
                </c:pt>
                <c:pt idx="18" formatCode="0%">
                  <c:v>0.12251773158067852</c:v>
                </c:pt>
                <c:pt idx="19" formatCode="0%">
                  <c:v>0.13296816163591749</c:v>
                </c:pt>
                <c:pt idx="20" formatCode="0%">
                  <c:v>0.13711266191877017</c:v>
                </c:pt>
                <c:pt idx="21" formatCode="0%">
                  <c:v>0.12654534916243745</c:v>
                </c:pt>
                <c:pt idx="22" formatCode="0%">
                  <c:v>0.12654534916243745</c:v>
                </c:pt>
                <c:pt idx="23" formatCode="0%">
                  <c:v>0.13075986420903157</c:v>
                </c:pt>
                <c:pt idx="24" formatCode="0%">
                  <c:v>0.129845100474617</c:v>
                </c:pt>
                <c:pt idx="25" formatCode="0%">
                  <c:v>0.13441998231834407</c:v>
                </c:pt>
                <c:pt idx="26" formatCode="0%">
                  <c:v>0.13706389098878913</c:v>
                </c:pt>
                <c:pt idx="27" formatCode="0%">
                  <c:v>0.13314628224634625</c:v>
                </c:pt>
                <c:pt idx="28" formatCode="0%">
                  <c:v>0.14820477981850788</c:v>
                </c:pt>
                <c:pt idx="29" formatCode="0%">
                  <c:v>0.11840562161492844</c:v>
                </c:pt>
                <c:pt idx="30" formatCode="0%">
                  <c:v>0.11391429220655802</c:v>
                </c:pt>
                <c:pt idx="31" formatCode="0%">
                  <c:v>0.14471037938946962</c:v>
                </c:pt>
                <c:pt idx="32" formatCode="0%">
                  <c:v>0.13532018222374917</c:v>
                </c:pt>
                <c:pt idx="33" formatCode="0%">
                  <c:v>0.13960422811619641</c:v>
                </c:pt>
                <c:pt idx="34" formatCode="0%">
                  <c:v>0.14369461872339326</c:v>
                </c:pt>
                <c:pt idx="35" formatCode="0%">
                  <c:v>0.14000000000000001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Entecavir RUN ZHONG          </c:v>
                </c:pt>
              </c:strCache>
            </c:strRef>
          </c:tx>
          <c:spPr>
            <a:ln w="19050">
              <a:solidFill>
                <a:srgbClr val="FF0000"/>
              </a:solidFill>
            </a:ln>
          </c:spPr>
          <c:marker>
            <c:symbol val="triangle"/>
            <c:size val="5"/>
            <c:spPr>
              <a:solidFill>
                <a:srgbClr val="FF0000"/>
              </a:solidFill>
              <a:ln>
                <a:solidFill>
                  <a:schemeClr val="bg2"/>
                </a:solidFill>
              </a:ln>
            </c:spPr>
          </c:marker>
          <c:cat>
            <c:strRef>
              <c:f>Sheet1!$B$1:$AL$1</c:f>
              <c:strCache>
                <c:ptCount val="36"/>
                <c:pt idx="0">
                  <c:v>2010Jun</c:v>
                </c:pt>
                <c:pt idx="1">
                  <c:v>2010Jul</c:v>
                </c:pt>
                <c:pt idx="2">
                  <c:v>2010Aug</c:v>
                </c:pt>
                <c:pt idx="3">
                  <c:v>2010Sep</c:v>
                </c:pt>
                <c:pt idx="4">
                  <c:v>2010Oct</c:v>
                </c:pt>
                <c:pt idx="5">
                  <c:v>2010Nov</c:v>
                </c:pt>
                <c:pt idx="6">
                  <c:v>2010Dec</c:v>
                </c:pt>
                <c:pt idx="7">
                  <c:v>2011Jan</c:v>
                </c:pt>
                <c:pt idx="8">
                  <c:v>2011Feb</c:v>
                </c:pt>
                <c:pt idx="9">
                  <c:v>2011Mar</c:v>
                </c:pt>
                <c:pt idx="10">
                  <c:v>2011Apr</c:v>
                </c:pt>
                <c:pt idx="11">
                  <c:v>2011May</c:v>
                </c:pt>
                <c:pt idx="12">
                  <c:v>2011Jun</c:v>
                </c:pt>
                <c:pt idx="13">
                  <c:v>2011Jul</c:v>
                </c:pt>
                <c:pt idx="14">
                  <c:v>2011Aug</c:v>
                </c:pt>
                <c:pt idx="15">
                  <c:v>2011Sep</c:v>
                </c:pt>
                <c:pt idx="16">
                  <c:v>2011Oct</c:v>
                </c:pt>
                <c:pt idx="17">
                  <c:v>2011Nov</c:v>
                </c:pt>
                <c:pt idx="18">
                  <c:v>2011Dec</c:v>
                </c:pt>
                <c:pt idx="19">
                  <c:v>2012Jan</c:v>
                </c:pt>
                <c:pt idx="20">
                  <c:v>2012Feb</c:v>
                </c:pt>
                <c:pt idx="21">
                  <c:v>2012Mar</c:v>
                </c:pt>
                <c:pt idx="22">
                  <c:v>2012Apr</c:v>
                </c:pt>
                <c:pt idx="23">
                  <c:v>2012May</c:v>
                </c:pt>
                <c:pt idx="24">
                  <c:v>2012Jun</c:v>
                </c:pt>
                <c:pt idx="25">
                  <c:v>2012Jul</c:v>
                </c:pt>
                <c:pt idx="26">
                  <c:v>2012Aug</c:v>
                </c:pt>
                <c:pt idx="27">
                  <c:v>2012Sep</c:v>
                </c:pt>
                <c:pt idx="28">
                  <c:v>2012Oct</c:v>
                </c:pt>
                <c:pt idx="29">
                  <c:v>2012Nov</c:v>
                </c:pt>
                <c:pt idx="30">
                  <c:v>2012Dec</c:v>
                </c:pt>
                <c:pt idx="31">
                  <c:v>2013Jan</c:v>
                </c:pt>
                <c:pt idx="32">
                  <c:v>2013Feb</c:v>
                </c:pt>
                <c:pt idx="33">
                  <c:v>2013Mar</c:v>
                </c:pt>
                <c:pt idx="34">
                  <c:v>2013Apr</c:v>
                </c:pt>
                <c:pt idx="35">
                  <c:v>2013May</c:v>
                </c:pt>
              </c:strCache>
            </c:strRef>
          </c:cat>
          <c:val>
            <c:numRef>
              <c:f>Sheet1!$B$4:$AL$4</c:f>
              <c:numCache>
                <c:formatCode>0.00%</c:formatCode>
                <c:ptCount val="36"/>
                <c:pt idx="0">
                  <c:v>1.0300000000000021E-2</c:v>
                </c:pt>
                <c:pt idx="1">
                  <c:v>1.5699999999999999E-2</c:v>
                </c:pt>
                <c:pt idx="2">
                  <c:v>1.6100000000000041E-2</c:v>
                </c:pt>
                <c:pt idx="3">
                  <c:v>1.9099999999999999E-2</c:v>
                </c:pt>
                <c:pt idx="4">
                  <c:v>1.7800000000000021E-2</c:v>
                </c:pt>
                <c:pt idx="5">
                  <c:v>2.6100000000000005E-2</c:v>
                </c:pt>
                <c:pt idx="6">
                  <c:v>2.3699999999999999E-2</c:v>
                </c:pt>
                <c:pt idx="7">
                  <c:v>3.0800000000000056E-2</c:v>
                </c:pt>
                <c:pt idx="8">
                  <c:v>4.6899999999999997E-2</c:v>
                </c:pt>
                <c:pt idx="9">
                  <c:v>3.8900000000000011E-2</c:v>
                </c:pt>
                <c:pt idx="10">
                  <c:v>4.1400000000000013E-2</c:v>
                </c:pt>
                <c:pt idx="11">
                  <c:v>4.36E-2</c:v>
                </c:pt>
                <c:pt idx="12">
                  <c:v>3.9200000000000006E-2</c:v>
                </c:pt>
                <c:pt idx="13">
                  <c:v>5.3199999999999997E-2</c:v>
                </c:pt>
                <c:pt idx="14">
                  <c:v>6.3900000000000012E-2</c:v>
                </c:pt>
                <c:pt idx="15">
                  <c:v>5.7761323752017132E-2</c:v>
                </c:pt>
                <c:pt idx="16">
                  <c:v>6.4103551562393821E-2</c:v>
                </c:pt>
                <c:pt idx="17">
                  <c:v>5.7805976189627413E-2</c:v>
                </c:pt>
                <c:pt idx="18" formatCode="0%">
                  <c:v>6.3357250173945917E-2</c:v>
                </c:pt>
                <c:pt idx="19" formatCode="0%">
                  <c:v>8.0006607165243548E-2</c:v>
                </c:pt>
                <c:pt idx="20" formatCode="0%">
                  <c:v>0.10472518576784627</c:v>
                </c:pt>
                <c:pt idx="21" formatCode="0%">
                  <c:v>7.5640648251250664E-2</c:v>
                </c:pt>
                <c:pt idx="22" formatCode="0%">
                  <c:v>9.0000000000000066E-2</c:v>
                </c:pt>
                <c:pt idx="23" formatCode="0%">
                  <c:v>9.0609799221711931E-2</c:v>
                </c:pt>
                <c:pt idx="24" formatCode="0%">
                  <c:v>9.4040953893390247E-2</c:v>
                </c:pt>
                <c:pt idx="25" formatCode="0%">
                  <c:v>0.11010435744658593</c:v>
                </c:pt>
                <c:pt idx="26" formatCode="0%">
                  <c:v>0.10183855878821169</c:v>
                </c:pt>
                <c:pt idx="27" formatCode="0%">
                  <c:v>9.8375250187753227E-2</c:v>
                </c:pt>
                <c:pt idx="28" formatCode="0%">
                  <c:v>0.1024593099978563</c:v>
                </c:pt>
                <c:pt idx="29" formatCode="0%">
                  <c:v>0.12207997939542105</c:v>
                </c:pt>
                <c:pt idx="30" formatCode="0%">
                  <c:v>0.13480666209151612</c:v>
                </c:pt>
                <c:pt idx="31" formatCode="0%">
                  <c:v>0.11618369159079445</c:v>
                </c:pt>
                <c:pt idx="32" formatCode="0%">
                  <c:v>0.10522093298771741</c:v>
                </c:pt>
                <c:pt idx="33" formatCode="0%">
                  <c:v>0.12766781482854367</c:v>
                </c:pt>
                <c:pt idx="34" formatCode="0%">
                  <c:v>0.11788088796293715</c:v>
                </c:pt>
                <c:pt idx="35" formatCode="0%">
                  <c:v>0.14000000000000001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63584"/>
        <c:axId val="73902912"/>
      </c:lineChart>
      <c:catAx>
        <c:axId val="120963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aseline="0"/>
            </a:pPr>
            <a:endParaRPr lang="en-US"/>
          </a:p>
        </c:txPr>
        <c:crossAx val="73902912"/>
        <c:crosses val="autoZero"/>
        <c:auto val="1"/>
        <c:lblAlgn val="ctr"/>
        <c:lblOffset val="100"/>
        <c:tickLblSkip val="2"/>
        <c:noMultiLvlLbl val="0"/>
      </c:catAx>
      <c:valAx>
        <c:axId val="7390291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crossAx val="120963584"/>
        <c:crosses val="autoZero"/>
        <c:crossBetween val="between"/>
        <c:majorUnit val="2.0000000000000014E-2"/>
      </c:valAx>
      <c:valAx>
        <c:axId val="73903488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b="0">
                    <a:latin typeface="+mn-ea"/>
                    <a:ea typeface="+mn-ea"/>
                  </a:defRPr>
                </a:pPr>
                <a:r>
                  <a:rPr lang="en-US" altLang="zh-CN" b="0" dirty="0" smtClean="0">
                    <a:latin typeface="+mn-ea"/>
                    <a:ea typeface="+mn-ea"/>
                  </a:rPr>
                  <a:t>Tablets  (MN)</a:t>
                </a:r>
                <a:endParaRPr lang="zh-CN" altLang="en-US" b="0" dirty="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0.97039228682273238"/>
              <c:y val="0.31785225216413182"/>
            </c:manualLayout>
          </c:layout>
          <c:overlay val="0"/>
        </c:title>
        <c:numFmt formatCode="0_ " sourceLinked="1"/>
        <c:majorTickMark val="out"/>
        <c:minorTickMark val="none"/>
        <c:tickLblPos val="nextTo"/>
        <c:crossAx val="124043776"/>
        <c:crosses val="max"/>
        <c:crossBetween val="between"/>
        <c:dispUnits>
          <c:builtInUnit val="millions"/>
        </c:dispUnits>
      </c:valAx>
      <c:catAx>
        <c:axId val="124043776"/>
        <c:scaling>
          <c:orientation val="minMax"/>
        </c:scaling>
        <c:delete val="1"/>
        <c:axPos val="b"/>
        <c:majorTickMark val="out"/>
        <c:minorTickMark val="none"/>
        <c:tickLblPos val="none"/>
        <c:crossAx val="73903488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0.14294670258915368"/>
          <c:y val="0.75880993381690032"/>
          <c:w val="0.74024954572986068"/>
          <c:h val="4.4199743389754277E-2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>
          <a:latin typeface="+mn-lt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D5EFC-E7EB-45D3-95B0-2C342B0665A2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7CD4C-A7B5-4330-AFE4-3D93400660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8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fld id="{C5EBA298-8A72-47A3-8030-2D013117A9AC}" type="slidenum">
              <a:rPr lang="en-US" sz="800" b="1">
                <a:solidFill>
                  <a:srgbClr val="B2B2B2"/>
                </a:solidFill>
              </a:rPr>
              <a:pPr defTabSz="865188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b="1" dirty="0">
              <a:solidFill>
                <a:srgbClr val="B2B2B2"/>
              </a:solidFill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 descr="chart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79406313"/>
              </p:ext>
            </p:extLst>
          </p:nvPr>
        </p:nvGraphicFramePr>
        <p:xfrm>
          <a:off x="179512" y="1268760"/>
          <a:ext cx="8964488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0" descr="label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Baraclude</a:t>
            </a:r>
            <a:r>
              <a:rPr lang="en-US" altLang="zh-CN" dirty="0" smtClean="0"/>
              <a:t> Performance –ETV volume trend</a:t>
            </a:r>
            <a:endParaRPr lang="zh-CN" altLang="en-US" dirty="0"/>
          </a:p>
        </p:txBody>
      </p:sp>
      <p:graphicFrame>
        <p:nvGraphicFramePr>
          <p:cNvPr id="31747" name="Object 3" descr="sheet"/>
          <p:cNvGraphicFramePr>
            <a:graphicFrameLocks noChangeAspect="1"/>
          </p:cNvGraphicFramePr>
          <p:nvPr/>
        </p:nvGraphicFramePr>
        <p:xfrm>
          <a:off x="34925" y="5445125"/>
          <a:ext cx="8604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Worksheet" r:id="rId5" imgW="9686829" imgH="752551" progId="Excel.Sheet.12">
                  <p:embed/>
                </p:oleObj>
              </mc:Choice>
              <mc:Fallback>
                <p:oleObj name="Worksheet" r:id="rId5" imgW="9686829" imgH="752551" progId="Excel.Sheet.12">
                  <p:embed/>
                  <p:pic>
                    <p:nvPicPr>
                      <p:cNvPr id="0" name="Picture 12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5445125"/>
                        <a:ext cx="86042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 descr="footnote"/>
          <p:cNvSpPr txBox="1">
            <a:spLocks noChangeArrowheads="1"/>
          </p:cNvSpPr>
          <p:nvPr/>
        </p:nvSpPr>
        <p:spPr>
          <a:xfrm>
            <a:off x="0" y="6381328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</a:ln>
        </p:spPr>
        <p:txBody>
          <a:bodyPr lIns="45720" rIns="45720"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3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主题</vt:lpstr>
      <vt:lpstr>Default Design</vt:lpstr>
      <vt:lpstr>Worksheet</vt:lpstr>
      <vt:lpstr>Baraclude Performance –ETV volume trend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IMS 2013 May data, the total ARV market still got  41% volume growth vs. 2012 May.,  Baraclude had 13.7% volume share (vs. 14.4% in Apr.), while Runzhong  got 14.0% volume share (vs. 11.8% in Apr.), Heptodin got 20.5% volume share (vs. 20.6% in Apr.).</dc:title>
  <dc:creator>MengYingYing</dc:creator>
  <cp:lastModifiedBy>Eddy Fang</cp:lastModifiedBy>
  <cp:revision>301</cp:revision>
  <dcterms:created xsi:type="dcterms:W3CDTF">2013-07-16T10:14:14Z</dcterms:created>
  <dcterms:modified xsi:type="dcterms:W3CDTF">2017-01-18T07:59:56Z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