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25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59956985313482"/>
          <c:y val="0.14568951608321687"/>
          <c:w val="0.8669118947248996"/>
          <c:h val="0.544268784583745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9983616"/>
        <c:axId val="32165248"/>
      </c:barChart>
      <c:catAx>
        <c:axId val="7998361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165248"/>
        <c:crosses val="autoZero"/>
        <c:auto val="1"/>
        <c:lblAlgn val="ctr"/>
        <c:lblOffset val="100"/>
        <c:noMultiLvlLbl val="0"/>
      </c:catAx>
      <c:valAx>
        <c:axId val="32165248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9983616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77228526949914E-2"/>
          <c:y val="0.15912130560982971"/>
          <c:w val="0.74007400221106145"/>
          <c:h val="0.5668884839672105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6.0000000000000414E-2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6.0000000000000414E-2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6.0000000000000414E-2</c:v>
                </c:pt>
                <c:pt idx="3">
                  <c:v>6.0000000000000414E-2</c:v>
                </c:pt>
                <c:pt idx="4">
                  <c:v>6.0000000000000414E-2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1.0000000000000071E-2</c:v>
                </c:pt>
                <c:pt idx="8">
                  <c:v>1.0000000000000071E-2</c:v>
                </c:pt>
                <c:pt idx="9">
                  <c:v>1.0000000000000071E-2</c:v>
                </c:pt>
                <c:pt idx="10">
                  <c:v>1.0000000000000071E-2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3.0000000000000211E-2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6.0000000000000414E-2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6.0000000000000414E-2</c:v>
                </c:pt>
                <c:pt idx="8">
                  <c:v>6.0000000000000414E-2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3.0000000000000211E-2</c:v>
                </c:pt>
                <c:pt idx="2">
                  <c:v>3.0000000000000211E-2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3.0000000000000211E-2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6.0000000000000414E-2</c:v>
                </c:pt>
                <c:pt idx="9">
                  <c:v>6.0000000000000414E-2</c:v>
                </c:pt>
                <c:pt idx="10">
                  <c:v>6.0000000000000414E-2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3.0000000000000211E-2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6.0000000000000414E-2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3.0000000000000211E-2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983104"/>
        <c:axId val="32664384"/>
      </c:lineChart>
      <c:catAx>
        <c:axId val="799831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/>
            </a:pPr>
            <a:endParaRPr lang="en-US"/>
          </a:p>
        </c:txPr>
        <c:crossAx val="32664384"/>
        <c:crosses val="autoZero"/>
        <c:auto val="1"/>
        <c:lblAlgn val="ctr"/>
        <c:lblOffset val="100"/>
        <c:noMultiLvlLbl val="0"/>
      </c:catAx>
      <c:valAx>
        <c:axId val="32664384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99831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763901710373466"/>
          <c:y val="5.3625902132471967E-2"/>
          <c:w val="0.18236098289630931"/>
          <c:h val="0.89274866210404524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15717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0" y="972281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Hypertension Class Market #Category Share (#</a:t>
            </a:r>
            <a:r>
              <a:rPr lang="en-US" dirty="0" err="1" smtClean="0"/>
              <a:t>TimeFrame</a:t>
            </a:r>
            <a:r>
              <a:rPr lang="en-US" dirty="0" smtClean="0"/>
              <a:t>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)</a:t>
            </a:r>
            <a:endParaRPr lang="zh-CN" dirty="0"/>
          </a:p>
        </p:txBody>
      </p:sp>
      <p:sp>
        <p:nvSpPr>
          <p:cNvPr id="26" name="Rectangle 26" descr="Frame1"/>
          <p:cNvSpPr>
            <a:spLocks noChangeArrowheads="1"/>
          </p:cNvSpPr>
          <p:nvPr/>
        </p:nvSpPr>
        <p:spPr bwMode="auto">
          <a:xfrm>
            <a:off x="38100" y="1239774"/>
            <a:ext cx="8991600" cy="2714708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" name="Rectangle 26" descr="Frame2"/>
          <p:cNvSpPr>
            <a:spLocks noChangeArrowheads="1"/>
          </p:cNvSpPr>
          <p:nvPr/>
        </p:nvSpPr>
        <p:spPr bwMode="auto">
          <a:xfrm>
            <a:off x="38100" y="4263242"/>
            <a:ext cx="8991600" cy="1951757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4035983"/>
            <a:ext cx="5376672" cy="2249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smtClean="0"/>
              <a:t>ACEI Hypertension Market Share (MQT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smtClean="0"/>
              <a:t>) </a:t>
            </a:r>
            <a:endParaRPr lang="zh-CN" altLang="en-US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itchFamily="2" charset="-122"/>
              </a:rPr>
              <a:t>Top Hypertension Tier 3 Hospital Performance by </a:t>
            </a:r>
            <a:r>
              <a:rPr lang="en-US" altLang="zh-CN" dirty="0" smtClean="0">
                <a:ea typeface="宋体" pitchFamily="2" charset="-122"/>
              </a:rPr>
              <a:t>Class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6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7" name="Text Box 8" descr="footnote"/>
          <p:cNvSpPr txBox="1">
            <a:spLocks noChangeArrowheads="1"/>
          </p:cNvSpPr>
          <p:nvPr/>
        </p:nvSpPr>
        <p:spPr bwMode="auto">
          <a:xfrm>
            <a:off x="240804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 Box 8" descr="lableintroduction"/>
          <p:cNvSpPr txBox="1">
            <a:spLocks noChangeArrowheads="1"/>
          </p:cNvSpPr>
          <p:nvPr/>
        </p:nvSpPr>
        <p:spPr bwMode="auto">
          <a:xfrm>
            <a:off x="240804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 Box 8" descr="lableSTLY"/>
          <p:cNvSpPr txBox="1">
            <a:spLocks noChangeArrowheads="1"/>
          </p:cNvSpPr>
          <p:nvPr/>
        </p:nvSpPr>
        <p:spPr bwMode="auto">
          <a:xfrm>
            <a:off x="240804" y="624408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110171" y="6461630"/>
            <a:ext cx="5024179" cy="1772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hospital name is the total Hypertension Market for 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030" name="Object 6" descr="sheet1"/>
          <p:cNvGraphicFramePr>
            <a:graphicFrameLocks noChangeAspect="1"/>
          </p:cNvGraphicFramePr>
          <p:nvPr/>
        </p:nvGraphicFramePr>
        <p:xfrm>
          <a:off x="92327" y="3308737"/>
          <a:ext cx="8791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Worksheet" r:id="rId4" imgW="8791651" imgH="609600" progId="Excel.Sheet.12">
                  <p:embed/>
                </p:oleObj>
              </mc:Choice>
              <mc:Fallback>
                <p:oleObj name="Worksheet" r:id="rId4" imgW="8791651" imgH="609600" progId="Excel.Sheet.12">
                  <p:embed/>
                  <p:pic>
                    <p:nvPicPr>
                      <p:cNvPr id="0" name="Picture 15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27" y="3308737"/>
                        <a:ext cx="87915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Chart 19" descr="chart1,No Primary Title,No Secondry Title"/>
          <p:cNvGraphicFramePr/>
          <p:nvPr/>
        </p:nvGraphicFramePr>
        <p:xfrm>
          <a:off x="-1" y="1271957"/>
          <a:ext cx="9020175" cy="220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Chart 18" descr="chart2,No Primary Title,No Secondry Title"/>
          <p:cNvGraphicFramePr/>
          <p:nvPr/>
        </p:nvGraphicFramePr>
        <p:xfrm>
          <a:off x="0" y="4191989"/>
          <a:ext cx="8977745" cy="214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72932</TotalTime>
  <Words>76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Top Hypertension Tier 3 Hospital Performance by Class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2021</cp:revision>
  <cp:lastPrinted>2003-08-22T16:32:12Z</cp:lastPrinted>
  <dcterms:created xsi:type="dcterms:W3CDTF">2001-06-20T12:40:14Z</dcterms:created>
  <dcterms:modified xsi:type="dcterms:W3CDTF">2017-01-18T07:59:57Z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