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58769042758544"/>
          <c:y val="0.14568951608321687"/>
          <c:w val="0.87114766209781103"/>
          <c:h val="0.544268784583745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9983616"/>
        <c:axId val="32165248"/>
      </c:barChart>
      <c:catAx>
        <c:axId val="7998361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165248"/>
        <c:crosses val="autoZero"/>
        <c:auto val="1"/>
        <c:lblAlgn val="ctr"/>
        <c:lblOffset val="100"/>
        <c:noMultiLvlLbl val="0"/>
      </c:catAx>
      <c:valAx>
        <c:axId val="32165248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9983616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212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985664"/>
        <c:axId val="32664384"/>
      </c:lineChart>
      <c:catAx>
        <c:axId val="79985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4384"/>
        <c:crosses val="autoZero"/>
        <c:auto val="1"/>
        <c:lblAlgn val="ctr"/>
        <c:lblOffset val="100"/>
        <c:noMultiLvlLbl val="0"/>
      </c:catAx>
      <c:valAx>
        <c:axId val="32664384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99856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577"/>
          <c:y val="5.3625902132471967E-2"/>
          <c:w val="0.18236098289630959"/>
          <c:h val="0.89274866210404591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254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Focused Brand DPP-IV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ea typeface="宋体" pitchFamily="2" charset="-122"/>
              </a:rPr>
              <a:t>Top Diabetes Market Tier 3 Hospital </a:t>
            </a:r>
            <a:r>
              <a:rPr lang="en-US" altLang="zh-CN" sz="1600" dirty="0" smtClean="0">
                <a:ea typeface="宋体" pitchFamily="2" charset="-122"/>
              </a:rPr>
              <a:t>Performance by Brand (DPP-IV)</a:t>
            </a:r>
            <a:endParaRPr lang="en-US" altLang="zh-CN" sz="1600" dirty="0">
              <a:ea typeface="宋体" pitchFamily="2" charset="-122"/>
            </a:endParaRPr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29" name="Object 28" descr="sheet1"/>
          <p:cNvGraphicFramePr>
            <a:graphicFrameLocks noChangeAspect="1"/>
          </p:cNvGraphicFramePr>
          <p:nvPr/>
        </p:nvGraphicFramePr>
        <p:xfrm>
          <a:off x="92327" y="3308737"/>
          <a:ext cx="8791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Worksheet" r:id="rId4" imgW="8791651" imgH="609600" progId="Excel.Sheet.12">
                  <p:embed/>
                </p:oleObj>
              </mc:Choice>
              <mc:Fallback>
                <p:oleObj name="Worksheet" r:id="rId4" imgW="8791651" imgH="609600" progId="Excel.Sheet.12">
                  <p:embed/>
                  <p:pic>
                    <p:nvPicPr>
                      <p:cNvPr id="0" name="Picture 14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7" y="3308737"/>
                        <a:ext cx="87915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249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Onglyza</a:t>
            </a:r>
            <a:r>
              <a:rPr lang="en-US" altLang="zh-CN" smtClean="0"/>
              <a:t> DPP-IV Market </a:t>
            </a:r>
            <a:r>
              <a:rPr lang="en-US" altLang="zh-CN" dirty="0" smtClean="0"/>
              <a:t>Share (MQT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4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5" name="Text Box 8" descr="footnote"/>
          <p:cNvSpPr txBox="1">
            <a:spLocks noChangeArrowheads="1"/>
          </p:cNvSpPr>
          <p:nvPr/>
        </p:nvSpPr>
        <p:spPr bwMode="auto">
          <a:xfrm>
            <a:off x="446479" y="6629400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Text Box 8" descr="lableSTLY"/>
          <p:cNvSpPr txBox="1">
            <a:spLocks noChangeArrowheads="1"/>
          </p:cNvSpPr>
          <p:nvPr/>
        </p:nvSpPr>
        <p:spPr bwMode="auto">
          <a:xfrm>
            <a:off x="482105" y="6233978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</a:t>
            </a:r>
            <a:r>
              <a:rPr lang="en-US" altLang="zh-CN" sz="90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total DPP-IV Market </a:t>
            </a:r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for 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0" name="Chart 19" descr="chart1,No Primary Title,No Secondry Title"/>
          <p:cNvGraphicFramePr/>
          <p:nvPr/>
        </p:nvGraphicFramePr>
        <p:xfrm>
          <a:off x="-1" y="1271957"/>
          <a:ext cx="9001125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1" name="Chart 20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73018</TotalTime>
  <Words>80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Diabetes Market Tier 3 Hospital Performance by Brand (DPP-IV)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2051</cp:revision>
  <cp:lastPrinted>2003-08-22T16:32:12Z</cp:lastPrinted>
  <dcterms:created xsi:type="dcterms:W3CDTF">2001-06-20T12:40:14Z</dcterms:created>
  <dcterms:modified xsi:type="dcterms:W3CDTF">2017-01-18T07:59:58Z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