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4AF0-0BA2-411E-83A9-DCADA2EAEDA5}" type="datetimeFigureOut">
              <a:rPr lang="zh-CN" altLang="en-US" smtClean="0"/>
              <a:t>2013-3-5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A654-0FDD-435B-85C4-7BA7738B6A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400" t="19249" r="23279" b="9555"/>
          <a:stretch>
            <a:fillRect/>
          </a:stretch>
        </p:blipFill>
        <p:spPr bwMode="auto">
          <a:xfrm>
            <a:off x="539552" y="37979"/>
            <a:ext cx="8172400" cy="682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899592" y="1628800"/>
            <a:ext cx="3312368" cy="2160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99592" y="2564904"/>
            <a:ext cx="3312368" cy="1008112"/>
          </a:xfrm>
          <a:prstGeom prst="roundRect">
            <a:avLst>
              <a:gd name="adj" fmla="val 544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99592" y="5157192"/>
            <a:ext cx="4320480" cy="216024"/>
          </a:xfrm>
          <a:prstGeom prst="roundRect">
            <a:avLst>
              <a:gd name="adj" fmla="val 544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99592" y="5661248"/>
            <a:ext cx="4320480" cy="216024"/>
          </a:xfrm>
          <a:prstGeom prst="roundRect">
            <a:avLst>
              <a:gd name="adj" fmla="val 544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99592" y="6165304"/>
            <a:ext cx="4320480" cy="692696"/>
          </a:xfrm>
          <a:prstGeom prst="roundRect">
            <a:avLst>
              <a:gd name="adj" fmla="val 544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99592" y="5373216"/>
            <a:ext cx="4320480" cy="28803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00192" y="4653136"/>
            <a:ext cx="233910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Study Type</a:t>
            </a:r>
            <a:r>
              <a:rPr lang="zh-CN" altLang="en-US" sz="1100" dirty="0" smtClean="0">
                <a:solidFill>
                  <a:srgbClr val="00B050"/>
                </a:solidFill>
                <a:latin typeface="Cambria" pitchFamily="18" charset="0"/>
              </a:rPr>
              <a:t>选项改为以下几项：</a:t>
            </a:r>
            <a:endParaRPr lang="en-US" altLang="zh-CN" sz="1100" dirty="0" smtClean="0">
              <a:solidFill>
                <a:srgbClr val="00B050"/>
              </a:solidFill>
              <a:latin typeface="Cambria" pitchFamily="18" charset="0"/>
            </a:endParaRP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Awareness Trial Usage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Patient Journey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Sales Force Message Recall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Segmentation Targeting Positioning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Market Potential Assessment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Concept or DA Test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Market Access or Pricing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Competitive Intelligence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Other Types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1980" y="15832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1980" y="28529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8084" y="50851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8084" y="56612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8084" y="63813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22" name="肘形连接符 21"/>
          <p:cNvCxnSpPr>
            <a:stCxn id="12" idx="3"/>
            <a:endCxn id="13" idx="1"/>
          </p:cNvCxnSpPr>
          <p:nvPr/>
        </p:nvCxnSpPr>
        <p:spPr>
          <a:xfrm>
            <a:off x="5220072" y="5517232"/>
            <a:ext cx="1080120" cy="2845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950" t="13680" r="23951" b="6401"/>
          <a:stretch>
            <a:fillRect/>
          </a:stretch>
        </p:blipFill>
        <p:spPr bwMode="auto">
          <a:xfrm>
            <a:off x="827584" y="-27384"/>
            <a:ext cx="7368718" cy="693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2"/>
          <p:cNvSpPr/>
          <p:nvPr/>
        </p:nvSpPr>
        <p:spPr>
          <a:xfrm>
            <a:off x="1259632" y="2060848"/>
            <a:ext cx="3312368" cy="2160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59632" y="2780928"/>
            <a:ext cx="3312368" cy="864096"/>
          </a:xfrm>
          <a:prstGeom prst="roundRect">
            <a:avLst>
              <a:gd name="adj" fmla="val 544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59632" y="4941168"/>
            <a:ext cx="4320480" cy="216024"/>
          </a:xfrm>
          <a:prstGeom prst="roundRect">
            <a:avLst>
              <a:gd name="adj" fmla="val 544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59632" y="5373216"/>
            <a:ext cx="4320480" cy="216024"/>
          </a:xfrm>
          <a:prstGeom prst="roundRect">
            <a:avLst>
              <a:gd name="adj" fmla="val 544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2" y="5904656"/>
            <a:ext cx="4320480" cy="620688"/>
          </a:xfrm>
          <a:prstGeom prst="roundRect">
            <a:avLst>
              <a:gd name="adj" fmla="val 544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59632" y="5157192"/>
            <a:ext cx="4320480" cy="21602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69402" y="4365104"/>
            <a:ext cx="233910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Study Type</a:t>
            </a:r>
            <a:r>
              <a:rPr lang="zh-CN" altLang="en-US" sz="1100" dirty="0" smtClean="0">
                <a:solidFill>
                  <a:srgbClr val="00B050"/>
                </a:solidFill>
                <a:latin typeface="Cambria" pitchFamily="18" charset="0"/>
              </a:rPr>
              <a:t>选项改为以下几项：</a:t>
            </a:r>
            <a:endParaRPr lang="en-US" altLang="zh-CN" sz="1100" dirty="0" smtClean="0">
              <a:solidFill>
                <a:srgbClr val="00B050"/>
              </a:solidFill>
              <a:latin typeface="Cambria" pitchFamily="18" charset="0"/>
            </a:endParaRP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Awareness Trial Usage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Patient Journey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Sales Force Message Recall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Segmentation Targeting Positioning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Market Potential Assessment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Concept or DA Test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Market Access or Pricing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Competitive Intelligence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Other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0651" y="20608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1" name="肘形连接符 10"/>
          <p:cNvCxnSpPr>
            <a:stCxn id="8" idx="3"/>
            <a:endCxn id="9" idx="1"/>
          </p:cNvCxnSpPr>
          <p:nvPr/>
        </p:nvCxnSpPr>
        <p:spPr>
          <a:xfrm flipV="1">
            <a:off x="5580112" y="5257656"/>
            <a:ext cx="1189290" cy="754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0651" y="30689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0132" y="4941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132" y="53732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0132" y="609329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8144" y="3645024"/>
            <a:ext cx="1877437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00B050"/>
                </a:solidFill>
                <a:latin typeface="Cambria" pitchFamily="18" charset="0"/>
              </a:rPr>
              <a:t>增加</a:t>
            </a:r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Project Manager</a:t>
            </a:r>
            <a:r>
              <a:rPr lang="zh-CN" altLang="en-US" sz="1100" dirty="0" smtClean="0">
                <a:solidFill>
                  <a:srgbClr val="00B050"/>
                </a:solidFill>
                <a:latin typeface="Cambria" pitchFamily="18" charset="0"/>
              </a:rPr>
              <a:t>选项：</a:t>
            </a:r>
            <a:endParaRPr lang="en-US" altLang="zh-CN" sz="1100" dirty="0" smtClean="0">
              <a:solidFill>
                <a:srgbClr val="00B050"/>
              </a:solidFill>
              <a:latin typeface="Cambria" pitchFamily="18" charset="0"/>
            </a:endParaRP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Alan Wang</a:t>
            </a:r>
          </a:p>
        </p:txBody>
      </p:sp>
      <p:cxnSp>
        <p:nvCxnSpPr>
          <p:cNvPr id="18" name="肘形连接符 17"/>
          <p:cNvCxnSpPr>
            <a:stCxn id="19" idx="3"/>
            <a:endCxn id="17" idx="1"/>
          </p:cNvCxnSpPr>
          <p:nvPr/>
        </p:nvCxnSpPr>
        <p:spPr>
          <a:xfrm flipV="1">
            <a:off x="4644008" y="3860468"/>
            <a:ext cx="1224136" cy="54064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259632" y="4293096"/>
            <a:ext cx="3384376" cy="21602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96136" y="2422049"/>
            <a:ext cx="1364476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00B050"/>
                </a:solidFill>
                <a:latin typeface="Cambria" pitchFamily="18" charset="0"/>
              </a:rPr>
              <a:t>增加</a:t>
            </a:r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Vendor </a:t>
            </a:r>
            <a:r>
              <a:rPr lang="zh-CN" altLang="en-US" sz="1100" dirty="0" smtClean="0">
                <a:solidFill>
                  <a:srgbClr val="00B050"/>
                </a:solidFill>
                <a:latin typeface="Cambria" pitchFamily="18" charset="0"/>
              </a:rPr>
              <a:t>选项：</a:t>
            </a:r>
            <a:endParaRPr lang="en-US" altLang="zh-CN" sz="1100" dirty="0" smtClean="0">
              <a:solidFill>
                <a:srgbClr val="00B050"/>
              </a:solidFill>
              <a:latin typeface="Cambria" pitchFamily="18" charset="0"/>
            </a:endParaRP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Rx-Consultant</a:t>
            </a:r>
          </a:p>
        </p:txBody>
      </p:sp>
      <p:cxnSp>
        <p:nvCxnSpPr>
          <p:cNvPr id="23" name="肘形连接符 22"/>
          <p:cNvCxnSpPr>
            <a:stCxn id="24" idx="3"/>
            <a:endCxn id="22" idx="1"/>
          </p:cNvCxnSpPr>
          <p:nvPr/>
        </p:nvCxnSpPr>
        <p:spPr>
          <a:xfrm flipV="1">
            <a:off x="4644008" y="2637493"/>
            <a:ext cx="1152128" cy="3542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259632" y="2564904"/>
            <a:ext cx="3384376" cy="21602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2722" t="14126" r="23729" b="52754"/>
          <a:stretch>
            <a:fillRect/>
          </a:stretch>
        </p:blipFill>
        <p:spPr bwMode="auto">
          <a:xfrm>
            <a:off x="179512" y="1052736"/>
            <a:ext cx="856895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2"/>
          <p:cNvSpPr/>
          <p:nvPr/>
        </p:nvSpPr>
        <p:spPr>
          <a:xfrm>
            <a:off x="2123728" y="2519318"/>
            <a:ext cx="3312368" cy="21602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4747" y="2492896"/>
            <a:ext cx="16898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r>
              <a:rPr lang="en-US" altLang="zh-CN" sz="1100" dirty="0" smtClean="0">
                <a:solidFill>
                  <a:srgbClr val="FF0000"/>
                </a:solidFill>
                <a:latin typeface="Cambria" pitchFamily="18" charset="0"/>
              </a:rPr>
              <a:t>Contract / SOW</a:t>
            </a:r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选项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  <a:p>
            <a:r>
              <a:rPr lang="zh-CN" altLang="en-US" sz="1100" dirty="0" smtClean="0">
                <a:solidFill>
                  <a:srgbClr val="00B050"/>
                </a:solidFill>
                <a:latin typeface="Cambria" pitchFamily="18" charset="0"/>
              </a:rPr>
              <a:t>剩余</a:t>
            </a:r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3</a:t>
            </a:r>
            <a:r>
              <a:rPr lang="zh-CN" altLang="en-US" sz="1100" dirty="0" smtClean="0">
                <a:solidFill>
                  <a:srgbClr val="00B050"/>
                </a:solidFill>
                <a:latin typeface="Cambria" pitchFamily="18" charset="0"/>
              </a:rPr>
              <a:t>个选项改为：</a:t>
            </a:r>
            <a:endParaRPr lang="en-US" altLang="zh-CN" sz="1100" dirty="0" smtClean="0">
              <a:solidFill>
                <a:srgbClr val="00B050"/>
              </a:solidFill>
              <a:latin typeface="Cambria" pitchFamily="18" charset="0"/>
            </a:endParaRP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Proposal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Research Materials</a:t>
            </a:r>
          </a:p>
          <a:p>
            <a:r>
              <a:rPr lang="en-US" altLang="zh-CN" sz="1100" dirty="0" smtClean="0">
                <a:solidFill>
                  <a:srgbClr val="00B050"/>
                </a:solidFill>
                <a:latin typeface="Cambria" pitchFamily="18" charset="0"/>
              </a:rPr>
              <a:t>Project Delivery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2950" t="13680" r="24401" b="48646"/>
          <a:stretch>
            <a:fillRect/>
          </a:stretch>
        </p:blipFill>
        <p:spPr bwMode="auto">
          <a:xfrm>
            <a:off x="323528" y="1340768"/>
            <a:ext cx="8424936" cy="376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2"/>
          <p:cNvSpPr/>
          <p:nvPr/>
        </p:nvSpPr>
        <p:spPr>
          <a:xfrm>
            <a:off x="827584" y="2420888"/>
            <a:ext cx="3312368" cy="2160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38603" y="242088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55576" y="4005064"/>
            <a:ext cx="3312368" cy="2160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66595" y="40050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mbria" pitchFamily="18" charset="0"/>
              </a:rPr>
              <a:t>删除</a:t>
            </a:r>
            <a:endParaRPr lang="en-US" altLang="zh-CN" sz="1100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110</Words>
  <Application>Microsoft Office PowerPoint</Application>
  <PresentationFormat>全屏显示(4:3)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Company>Bristol-Myers Squibb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Hua, Kevin</dc:creator>
  <cp:lastModifiedBy>Hua, Kevin</cp:lastModifiedBy>
  <cp:revision>3</cp:revision>
  <dcterms:created xsi:type="dcterms:W3CDTF">2013-03-05T05:45:18Z</dcterms:created>
  <dcterms:modified xsi:type="dcterms:W3CDTF">2013-03-05T06:12:23Z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-612016634</vt:i4>
  </property>
  <property fmtid="{D5CDD505-2E9C-101B-9397-08002B2CF9AE}" pid="3" name="_NewReviewCycle">
    <vt:lpwstr/>
  </property>
  <property fmtid="{D5CDD505-2E9C-101B-9397-08002B2CF9AE}" pid="4" name="_EmailSubject">
    <vt:lpwstr>Project eLibrary 网站修改</vt:lpwstr>
  </property>
  <property fmtid="{D5CDD505-2E9C-101B-9397-08002B2CF9AE}" pid="5" name="_AuthorEmail">
    <vt:lpwstr>Kevin.Hua@bms.com</vt:lpwstr>
  </property>
  <property fmtid="{D5CDD505-2E9C-101B-9397-08002B2CF9AE}" pid="6" name="_AuthorEmailDisplayName">
    <vt:lpwstr>Hua, Kevin</vt:lpwstr>
  </property>
</Properties>
</file>