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ell M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RoySFF1ByBhdwkMM2+HVN5HZW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ellMT-bold.fntdata"/><Relationship Id="rId27" Type="http://schemas.openxmlformats.org/officeDocument/2006/relationships/font" Target="fonts/BellM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llM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BellM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8107272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e8107272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810727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e810727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8107272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e8107272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8107272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e8107272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8107272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e8107272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8107272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e8107272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chemeClr val="dk1"/>
                </a:solidFill>
              </a:rPr>
              <a:t>LTV -&gt; driver acquisition and retention strategies -&gt; Business view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chemeClr val="dk1"/>
                </a:solidFill>
              </a:rPr>
              <a:t>Avg.Revenue * Lifetime -&gt; </a:t>
            </a:r>
            <a:r>
              <a:rPr i="1" lang="en-US" sz="1050">
                <a:solidFill>
                  <a:schemeClr val="dk1"/>
                </a:solidFill>
              </a:rPr>
              <a:t>each driver's lifetime calculation</a:t>
            </a:r>
            <a:endParaRPr i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Internal factors / Why avg. wait time before arrived? Once the passengers wait for too long, they might cancel the ride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External factors -&gt; competitors: public transportation/ other car sharings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m08142001@hotmail.com" TargetMode="External"/><Relationship Id="rId3" Type="http://schemas.openxmlformats.org/officeDocument/2006/relationships/hyperlink" Target="https://www.linkedin.com/in/minluensun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m08142001@hotmail.com" TargetMode="External"/><Relationship Id="rId3" Type="http://schemas.openxmlformats.org/officeDocument/2006/relationships/hyperlink" Target="https://www.linkedin.com/in/minluensun/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">
  <p:cSld name="Title slide B (white with logos)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type="ctrTitle"/>
          </p:nvPr>
        </p:nvSpPr>
        <p:spPr>
          <a:xfrm>
            <a:off x="531341" y="605480"/>
            <a:ext cx="8184909" cy="1508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i="0" sz="3000" u="none" cap="none" strike="noStrike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 sz="1800"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subTitle"/>
          </p:nvPr>
        </p:nvSpPr>
        <p:spPr>
          <a:xfrm>
            <a:off x="531341" y="2113952"/>
            <a:ext cx="8186705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AAAAA"/>
              </a:buClr>
              <a:buSzPts val="3000"/>
              <a:buNone/>
              <a:defRPr i="0" sz="2400" u="none" cap="none" strike="noStrike">
                <a:solidFill>
                  <a:schemeClr val="dk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875"/>
              <a:buNone/>
              <a:defRPr i="0" sz="1500" u="none" cap="none" strike="noStrike">
                <a:solidFill>
                  <a:srgbClr val="22222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688"/>
              <a:buNone/>
              <a:defRPr i="0" sz="1350" u="none" cap="none" strike="noStrike">
                <a:solidFill>
                  <a:srgbClr val="22222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  <a:defRPr i="0" sz="1200" u="none" cap="none" strike="noStrike">
                <a:solidFill>
                  <a:srgbClr val="22222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  <a:defRPr i="0" sz="1200" u="none" cap="none" strike="noStrike">
                <a:solidFill>
                  <a:srgbClr val="222222"/>
                </a:solidFill>
              </a:defRPr>
            </a:lvl5pPr>
            <a:lvl6pPr lvl="5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200"/>
              <a:buNone/>
              <a:defRPr i="0" sz="1200" u="none" cap="none" strike="noStrike">
                <a:solidFill>
                  <a:srgbClr val="222222"/>
                </a:solidFill>
              </a:defRPr>
            </a:lvl6pPr>
            <a:lvl7pPr lvl="6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200"/>
              <a:buNone/>
              <a:defRPr i="0" sz="1200" u="none" cap="none" strike="noStrike">
                <a:solidFill>
                  <a:srgbClr val="222222"/>
                </a:solidFill>
              </a:defRPr>
            </a:lvl7pPr>
            <a:lvl8pPr lvl="7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200"/>
              <a:buNone/>
              <a:defRPr i="0" sz="1200" u="none" cap="none" strike="noStrike">
                <a:solidFill>
                  <a:srgbClr val="222222"/>
                </a:solidFill>
              </a:defRPr>
            </a:lvl8pPr>
            <a:lvl9pPr lvl="8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2222"/>
              </a:buClr>
              <a:buSzPts val="1200"/>
              <a:buNone/>
              <a:defRPr i="0" sz="1200" u="none" cap="none" strike="noStrike"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2" type="body"/>
          </p:nvPr>
        </p:nvSpPr>
        <p:spPr>
          <a:xfrm>
            <a:off x="531341" y="3206250"/>
            <a:ext cx="8186705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  <a:defRPr i="0" sz="1200" u="none" cap="none" strike="noStrike">
                <a:solidFill>
                  <a:srgbClr val="BFBFBF"/>
                </a:solidFill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○"/>
              <a:defRPr i="0" sz="1200" u="none" cap="none" strike="noStrike">
                <a:solidFill>
                  <a:srgbClr val="BFBFBF"/>
                </a:solidFill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■"/>
              <a:defRPr i="0" sz="1200" u="none" cap="none" strike="noStrike">
                <a:solidFill>
                  <a:srgbClr val="BFBFBF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●"/>
              <a:defRPr i="0" sz="1200" u="none" cap="none" strike="noStrike">
                <a:solidFill>
                  <a:srgbClr val="BFBFBF"/>
                </a:solidFill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○"/>
              <a:defRPr i="0" u="none" cap="none" strike="noStrike">
                <a:solidFill>
                  <a:srgbClr val="BFBFBF"/>
                </a:solidFill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■"/>
              <a:defRPr i="0" sz="1200" u="none" cap="none" strike="noStrike">
                <a:solidFill>
                  <a:srgbClr val="BFBFBF"/>
                </a:solidFill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●"/>
              <a:defRPr i="0" sz="1200" u="none" cap="none" strike="noStrike">
                <a:solidFill>
                  <a:srgbClr val="BFBFBF"/>
                </a:solidFill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○"/>
              <a:defRPr i="0" sz="1200" u="none" cap="none" strike="noStrike">
                <a:solidFill>
                  <a:srgbClr val="BFBFBF"/>
                </a:solidFill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■"/>
              <a:defRPr i="0" sz="1200" u="none" cap="none" strike="noStrike">
                <a:solidFill>
                  <a:srgbClr val="BFBFBF"/>
                </a:solidFill>
              </a:defRPr>
            </a:lvl9pPr>
          </a:lstStyle>
          <a:p/>
        </p:txBody>
      </p:sp>
      <p:sp>
        <p:nvSpPr>
          <p:cNvPr id="14" name="Google Shape;14;p17"/>
          <p:cNvSpPr/>
          <p:nvPr/>
        </p:nvSpPr>
        <p:spPr>
          <a:xfrm>
            <a:off x="0" y="3760051"/>
            <a:ext cx="9144000" cy="1383449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 txBox="1"/>
          <p:nvPr>
            <p:ph idx="3" type="body"/>
          </p:nvPr>
        </p:nvSpPr>
        <p:spPr>
          <a:xfrm>
            <a:off x="531341" y="4270725"/>
            <a:ext cx="8186705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  <a:defRPr i="0" sz="1800" u="none" cap="none" strike="noStrike">
                <a:solidFill>
                  <a:schemeClr val="lt1"/>
                </a:solidFill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○"/>
              <a:defRPr i="0" sz="1200" u="none" cap="none" strike="noStrike">
                <a:solidFill>
                  <a:srgbClr val="BFBFBF"/>
                </a:solidFill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■"/>
              <a:defRPr i="0" sz="1200" u="none" cap="none" strike="noStrike">
                <a:solidFill>
                  <a:srgbClr val="BFBFBF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●"/>
              <a:defRPr i="0" sz="1200" u="none" cap="none" strike="noStrike">
                <a:solidFill>
                  <a:srgbClr val="BFBFBF"/>
                </a:solidFill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○"/>
              <a:defRPr i="0" u="none" cap="none" strike="noStrike">
                <a:solidFill>
                  <a:srgbClr val="BFBFBF"/>
                </a:solidFill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■"/>
              <a:defRPr i="0" sz="1200" u="none" cap="none" strike="noStrike">
                <a:solidFill>
                  <a:srgbClr val="BFBFBF"/>
                </a:solidFill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●"/>
              <a:defRPr i="0" sz="1200" u="none" cap="none" strike="noStrike">
                <a:solidFill>
                  <a:srgbClr val="BFBFBF"/>
                </a:solidFill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○"/>
              <a:defRPr i="0" sz="1200" u="none" cap="none" strike="noStrike">
                <a:solidFill>
                  <a:srgbClr val="BFBFBF"/>
                </a:solidFill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Char char="■"/>
              <a:defRPr i="0" sz="1200" u="none" cap="none" strike="noStrike">
                <a:solidFill>
                  <a:srgbClr val="BFBFB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+ textbox">
  <p:cSld name="Empty slide + textbox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258770" y="847800"/>
            <a:ext cx="8626475" cy="8576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500"/>
              <a:buChar char="●"/>
              <a:defRPr>
                <a:solidFill>
                  <a:srgbClr val="000F15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Char char="○"/>
              <a:defRPr>
                <a:solidFill>
                  <a:srgbClr val="000F15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■"/>
              <a:defRPr>
                <a:solidFill>
                  <a:srgbClr val="000F15"/>
                </a:solidFill>
              </a:defRPr>
            </a:lvl3pPr>
            <a:lvl4pPr indent="-3397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Char char="●"/>
              <a:defRPr>
                <a:solidFill>
                  <a:srgbClr val="000F15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○"/>
              <a:defRPr/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2" type="body"/>
          </p:nvPr>
        </p:nvSpPr>
        <p:spPr>
          <a:xfrm>
            <a:off x="259016" y="4818025"/>
            <a:ext cx="7864402" cy="2190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675"/>
              <a:buFont typeface="Noto Sans Symbols"/>
              <a:buNone/>
              <a:defRPr sz="675"/>
            </a:lvl1pPr>
            <a:lvl2pPr indent="-37147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Char char="■"/>
              <a:defRPr/>
            </a:lvl3pPr>
            <a:lvl4pPr indent="-3397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○"/>
              <a:defRPr/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lide">
  <p:cSld name="Bullet slide with notes (with title bar and logos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250824" y="987425"/>
            <a:ext cx="8642400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○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■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○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■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○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■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8"/>
          <p:cNvSpPr/>
          <p:nvPr/>
        </p:nvSpPr>
        <p:spPr>
          <a:xfrm>
            <a:off x="0" y="809625"/>
            <a:ext cx="9144000" cy="72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Font typeface="Arial"/>
              <a:buNone/>
              <a:defRPr i="0" sz="800" u="none" cap="none" strike="noStrike">
                <a:solidFill>
                  <a:srgbClr val="AAAAAA"/>
                </a:solidFill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3pPr>
            <a:lvl4pPr indent="-279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5pPr>
            <a:lvl6pPr indent="-2794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6pPr>
            <a:lvl7pPr indent="-2794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7pPr>
            <a:lvl8pPr indent="-2794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8pPr>
            <a:lvl9pPr indent="-2794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1588" y="1191"/>
            <a:ext cx="1200" cy="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9"/>
          <p:cNvCxnSpPr/>
          <p:nvPr/>
        </p:nvCxnSpPr>
        <p:spPr>
          <a:xfrm>
            <a:off x="2948175" y="739800"/>
            <a:ext cx="0" cy="3663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9"/>
          <p:cNvSpPr txBox="1"/>
          <p:nvPr>
            <p:ph type="title"/>
          </p:nvPr>
        </p:nvSpPr>
        <p:spPr>
          <a:xfrm>
            <a:off x="611550" y="739800"/>
            <a:ext cx="20331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0" u="none" cap="none" strike="noStrike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251700" y="810451"/>
            <a:ext cx="5641524" cy="3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○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■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○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■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○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■"/>
              <a:defRPr i="0" sz="1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slide">
  <p:cSld name="Last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/>
        </p:nvSpPr>
        <p:spPr>
          <a:xfrm>
            <a:off x="0" y="1725364"/>
            <a:ext cx="9144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MAGIX Software GmbH Group</a:t>
            </a:r>
            <a:endParaRPr b="1" i="0" sz="36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Head of Marketing Tech &amp; Analytics</a:t>
            </a:r>
            <a:endParaRPr b="1" i="0" sz="40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Megan Sun (Min-Luen Sun)</a:t>
            </a:r>
            <a:endParaRPr b="0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Email: </a:t>
            </a:r>
            <a:r>
              <a:rPr b="0" i="0" lang="en-US" sz="1200" u="sng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m08142001@hotmail.com</a:t>
            </a:r>
            <a:endParaRPr b="0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LinkedIn: </a:t>
            </a:r>
            <a:r>
              <a:rPr b="0" i="0" lang="en-US" sz="1200" u="sng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https://www.linkedin.com/in/minluensun/</a:t>
            </a:r>
            <a:endParaRPr b="0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slide 1">
  <p:cSld name="Last slid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/>
        </p:nvSpPr>
        <p:spPr>
          <a:xfrm>
            <a:off x="0" y="3018397"/>
            <a:ext cx="9144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Megan Sun</a:t>
            </a:r>
            <a:endParaRPr b="1" i="0" sz="16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Head of Marketing Tech &amp; Analytics</a:t>
            </a:r>
            <a:endParaRPr b="1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Email: </a:t>
            </a:r>
            <a:r>
              <a:rPr b="0" i="0" lang="en-US" sz="1200" u="sng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m08142001@hotmail.com</a:t>
            </a:r>
            <a:endParaRPr b="0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LinkedIn: </a:t>
            </a:r>
            <a:r>
              <a:rPr b="0" i="0" lang="en-US" sz="1200" u="sng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https://www.linkedin.com/in/minluensun/</a:t>
            </a:r>
            <a:endParaRPr b="0" i="0" sz="12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8300" y="997100"/>
            <a:ext cx="1787400" cy="178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/>
        </p:nvSpPr>
        <p:spPr>
          <a:xfrm>
            <a:off x="250775" y="1446712"/>
            <a:ext cx="8642450" cy="323622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 txBox="1"/>
          <p:nvPr/>
        </p:nvSpPr>
        <p:spPr>
          <a:xfrm>
            <a:off x="250775" y="991562"/>
            <a:ext cx="8642450" cy="45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250775" y="987425"/>
            <a:ext cx="8642450" cy="454025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250775" y="1446663"/>
            <a:ext cx="8642450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22"/>
          <p:cNvSpPr txBox="1"/>
          <p:nvPr>
            <p:ph idx="3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Font typeface="Arial"/>
              <a:buNone/>
              <a:defRPr i="0" sz="800" u="none" cap="none" strike="noStrike">
                <a:solidFill>
                  <a:srgbClr val="AAAAAA"/>
                </a:solidFill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3pPr>
            <a:lvl4pPr indent="-279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5pPr>
            <a:lvl6pPr indent="-2794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6pPr>
            <a:lvl7pPr indent="-2794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7pPr>
            <a:lvl8pPr indent="-2794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8pPr>
            <a:lvl9pPr indent="-2794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/>
        </p:nvSpPr>
        <p:spPr>
          <a:xfrm>
            <a:off x="250775" y="1444019"/>
            <a:ext cx="4171684" cy="323880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 txBox="1"/>
          <p:nvPr/>
        </p:nvSpPr>
        <p:spPr>
          <a:xfrm>
            <a:off x="250775" y="993102"/>
            <a:ext cx="4171684" cy="455100"/>
          </a:xfrm>
          <a:prstGeom prst="rect">
            <a:avLst/>
          </a:prstGeom>
          <a:solidFill>
            <a:srgbClr val="822A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 txBox="1"/>
          <p:nvPr/>
        </p:nvSpPr>
        <p:spPr>
          <a:xfrm>
            <a:off x="4694610" y="1443968"/>
            <a:ext cx="4198616" cy="323885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 txBox="1"/>
          <p:nvPr/>
        </p:nvSpPr>
        <p:spPr>
          <a:xfrm>
            <a:off x="4694610" y="993102"/>
            <a:ext cx="4198616" cy="45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250775" y="993577"/>
            <a:ext cx="4171684" cy="454025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94610" y="993577"/>
            <a:ext cx="4198997" cy="454025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Font typeface="Arial"/>
              <a:buNone/>
              <a:defRPr i="0" sz="800" u="none" cap="none" strike="noStrike">
                <a:solidFill>
                  <a:srgbClr val="AAAAAA"/>
                </a:solidFill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3pPr>
            <a:lvl4pPr indent="-279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5pPr>
            <a:lvl6pPr indent="-2794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6pPr>
            <a:lvl7pPr indent="-2794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7pPr>
            <a:lvl8pPr indent="-2794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8pPr>
            <a:lvl9pPr indent="-2794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250775" y="1446663"/>
            <a:ext cx="4171684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23"/>
          <p:cNvSpPr txBox="1"/>
          <p:nvPr>
            <p:ph idx="5" type="body"/>
          </p:nvPr>
        </p:nvSpPr>
        <p:spPr>
          <a:xfrm>
            <a:off x="4694609" y="1446663"/>
            <a:ext cx="4198997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/>
        </p:nvSpPr>
        <p:spPr>
          <a:xfrm>
            <a:off x="250775" y="1443078"/>
            <a:ext cx="2697749" cy="323562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 txBox="1"/>
          <p:nvPr/>
        </p:nvSpPr>
        <p:spPr>
          <a:xfrm>
            <a:off x="250775" y="992162"/>
            <a:ext cx="2697749" cy="45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 txBox="1"/>
          <p:nvPr/>
        </p:nvSpPr>
        <p:spPr>
          <a:xfrm>
            <a:off x="6213526" y="1443026"/>
            <a:ext cx="2679323" cy="323567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/>
          <p:nvPr/>
        </p:nvSpPr>
        <p:spPr>
          <a:xfrm>
            <a:off x="6213526" y="992162"/>
            <a:ext cx="2679323" cy="45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250775" y="992637"/>
            <a:ext cx="2697749" cy="454025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6213659" y="992637"/>
            <a:ext cx="2679566" cy="454025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9" name="Google Shape;59;p24"/>
          <p:cNvSpPr txBox="1"/>
          <p:nvPr/>
        </p:nvSpPr>
        <p:spPr>
          <a:xfrm>
            <a:off x="3219772" y="1447194"/>
            <a:ext cx="2697749" cy="323562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/>
          <p:nvPr/>
        </p:nvSpPr>
        <p:spPr>
          <a:xfrm>
            <a:off x="3219772" y="996278"/>
            <a:ext cx="2697749" cy="4467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 txBox="1"/>
          <p:nvPr>
            <p:ph idx="3" type="body"/>
          </p:nvPr>
        </p:nvSpPr>
        <p:spPr>
          <a:xfrm>
            <a:off x="3219772" y="996753"/>
            <a:ext cx="2697749" cy="446273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4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Font typeface="Arial"/>
              <a:buNone/>
              <a:defRPr i="0" sz="800" u="none" cap="none" strike="noStrike">
                <a:solidFill>
                  <a:srgbClr val="AAAAAA"/>
                </a:solidFill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3pPr>
            <a:lvl4pPr indent="-279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5pPr>
            <a:lvl6pPr indent="-2794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6pPr>
            <a:lvl7pPr indent="-2794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7pPr>
            <a:lvl8pPr indent="-2794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8pPr>
            <a:lvl9pPr indent="-2794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5" type="body"/>
          </p:nvPr>
        </p:nvSpPr>
        <p:spPr>
          <a:xfrm>
            <a:off x="250775" y="1446663"/>
            <a:ext cx="2697749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24"/>
          <p:cNvSpPr txBox="1"/>
          <p:nvPr>
            <p:ph idx="6" type="body"/>
          </p:nvPr>
        </p:nvSpPr>
        <p:spPr>
          <a:xfrm>
            <a:off x="3219772" y="1447263"/>
            <a:ext cx="2697749" cy="3235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24"/>
          <p:cNvSpPr txBox="1"/>
          <p:nvPr>
            <p:ph idx="7" type="body"/>
          </p:nvPr>
        </p:nvSpPr>
        <p:spPr>
          <a:xfrm>
            <a:off x="6213659" y="1446663"/>
            <a:ext cx="2697749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/>
        </p:nvSpPr>
        <p:spPr>
          <a:xfrm>
            <a:off x="250775" y="1458938"/>
            <a:ext cx="2099700" cy="32240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 txBox="1"/>
          <p:nvPr/>
        </p:nvSpPr>
        <p:spPr>
          <a:xfrm>
            <a:off x="250775" y="1003787"/>
            <a:ext cx="2099700" cy="4480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5"/>
          <p:cNvSpPr txBox="1"/>
          <p:nvPr/>
        </p:nvSpPr>
        <p:spPr>
          <a:xfrm>
            <a:off x="6793525" y="1458886"/>
            <a:ext cx="2099700" cy="322405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 txBox="1"/>
          <p:nvPr/>
        </p:nvSpPr>
        <p:spPr>
          <a:xfrm>
            <a:off x="6793525" y="1003787"/>
            <a:ext cx="2099700" cy="4480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/>
        </p:nvSpPr>
        <p:spPr>
          <a:xfrm>
            <a:off x="2578675" y="1458938"/>
            <a:ext cx="3972000" cy="32240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5"/>
          <p:cNvSpPr txBox="1"/>
          <p:nvPr/>
        </p:nvSpPr>
        <p:spPr>
          <a:xfrm>
            <a:off x="2578675" y="1003787"/>
            <a:ext cx="3972000" cy="4480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250775" y="1004262"/>
            <a:ext cx="2100075" cy="447013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2578675" y="999650"/>
            <a:ext cx="3972000" cy="447013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3" type="body"/>
          </p:nvPr>
        </p:nvSpPr>
        <p:spPr>
          <a:xfrm>
            <a:off x="6793525" y="1004262"/>
            <a:ext cx="2100075" cy="447013"/>
          </a:xfrm>
          <a:prstGeom prst="rect">
            <a:avLst/>
          </a:prstGeom>
          <a:solidFill>
            <a:srgbClr val="336B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250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5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dk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4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Font typeface="Arial"/>
              <a:buNone/>
              <a:defRPr i="0" sz="800" u="none" cap="none" strike="noStrike">
                <a:solidFill>
                  <a:srgbClr val="AAAAAA"/>
                </a:solidFill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3pPr>
            <a:lvl4pPr indent="-279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5pPr>
            <a:lvl6pPr indent="-2794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6pPr>
            <a:lvl7pPr indent="-2794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●"/>
              <a:defRPr i="0" sz="800" u="none" cap="none" strike="noStrike">
                <a:solidFill>
                  <a:srgbClr val="AAAAAA"/>
                </a:solidFill>
              </a:defRPr>
            </a:lvl7pPr>
            <a:lvl8pPr indent="-2794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○"/>
              <a:defRPr i="0" sz="800" u="none" cap="none" strike="noStrike">
                <a:solidFill>
                  <a:srgbClr val="AAAAAA"/>
                </a:solidFill>
              </a:defRPr>
            </a:lvl8pPr>
            <a:lvl9pPr indent="-2794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00"/>
              <a:buChar char="■"/>
              <a:defRPr i="0" sz="800" u="none" cap="none" strike="noStrike">
                <a:solidFill>
                  <a:srgbClr val="AAAAAA"/>
                </a:solidFill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5" type="body"/>
          </p:nvPr>
        </p:nvSpPr>
        <p:spPr>
          <a:xfrm>
            <a:off x="250775" y="1446663"/>
            <a:ext cx="2100075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25"/>
          <p:cNvSpPr txBox="1"/>
          <p:nvPr>
            <p:ph idx="6" type="body"/>
          </p:nvPr>
        </p:nvSpPr>
        <p:spPr>
          <a:xfrm>
            <a:off x="2578675" y="1446663"/>
            <a:ext cx="3972000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25"/>
          <p:cNvSpPr txBox="1"/>
          <p:nvPr>
            <p:ph idx="7" type="body"/>
          </p:nvPr>
        </p:nvSpPr>
        <p:spPr>
          <a:xfrm>
            <a:off x="6793525" y="1446663"/>
            <a:ext cx="2099700" cy="323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250826" y="987426"/>
            <a:ext cx="8642400" cy="3640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444444"/>
              </a:buClr>
              <a:buSzPts val="2500"/>
              <a:buFont typeface="Arial"/>
              <a:buChar char="●"/>
              <a:defRPr b="0" i="0" sz="20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1475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2250"/>
              <a:buFont typeface="Arial"/>
              <a:buChar char="○"/>
              <a:defRPr b="0" i="0" sz="18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Arial"/>
              <a:buChar char="■"/>
              <a:defRPr b="0" i="0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97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1750"/>
              <a:buFont typeface="Arial"/>
              <a:buChar char="●"/>
              <a:defRPr b="0" i="0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Arial"/>
              <a:buChar char="○"/>
              <a:defRPr b="0" i="0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■"/>
              <a:defRPr b="0" i="0" sz="13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  <a:defRPr b="0" i="0" sz="13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○"/>
              <a:defRPr b="0" i="0" sz="13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■"/>
              <a:defRPr b="0" i="0" sz="13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6"/>
          <p:cNvCxnSpPr/>
          <p:nvPr/>
        </p:nvCxnSpPr>
        <p:spPr>
          <a:xfrm>
            <a:off x="8788593" y="4848475"/>
            <a:ext cx="0" cy="1332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6"/>
          <p:cNvSpPr/>
          <p:nvPr/>
        </p:nvSpPr>
        <p:spPr>
          <a:xfrm>
            <a:off x="8596947" y="4761642"/>
            <a:ext cx="39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angoaish@gmail.com" TargetMode="External"/><Relationship Id="rId4" Type="http://schemas.openxmlformats.org/officeDocument/2006/relationships/hyperlink" Target="http://www.linkedin.com/in/fang-wen-hsia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hyperlink" Target="https://github.com/fangoaish/Kiwi_Assignment/blob/main/Fang_Phiture_Case%20Study.ipyn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mpus.datacamp.com/courses/feature-engineering-for-machine-learning-in-python/conforming-to-statistical-assumptions?ex=1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osaic.tech/financial-metrics/ltv-lifetime-valu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2" type="body"/>
          </p:nvPr>
        </p:nvSpPr>
        <p:spPr>
          <a:xfrm>
            <a:off x="531350" y="3039700"/>
            <a:ext cx="818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</a:pPr>
            <a:r>
              <a:rPr lang="en-US" sz="1400"/>
              <a:t>Fang-Wen, Hsiao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</a:pPr>
            <a:r>
              <a:rPr lang="en-US" sz="1400"/>
              <a:t>25th June, 2024</a:t>
            </a:r>
            <a:endParaRPr sz="1400"/>
          </a:p>
        </p:txBody>
      </p:sp>
      <p:sp>
        <p:nvSpPr>
          <p:cNvPr id="90" name="Google Shape;90;p1"/>
          <p:cNvSpPr/>
          <p:nvPr/>
        </p:nvSpPr>
        <p:spPr>
          <a:xfrm>
            <a:off x="-9850" y="3757750"/>
            <a:ext cx="9153900" cy="13857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3" type="body"/>
          </p:nvPr>
        </p:nvSpPr>
        <p:spPr>
          <a:xfrm>
            <a:off x="478650" y="3999300"/>
            <a:ext cx="8186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</a:pPr>
            <a:r>
              <a:rPr b="1" lang="en-US" sz="1600">
                <a:solidFill>
                  <a:schemeClr val="dk1"/>
                </a:solidFill>
              </a:rPr>
              <a:t>Fang-Wen, Hsiao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b="1" lang="en-US" sz="1600">
                <a:solidFill>
                  <a:schemeClr val="dk1"/>
                </a:solidFill>
              </a:rPr>
              <a:t>Data Analyst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</a:pPr>
            <a:r>
              <a:rPr b="1" lang="en-US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fangoaish@gmail.com</a:t>
            </a:r>
            <a:r>
              <a:rPr b="1" lang="en-US" sz="1400">
                <a:solidFill>
                  <a:schemeClr val="dk1"/>
                </a:solidFill>
              </a:rPr>
              <a:t> / </a:t>
            </a:r>
            <a:r>
              <a:rPr b="1" lang="en-US" sz="1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531341" y="2113952"/>
            <a:ext cx="8186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</a:rPr>
              <a:t>Analyzing Driver Performance and Ride Metrics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idx="2" type="body"/>
          </p:nvPr>
        </p:nvSpPr>
        <p:spPr>
          <a:xfrm>
            <a:off x="107950" y="4773450"/>
            <a:ext cx="8582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i="1" lang="en-US">
                <a:solidFill>
                  <a:srgbClr val="AAAAAA"/>
                </a:solidFill>
              </a:rPr>
              <a:t># Use logistic regression to predict the internal factors: total_earnings, avg_wait_before_accepted,avg_wait_before_arrived</a:t>
            </a:r>
            <a:endParaRPr i="1">
              <a:solidFill>
                <a:srgbClr val="AAAAA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107950" y="87325"/>
            <a:ext cx="9036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2.3 Analytics Insights: Driver Churn Rate? Any predictive indicators for driver churn?</a:t>
            </a:r>
            <a:endParaRPr b="1">
              <a:solidFill>
                <a:srgbClr val="08F08C"/>
              </a:solidFill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075" y="1340700"/>
            <a:ext cx="2197300" cy="286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7675825" y="2919075"/>
            <a:ext cx="620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84.1%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010400" y="1788550"/>
            <a:ext cx="620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15.9%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-261561" y="1016499"/>
            <a:ext cx="6488676" cy="3663771"/>
            <a:chOff x="-353125" y="1090550"/>
            <a:chExt cx="7089900" cy="3512051"/>
          </a:xfrm>
        </p:grpSpPr>
        <p:sp>
          <p:nvSpPr>
            <p:cNvPr id="200" name="Google Shape;200;p10"/>
            <p:cNvSpPr/>
            <p:nvPr/>
          </p:nvSpPr>
          <p:spPr>
            <a:xfrm>
              <a:off x="711575" y="1090557"/>
              <a:ext cx="6025200" cy="106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 Metrics from Logistic Regression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Classification Report: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0701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Precision: 0.89 for non-churned, 0.62 for churned.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0701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Recall: 0.96 for non-churned, 0.37 for churned.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○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Overall accuracy: 86.31%.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-353125" y="1090550"/>
              <a:ext cx="1064700" cy="1064700"/>
            </a:xfrm>
            <a:prstGeom prst="pie">
              <a:avLst>
                <a:gd fmla="val 16167977" name="adj1"/>
                <a:gd fmla="val 5434614" name="adj2"/>
              </a:avLst>
            </a:prstGeom>
            <a:solidFill>
              <a:srgbClr val="CAFC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-353125" y="2302325"/>
              <a:ext cx="1064700" cy="1064700"/>
            </a:xfrm>
            <a:prstGeom prst="pie">
              <a:avLst>
                <a:gd fmla="val 16167977" name="adj1"/>
                <a:gd fmla="val 5434614" name="adj2"/>
              </a:avLst>
            </a:prstGeom>
            <a:solidFill>
              <a:srgbClr val="CAFC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711573" y="2302328"/>
              <a:ext cx="6025200" cy="106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Findings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Earnings: Small positive impact on churn.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Average Wait Before Accepted: Slight positive impact, not significant.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1" i="1" lang="en-US" sz="11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Average Wait Before Arrived: Strong positive impact, indicating longer waits increase churn risk.</a:t>
              </a:r>
              <a:endParaRPr b="1" i="1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-353125" y="3537888"/>
              <a:ext cx="1064700" cy="1064700"/>
            </a:xfrm>
            <a:prstGeom prst="pie">
              <a:avLst>
                <a:gd fmla="val 16167977" name="adj1"/>
                <a:gd fmla="val 5434614" name="adj2"/>
              </a:avLst>
            </a:prstGeom>
            <a:solidFill>
              <a:srgbClr val="CAFC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711572" y="3537901"/>
              <a:ext cx="6025200" cy="106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Reduce Wait Times: Optimize real-time traffic updates and offer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efficient dispatch system to reduce the wait time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 Data Quality: Explore additional factors like demographics and behavior to better predict churn.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 txBox="1"/>
          <p:nvPr>
            <p:ph type="title"/>
          </p:nvPr>
        </p:nvSpPr>
        <p:spPr>
          <a:xfrm>
            <a:off x="107950" y="87325"/>
            <a:ext cx="9036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2.4  Do All Drivers Act Alike? Specific Segments of Drivers Generating More Value?</a:t>
            </a:r>
            <a:endParaRPr b="1">
              <a:solidFill>
                <a:srgbClr val="08F08C"/>
              </a:solidFill>
            </a:endParaRPr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250825" y="987425"/>
            <a:ext cx="86424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The charts show that drivers do not act alike, with the "High-LTV, High-Frequency" segment generating the most value. This indicates that specific driver segments, defined by higher LTV and frequency, contribute more significantly to overall revenue.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00" y="1624550"/>
            <a:ext cx="3538716" cy="299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850" y="1645775"/>
            <a:ext cx="3443125" cy="29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i="1" lang="en-US"/>
              <a:t># Use Quantile-based discretization function to divide &amp; label the segments</a:t>
            </a:r>
            <a:endParaRPr i="1"/>
          </a:p>
        </p:txBody>
      </p:sp>
      <p:sp>
        <p:nvSpPr>
          <p:cNvPr id="220" name="Google Shape;220;p12"/>
          <p:cNvSpPr/>
          <p:nvPr/>
        </p:nvSpPr>
        <p:spPr>
          <a:xfrm>
            <a:off x="174625" y="1326875"/>
            <a:ext cx="1818300" cy="6843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High-LTV, High-Frequency</a:t>
            </a:r>
            <a:endParaRPr b="1" i="0" sz="1200" u="none" cap="none" strike="noStrike">
              <a:solidFill>
                <a:srgbClr val="08F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2174001" y="997750"/>
            <a:ext cx="2840400" cy="2667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2173994" y="1337200"/>
            <a:ext cx="2840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Largest segment (17%) with highest revenue ($1157).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2173994" y="2188525"/>
            <a:ext cx="2840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largest segment (15%) with low revenue ($75.95).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2173994" y="3911800"/>
            <a:ext cx="2840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11% drivers with moderate revenue ($322.97)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5586922" y="987422"/>
            <a:ext cx="323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 business actions</a:t>
            </a:r>
            <a:endParaRPr b="1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5586875" y="1326875"/>
            <a:ext cx="3237000" cy="32691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Planning: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segment insights for business strategies and financial planning.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trends and allocate budgets effectively.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Retention and Incentives: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 loyalty programs for high-LTV &amp; mid-LTV drivers to to maintain their loyalty and maximize their LTV.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low-LTV drivers' challenges with tailored promotions increasing their usage frequency and overall value.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Allocation: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resources on high-LTV segments.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onboarding to reduce churn.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>
            <p:ph type="title"/>
          </p:nvPr>
        </p:nvSpPr>
        <p:spPr>
          <a:xfrm>
            <a:off x="107950" y="87325"/>
            <a:ext cx="9036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2.4  Do All Drivers Act Alike? Specific Segments of Drivers Generating More Value?</a:t>
            </a:r>
            <a:endParaRPr b="1">
              <a:solidFill>
                <a:srgbClr val="08F08C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74625" y="2188525"/>
            <a:ext cx="1818300" cy="6843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Low-LTV, Low-Frequency</a:t>
            </a:r>
            <a:endParaRPr b="1" i="0" sz="1200" u="none" cap="none" strike="noStrike">
              <a:solidFill>
                <a:srgbClr val="08F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174625" y="3050150"/>
            <a:ext cx="1818300" cy="6843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Mid-High-LTV, Mid-High-Frequency</a:t>
            </a:r>
            <a:endParaRPr b="1" i="0" sz="1200" u="none" cap="none" strike="noStrike">
              <a:solidFill>
                <a:srgbClr val="08F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174625" y="3911788"/>
            <a:ext cx="1818300" cy="6843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Mid-Low-LTV, Mid-Low-Frequency</a:t>
            </a:r>
            <a:endParaRPr b="1" i="0" sz="1200" u="none" cap="none" strike="noStrike">
              <a:solidFill>
                <a:srgbClr val="08F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2165175" y="3050163"/>
            <a:ext cx="2840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13% drivers with significant revenue ($655.93)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/>
          <p:nvPr/>
        </p:nvSpPr>
        <p:spPr>
          <a:xfrm rot="5400000">
            <a:off x="4149538" y="2941650"/>
            <a:ext cx="2302200" cy="144300"/>
          </a:xfrm>
          <a:prstGeom prst="triangle">
            <a:avLst>
              <a:gd fmla="val 50000" name="adj"/>
            </a:avLst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1354675" y="732750"/>
            <a:ext cx="1243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>
            <p:ph type="title"/>
          </p:nvPr>
        </p:nvSpPr>
        <p:spPr>
          <a:xfrm>
            <a:off x="107950" y="87325"/>
            <a:ext cx="9036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2.4  Backup Code </a:t>
            </a:r>
            <a:endParaRPr b="1">
              <a:solidFill>
                <a:srgbClr val="08F08C"/>
              </a:solidFill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8475" y="991413"/>
            <a:ext cx="2064451" cy="365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983775"/>
            <a:ext cx="2064441" cy="3671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/>
          <p:nvPr/>
        </p:nvSpPr>
        <p:spPr>
          <a:xfrm>
            <a:off x="5301150" y="2527288"/>
            <a:ext cx="3073200" cy="4905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Code Link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F08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2847700" y="2049550"/>
            <a:ext cx="39315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F08C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3655675" y="2079075"/>
            <a:ext cx="39315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F08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81072725b_0_32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260" name="Google Shape;260;g2e81072725b_0_32"/>
          <p:cNvSpPr txBox="1"/>
          <p:nvPr/>
        </p:nvSpPr>
        <p:spPr>
          <a:xfrm>
            <a:off x="3655675" y="2079075"/>
            <a:ext cx="39315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81072725b_0_0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8F08C"/>
                </a:solidFill>
              </a:rPr>
              <a:t>Backup #1.1: Analytics approach: Data Exploration</a:t>
            </a:r>
            <a:endParaRPr/>
          </a:p>
        </p:txBody>
      </p:sp>
      <p:sp>
        <p:nvSpPr>
          <p:cNvPr id="266" name="Google Shape;266;g2e81072725b_0_0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2e81072725b_0_0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268" name="Google Shape;268;g2e81072725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992326"/>
            <a:ext cx="4242351" cy="2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e81072725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025" y="992325"/>
            <a:ext cx="4236188" cy="26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81072725b_0_8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Backup #1.1: Analytics approach: Data Exploration</a:t>
            </a:r>
            <a:endParaRPr/>
          </a:p>
        </p:txBody>
      </p:sp>
      <p:sp>
        <p:nvSpPr>
          <p:cNvPr id="275" name="Google Shape;275;g2e81072725b_0_8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e81072725b_0_8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277" name="Google Shape;277;g2e81072725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987425"/>
            <a:ext cx="4321174" cy="263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81072725b_0_17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Backup #2.1: Analytics Insights: Average Lifetime Value of a Driver?</a:t>
            </a:r>
            <a:endParaRPr/>
          </a:p>
        </p:txBody>
      </p:sp>
      <p:sp>
        <p:nvSpPr>
          <p:cNvPr id="283" name="Google Shape;283;g2e81072725b_0_17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e81072725b_0_17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285" name="Google Shape;285;g2e81072725b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987425"/>
            <a:ext cx="5845181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8F08C"/>
                </a:solidFill>
              </a:rPr>
              <a:t>1.0 Summary of Analysis</a:t>
            </a:r>
            <a:endParaRPr/>
          </a:p>
        </p:txBody>
      </p:sp>
      <p:sp>
        <p:nvSpPr>
          <p:cNvPr id="98" name="Google Shape;98;p2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-US" sz="800">
                <a:solidFill>
                  <a:schemeClr val="dk1"/>
                </a:solidFill>
              </a:rPr>
              <a:t>Data Source:</a:t>
            </a:r>
            <a:r>
              <a:rPr lang="en-US" sz="800">
                <a:solidFill>
                  <a:schemeClr val="dk1"/>
                </a:solidFill>
              </a:rPr>
              <a:t> The analysis used data from three tables: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solidFill>
                  <a:schemeClr val="dk1"/>
                </a:solidFill>
              </a:rPr>
              <a:t>driver_ids_df: Contains driver IDs and onboard dates. Total 937 driver users, no duplicates, no missing values.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solidFill>
                  <a:schemeClr val="dk1"/>
                </a:solidFill>
              </a:rPr>
              <a:t>ride_ids_df: Contains ride details for 193,502 rides, including distance and duration.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solidFill>
                  <a:schemeClr val="dk1"/>
                </a:solidFill>
              </a:rPr>
              <a:t>ride_timestamps_df: Contains ride event timestamps for 970,405 events, with one null value in the timestamp column, no duplicates.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-US" sz="800">
                <a:solidFill>
                  <a:schemeClr val="dk1"/>
                </a:solidFill>
              </a:rPr>
              <a:t>Analytics Approach: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US" sz="800">
                <a:solidFill>
                  <a:schemeClr val="dk1"/>
                </a:solidFill>
              </a:rPr>
              <a:t>Data Exploration: Overview and information on datasets, identifying duplicates and anomalies.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US" sz="800">
                <a:solidFill>
                  <a:schemeClr val="dk1"/>
                </a:solidFill>
              </a:rPr>
              <a:t>Data Cleaning: Handling anomalies, null values, converting data types, and converting units.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US" sz="800">
                <a:solidFill>
                  <a:schemeClr val="dk1"/>
                </a:solidFill>
              </a:rPr>
              <a:t>Data Analytics: Calculated metrics such as average lifetime value (LTV), projected driver lifetime, churn rate, driver segments and analyzed factors affecting LTV and driver churn.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-US" sz="800">
                <a:solidFill>
                  <a:schemeClr val="dk1"/>
                </a:solidFill>
              </a:rPr>
              <a:t>Insights &amp; Takeaways: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Average Lifetime Value (LTV):</a:t>
            </a:r>
            <a:r>
              <a:rPr lang="en-US" sz="800">
                <a:solidFill>
                  <a:schemeClr val="dk1"/>
                </a:solidFill>
              </a:rPr>
              <a:t> The average LTV is $1531.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Main Factors Affecting LTV:</a:t>
            </a:r>
            <a:r>
              <a:rPr lang="en-US" sz="800">
                <a:solidFill>
                  <a:schemeClr val="dk1"/>
                </a:solidFill>
              </a:rPr>
              <a:t> Total earnings positively impact LTV by approximately 0.25 units per unit increase. Longer wait times before arrival significantly increase churn risk.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Average Projected Lifetime of a Driver:</a:t>
            </a:r>
            <a:r>
              <a:rPr lang="en-US" sz="800">
                <a:solidFill>
                  <a:schemeClr val="dk1"/>
                </a:solidFill>
              </a:rPr>
              <a:t> On average, a driver continues driving with Kiwi for 55 days.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Driver Churn Indicators:</a:t>
            </a:r>
            <a:r>
              <a:rPr lang="en-US" sz="800">
                <a:solidFill>
                  <a:schemeClr val="dk1"/>
                </a:solidFill>
              </a:rPr>
              <a:t> High churn in early stages due to longer wait times and lower earnings. Strategies to optimize dispatch and improve compensation can reduce turnover.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Driver Segments by LTV: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US" sz="800">
                <a:solidFill>
                  <a:schemeClr val="dk1"/>
                </a:solidFill>
              </a:rPr>
              <a:t>High-LTV, High-Frequency:</a:t>
            </a:r>
            <a:r>
              <a:rPr lang="en-US" sz="800">
                <a:solidFill>
                  <a:schemeClr val="dk1"/>
                </a:solidFill>
              </a:rPr>
              <a:t> 17% with the highest average revenue ($1157).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US" sz="800">
                <a:solidFill>
                  <a:schemeClr val="dk1"/>
                </a:solidFill>
              </a:rPr>
              <a:t>Low-LTV, Low-Frequency:</a:t>
            </a:r>
            <a:r>
              <a:rPr lang="en-US" sz="800">
                <a:solidFill>
                  <a:schemeClr val="dk1"/>
                </a:solidFill>
              </a:rPr>
              <a:t> 15% with the second-lowest average revenue ($75.95).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US" sz="800">
                <a:solidFill>
                  <a:schemeClr val="dk1"/>
                </a:solidFill>
              </a:rPr>
              <a:t>Mid-High-LTV, Mid-High-Frequency:</a:t>
            </a:r>
            <a:r>
              <a:rPr lang="en-US" sz="800">
                <a:solidFill>
                  <a:schemeClr val="dk1"/>
                </a:solidFill>
              </a:rPr>
              <a:t> 13% with significant average revenue ($655.93).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b="1" lang="en-US" sz="800">
                <a:solidFill>
                  <a:schemeClr val="dk1"/>
                </a:solidFill>
              </a:rPr>
              <a:t>Mid-Low-LTV, Mid-Low-Frequency:</a:t>
            </a:r>
            <a:r>
              <a:rPr lang="en-US" sz="800">
                <a:solidFill>
                  <a:schemeClr val="dk1"/>
                </a:solidFill>
              </a:rPr>
              <a:t> 11% with moderate average revenue ($322.97).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US" sz="800">
                <a:solidFill>
                  <a:schemeClr val="dk1"/>
                </a:solidFill>
              </a:rPr>
              <a:t>Business Uses of Driver Segments Metric Metric:</a:t>
            </a:r>
            <a:r>
              <a:rPr lang="en-US" sz="800">
                <a:solidFill>
                  <a:schemeClr val="dk1"/>
                </a:solidFill>
              </a:rPr>
              <a:t> Offer exclusive loyalty rewards to "High-LTV, High-Frequency" drivers, target mid-frequency, mid-LTV segments with upsell and cross-sell campaigns, and use tailored promotions to increase usage and value in low-frequency, low-LTV segments.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81072725b_0_25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Backup #2.1: Main Factors Affect a Driver’s LTV? </a:t>
            </a:r>
            <a:endParaRPr/>
          </a:p>
        </p:txBody>
      </p:sp>
      <p:sp>
        <p:nvSpPr>
          <p:cNvPr id="291" name="Google Shape;291;g2e81072725b_0_25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e81072725b_0_25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293" name="Google Shape;293;g2e81072725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987425"/>
            <a:ext cx="4507379" cy="35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81072725b_0_38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Backup #2.3: Driver Churn Rate? Any predictive indicators for driver churn?</a:t>
            </a:r>
            <a:endParaRPr/>
          </a:p>
        </p:txBody>
      </p:sp>
      <p:sp>
        <p:nvSpPr>
          <p:cNvPr id="299" name="Google Shape;299;g2e81072725b_0_38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2e81072725b_0_38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301" name="Google Shape;301;g2e81072725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011550"/>
            <a:ext cx="4601625" cy="35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e81072725b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2200" y="987425"/>
            <a:ext cx="3506706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11550" y="739800"/>
            <a:ext cx="20331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3550450" y="810452"/>
            <a:ext cx="5097000" cy="3411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3251700" y="810451"/>
            <a:ext cx="52809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/>
              <a:t>Analytics approach</a:t>
            </a:r>
            <a:endParaRPr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Data exploration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Data Cleaning</a:t>
            </a:r>
            <a:endParaRPr sz="1200"/>
          </a:p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</a:pPr>
            <a:r>
              <a:rPr lang="en-US"/>
              <a:t>Analytics insights</a:t>
            </a:r>
            <a:endParaRPr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Average lifetime value of a driver?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Main factors affect a driver’s LTV?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Avg. projected lifetime of a driver?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What is driver churn rate? Any predictive indicators for driver churn?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Do all drivers act alike? specific segments of drivers generating more value?</a:t>
            </a:r>
            <a:endParaRPr sz="1200"/>
          </a:p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Q&amp;A</a:t>
            </a:r>
            <a:endParaRPr/>
          </a:p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Reference: Python code for KPIs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8F08C"/>
                </a:solidFill>
              </a:rPr>
              <a:t>1.1 Analytics approach: Data Exploration</a:t>
            </a:r>
            <a:endParaRPr/>
          </a:p>
        </p:txBody>
      </p:sp>
      <p:sp>
        <p:nvSpPr>
          <p:cNvPr id="112" name="Google Shape;112;p4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072537" y="987425"/>
            <a:ext cx="2327700" cy="2667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ride_ids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565550" y="987425"/>
            <a:ext cx="2327700" cy="2667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ride_timestamps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50825" y="1326875"/>
            <a:ext cx="1328700" cy="16356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50825" y="3023887"/>
            <a:ext cx="1328700" cy="16356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79525" y="987425"/>
            <a:ext cx="2327700" cy="2667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driver_ids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579525" y="1326875"/>
            <a:ext cx="2327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ids and onboard dates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937 driver 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579525" y="3023825"/>
            <a:ext cx="2327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duplicates, no missing values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4072525" y="1347531"/>
            <a:ext cx="23277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 details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193,502 rides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75% ride is &lt; 6 miles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(avg. 4 miles)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96% ride is &lt; 33 mins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(avg. 14 mins) 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60% rids has 0 prime time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(avg.17)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4072525" y="3044550"/>
            <a:ext cx="2327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duplicates, no missing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565525" y="1347500"/>
            <a:ext cx="2327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 events and timestamps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970,405 events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565525" y="3044450"/>
            <a:ext cx="2327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null value in the timestamp column, no duplicates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2CA7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8F08C"/>
                </a:solidFill>
              </a:rPr>
              <a:t>1.2 Analytics approach: Data Cleaning</a:t>
            </a:r>
            <a:endParaRPr/>
          </a:p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/>
              <a:t>5% references from</a:t>
            </a:r>
            <a:r>
              <a:rPr lang="en-US">
                <a:solidFill>
                  <a:srgbClr val="BFBFBF"/>
                </a:solidFill>
              </a:rPr>
              <a:t> datacamp: </a:t>
            </a:r>
            <a:r>
              <a:rPr i="1" lang="en-US" u="sng">
                <a:solidFill>
                  <a:srgbClr val="BFBFB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https://campus.datacamp.com/courses/feature-engineering-for-machine-learning-in-python/conforming-to-statistical-assumptions?ex=10</a:t>
            </a:r>
            <a:endParaRPr i="1">
              <a:solidFill>
                <a:srgbClr val="BFBFBF"/>
              </a:solidFill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250825" y="1344577"/>
            <a:ext cx="4011000" cy="1751100"/>
          </a:xfrm>
          <a:prstGeom prst="rect">
            <a:avLst/>
          </a:prstGeom>
          <a:noFill/>
          <a:ln cap="flat" cmpd="sng" w="9525">
            <a:solidFill>
              <a:srgbClr val="2CA7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ride_distance: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ride distance (-2 meters)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 extremely high ride distance ( &gt; 62 miles)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ride_duration: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165 extremely high ride duration ( &gt; 83 mins)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ride_prime_time: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extremely high ride prime time ( &gt; 300%)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null value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250825" y="3231875"/>
            <a:ext cx="4011000" cy="649800"/>
          </a:xfrm>
          <a:prstGeom prst="rect">
            <a:avLst/>
          </a:prstGeom>
          <a:noFill/>
          <a:ln cap="flat" cmpd="sng" w="9525">
            <a:solidFill>
              <a:srgbClr val="2CA7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driver_onboard_date column: object data type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column: object data type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50825" y="4010325"/>
            <a:ext cx="4011000" cy="649800"/>
          </a:xfrm>
          <a:prstGeom prst="rect">
            <a:avLst/>
          </a:prstGeom>
          <a:noFill/>
          <a:ln cap="flat" cmpd="sng" w="9525">
            <a:solidFill>
              <a:srgbClr val="2CA7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ride_distance: ride distance in meters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ride_duration: ride duration in seconds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882225" y="1344413"/>
            <a:ext cx="4011000" cy="17511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values: These outliers are less than 5%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882225" y="3231875"/>
            <a:ext cx="4011000" cy="6498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data type from object to datetime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4882225" y="4010325"/>
            <a:ext cx="4011000" cy="6498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units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seconds to mins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meters to miles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5400000">
            <a:off x="4483075" y="2097050"/>
            <a:ext cx="177900" cy="153900"/>
          </a:xfrm>
          <a:prstGeom prst="triangle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5400000">
            <a:off x="4483075" y="3468488"/>
            <a:ext cx="177900" cy="153900"/>
          </a:xfrm>
          <a:prstGeom prst="triangle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4483075" y="4241263"/>
            <a:ext cx="177900" cy="153900"/>
          </a:xfrm>
          <a:prstGeom prst="triangle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250825" y="944213"/>
            <a:ext cx="4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Suspicious data points</a:t>
            </a:r>
            <a:endParaRPr b="1" i="0" sz="1400" u="sng" cap="none" strike="noStrike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882225" y="944213"/>
            <a:ext cx="4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1" i="0" sz="1400" u="sng" cap="none" strike="noStrike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611550" y="739800"/>
            <a:ext cx="20331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3570175" y="1638152"/>
            <a:ext cx="5097000" cy="3411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251700" y="810451"/>
            <a:ext cx="52809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/>
              <a:t>Analytics approach</a:t>
            </a:r>
            <a:endParaRPr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Data exploration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Data Cleaning</a:t>
            </a:r>
            <a:endParaRPr sz="1200"/>
          </a:p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Arial"/>
              <a:buChar char="●"/>
            </a:pPr>
            <a:r>
              <a:rPr lang="en-US"/>
              <a:t>Analytics insights</a:t>
            </a:r>
            <a:endParaRPr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Average Lifetime Value of a Driver?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Main factors affect a driver’s LTV?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Avg. Projected Lifetime of a driver?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What is driver churn rate? Any predictive indicators for driver churn?</a:t>
            </a:r>
            <a:endParaRPr sz="1200"/>
          </a:p>
          <a:p>
            <a:pPr indent="-252412" lvl="1" marL="80803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Do All Drivers Act Alike? Specific Segments of Drivers Generating More Value?</a:t>
            </a:r>
            <a:endParaRPr sz="1200"/>
          </a:p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Q&amp;A</a:t>
            </a:r>
            <a:endParaRPr/>
          </a:p>
          <a:p>
            <a:pPr indent="-269875" lvl="0" marL="35718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Reference: Python code for KPIs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2.1 Analytics Insights: Average Lifetime Value of a Driver?</a:t>
            </a:r>
            <a:endParaRPr>
              <a:solidFill>
                <a:srgbClr val="08F08C"/>
              </a:solidFill>
            </a:endParaRPr>
          </a:p>
        </p:txBody>
      </p:sp>
      <p:sp>
        <p:nvSpPr>
          <p:cNvPr id="153" name="Google Shape;153;p7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i="1" lang="en-US"/>
              <a:t>*Gross margin = 0.5 is used in this data analysis -  example value, adjust based on actual data </a:t>
            </a:r>
            <a:br>
              <a:rPr i="1" lang="en-US"/>
            </a:br>
            <a:r>
              <a:rPr i="1" lang="en-US"/>
              <a:t>LTV formula reference</a:t>
            </a:r>
            <a:r>
              <a:rPr i="1" lang="en-US">
                <a:solidFill>
                  <a:srgbClr val="BFBFBF"/>
                </a:solidFill>
              </a:rPr>
              <a:t>: </a:t>
            </a:r>
            <a:r>
              <a:rPr i="1" lang="en-US" u="sng">
                <a:solidFill>
                  <a:srgbClr val="BFBFB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https://www.mosaic.tech/financial-metrics/ltv-lifetime-value</a:t>
            </a:r>
            <a:endParaRPr i="1">
              <a:solidFill>
                <a:srgbClr val="BFBFBF"/>
              </a:solidFill>
            </a:endParaRPr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250825" y="1847225"/>
            <a:ext cx="42129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/>
              <a:t>Key Metrics</a:t>
            </a:r>
            <a:endParaRPr b="1" i="1" sz="1200"/>
          </a:p>
          <a:p>
            <a:pPr indent="-29845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Average Lifetime Value (LTV): $1531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ARPU (Average Revenue Per User): $487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Churn Rate: 15.9%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/>
              <a:t>Distribution Analysis</a:t>
            </a:r>
            <a:endParaRPr b="1" i="1" sz="1200"/>
          </a:p>
          <a:p>
            <a:pPr indent="-29845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Positive skewness, indicating the majority has relatively lower LTV(high churn or low engagement) and a long tail towards higher values.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Majority LTV values between $200 - $800; a smaller segment has LTV values above $1000 - $2000.</a:t>
            </a:r>
            <a:endParaRPr sz="1100"/>
          </a:p>
        </p:txBody>
      </p:sp>
      <p:sp>
        <p:nvSpPr>
          <p:cNvPr id="155" name="Google Shape;155;p7"/>
          <p:cNvSpPr/>
          <p:nvPr/>
        </p:nvSpPr>
        <p:spPr>
          <a:xfrm>
            <a:off x="250825" y="987425"/>
            <a:ext cx="2531400" cy="859800"/>
          </a:xfrm>
          <a:prstGeom prst="rect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Lifetime Value (LTV)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revenue a customer represents a business over the life of that relationship.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2782225" y="1232675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3154825" y="987425"/>
            <a:ext cx="1593300" cy="8598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ARPU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(average revenue per user)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4748125" y="1232675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5120725" y="987425"/>
            <a:ext cx="1593300" cy="8598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%Gross Margin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714025" y="1232675"/>
            <a:ext cx="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7086625" y="987425"/>
            <a:ext cx="1593300" cy="859800"/>
          </a:xfrm>
          <a:prstGeom prst="rect">
            <a:avLst/>
          </a:prstGeom>
          <a:solidFill>
            <a:srgbClr val="F9C8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Churn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793875" y="1847225"/>
            <a:ext cx="38862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b="1" i="1" lang="en-US" sz="1200"/>
              <a:t>Recommendations</a:t>
            </a:r>
            <a:endParaRPr b="1" i="1" sz="1200"/>
          </a:p>
          <a:p>
            <a:pPr indent="-29845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Enhance Retention: 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Reducing the (early)churn rate by implementing improvements based on feedback, provide support or incentives.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Leverage Middle/High-Value Drivers: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Offer a bonus/retention program to increase engagement, and replicate the success of drivers with LTV above $1000.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i="1" lang="en-US">
                <a:solidFill>
                  <a:srgbClr val="AAAAAA"/>
                </a:solidFill>
              </a:rPr>
              <a:t>#  Linear Regression Analysis - the relationship between input &amp; output variables</a:t>
            </a:r>
            <a:endParaRPr sz="600">
              <a:solidFill>
                <a:srgbClr val="AAAAAA"/>
              </a:solidFill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37800" y="954950"/>
            <a:ext cx="1756200" cy="1756200"/>
          </a:xfrm>
          <a:prstGeom prst="ellipse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Drivers’ Total Earnings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569257" y="954950"/>
            <a:ext cx="1756200" cy="1756200"/>
          </a:xfrm>
          <a:prstGeom prst="ellipse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#of Completed Rides 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6700701" y="954950"/>
            <a:ext cx="1756200" cy="1756200"/>
          </a:xfrm>
          <a:prstGeom prst="ellipse">
            <a:avLst/>
          </a:prstGeom>
          <a:solidFill>
            <a:srgbClr val="08F08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Wait Time before Arrived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71375" y="2755000"/>
            <a:ext cx="25422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unit increase in total earnings, the LTV increases by approximately 0.25 units.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earnings are associated with higher LTV, reflecting the financial motivation for drivers to continue working.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 rot="5400000">
            <a:off x="2755464" y="1723990"/>
            <a:ext cx="252300" cy="218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 rot="5400000">
            <a:off x="5886926" y="1723990"/>
            <a:ext cx="252300" cy="218100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>
            <p:ph type="title"/>
          </p:nvPr>
        </p:nvSpPr>
        <p:spPr>
          <a:xfrm>
            <a:off x="107950" y="87313"/>
            <a:ext cx="8928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2.1 Analytics Insights: Main Factors Affect a Driver’s LTV?</a:t>
            </a:r>
            <a:endParaRPr b="1">
              <a:solidFill>
                <a:srgbClr val="08F08C"/>
              </a:solidFill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69000" y="2171625"/>
            <a:ext cx="1093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Coefficient: 0.2500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3900450" y="2171625"/>
            <a:ext cx="1093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Coefficient: -0.4375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031900" y="2171625"/>
            <a:ext cx="1277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Coefficient: -8.891e-14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222450" y="2423925"/>
            <a:ext cx="24498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additional ride, </a:t>
            </a: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LTV decreases by approximately 0.44 units.</a:t>
            </a:r>
            <a:endParaRPr b="1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suggest diminishing returns for additional rides or potential burnout effects on drivers.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6353900" y="2755000"/>
            <a:ext cx="2449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average wait time before arrived up has a very small negative impact on LTV.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Indicating that wait time before arrived does not significantly affect LTV.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107950" y="87325"/>
            <a:ext cx="9036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8F08C"/>
                </a:solidFill>
              </a:rPr>
              <a:t>2.2 Analytics Insights: Avg. Projected Lifetime of a Driver?</a:t>
            </a:r>
            <a:endParaRPr b="1">
              <a:solidFill>
                <a:srgbClr val="08F08C"/>
              </a:solidFill>
            </a:endParaRPr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250824" y="987425"/>
            <a:ext cx="86424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</a:rPr>
              <a:t>Cost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>
            <p:ph idx="2" type="body"/>
          </p:nvPr>
        </p:nvSpPr>
        <p:spPr>
          <a:xfrm>
            <a:off x="107951" y="4773461"/>
            <a:ext cx="8136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831675"/>
            <a:ext cx="4671078" cy="286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/>
          <p:nvPr/>
        </p:nvSpPr>
        <p:spPr>
          <a:xfrm>
            <a:off x="719325" y="1056400"/>
            <a:ext cx="4098900" cy="490500"/>
          </a:xfrm>
          <a:prstGeom prst="rect">
            <a:avLst/>
          </a:prstGeom>
          <a:solidFill>
            <a:srgbClr val="CAFC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Projected Lifetime:  55 days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4962000" y="1056400"/>
            <a:ext cx="3876600" cy="3603000"/>
          </a:xfrm>
          <a:prstGeom prst="rect">
            <a:avLst/>
          </a:prstGeom>
          <a:noFill/>
          <a:ln cap="flat" cmpd="sng" w="9525">
            <a:solidFill>
              <a:srgbClr val="CAF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Mid-range Engagement: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Steady driver activity for 20-80 days (1-3 months).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Drop-off: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churn within the first 0-10 days.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Drivers: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Decline in drivers after 80 days.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Retention: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early churn with better onboarding support and incentives.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Mid-term Support: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motivation with training, recognition, and check-ins.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Incentives: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Investigate and implement long-term engagement bonuses.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X Group Berlin 2018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