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310" r:id="rId3"/>
    <p:sldId id="675" r:id="rId4"/>
    <p:sldId id="263" r:id="rId5"/>
    <p:sldId id="643" r:id="rId6"/>
    <p:sldId id="659" r:id="rId7"/>
    <p:sldId id="811" r:id="rId8"/>
    <p:sldId id="748" r:id="rId10"/>
    <p:sldId id="775" r:id="rId11"/>
    <p:sldId id="813" r:id="rId12"/>
    <p:sldId id="814" r:id="rId13"/>
    <p:sldId id="265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9" userDrawn="1">
          <p15:clr>
            <a:srgbClr val="A4A3A4"/>
          </p15:clr>
        </p15:guide>
        <p15:guide id="2" pos="38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ch9911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2F2F2"/>
    <a:srgbClr val="7F7F7F"/>
    <a:srgbClr val="5B9BD5"/>
    <a:srgbClr val="9DC3E6"/>
    <a:srgbClr val="CA1821"/>
    <a:srgbClr val="DB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2" autoAdjust="0"/>
    <p:restoredTop sz="94425"/>
  </p:normalViewPr>
  <p:slideViewPr>
    <p:cSldViewPr snapToGrid="0" snapToObjects="1" showGuides="1">
      <p:cViewPr varScale="1">
        <p:scale>
          <a:sx n="111" d="100"/>
          <a:sy n="111" d="100"/>
        </p:scale>
        <p:origin x="546" y="114"/>
      </p:cViewPr>
      <p:guideLst>
        <p:guide orient="horz" pos="2349"/>
        <p:guide pos="38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7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152633" y="1537951"/>
            <a:ext cx="5791200" cy="1143000"/>
          </a:xfrm>
        </p:spPr>
        <p:txBody>
          <a:bodyPr>
            <a:no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思源黑体 CN Normal" pitchFamily="34" charset="-122"/>
                <a:ea typeface="思源黑体 CN Normal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kumimoji="1" lang="en-US" altLang="zh-CN" sz="8000" b="1" spc="10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</a:rPr>
              <a:t>THANKS</a:t>
            </a:r>
            <a:endParaRPr kumimoji="1" lang="zh-CN" altLang="en-US" sz="8000" b="1" spc="10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152633" y="2690664"/>
            <a:ext cx="1885950" cy="78105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  <a:latin typeface="思源黑体 CN Normal" pitchFamily="34" charset="-122"/>
                <a:ea typeface="思源黑体 CN Normal" pitchFamily="34" charset="-122"/>
              </a:defRPr>
            </a:lvl1pPr>
          </a:lstStyle>
          <a:p>
            <a:r>
              <a:rPr kumimoji="1" lang="zh-CN" altLang="en-US" sz="5500" spc="1000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谢谢</a:t>
            </a:r>
            <a:endParaRPr kumimoji="1" lang="zh-CN" altLang="en-US" sz="5500" spc="1000" dirty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45AD0-EDB1-D048-BC17-0560C1BD3D3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290EB-53C8-944C-8F09-3719571E772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998220"/>
            <a:ext cx="9805035" cy="1092200"/>
          </a:xfrm>
        </p:spPr>
        <p:txBody>
          <a:bodyPr wrap="square">
            <a:noAutofit/>
          </a:bodyPr>
          <a:lstStyle/>
          <a:p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#2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2762-3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TD320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欧标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GSR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项目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V1.5.30402.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302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版本假人目标检测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——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测试报告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49250" y="3028950"/>
            <a:ext cx="6848475" cy="800100"/>
          </a:xfrm>
        </p:spPr>
        <p:txBody>
          <a:bodyPr>
            <a:normAutofit fontScale="70000"/>
          </a:bodyPr>
          <a:lstStyle/>
          <a:p>
            <a:r>
              <a:rPr lang="zh-CN" altLang="en-US" dirty="0"/>
              <a:t>日      期：</a:t>
            </a:r>
            <a:r>
              <a:rPr lang="en-US" altLang="zh-CN" dirty="0"/>
              <a:t>2023/08/28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算法测试</a:t>
            </a:r>
            <a:r>
              <a:rPr lang="zh-CN" altLang="en-US" dirty="0">
                <a:sym typeface="+mn-ea"/>
              </a:rPr>
              <a:t>分析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44830" y="1006475"/>
            <a:ext cx="9168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dirty="0" smtClean="0"/>
              <a:t>#4</a:t>
            </a:r>
            <a:r>
              <a:rPr lang="zh-CN" altLang="en-US" dirty="0" smtClean="0"/>
              <a:t>：</a:t>
            </a:r>
            <a:r>
              <a:rPr lang="zh-CN" altLang="en-US" dirty="0" smtClean="0">
                <a:sym typeface="+mn-ea"/>
              </a:rPr>
              <a:t>可见光行走奔跑易误检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647680" y="34671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1600" y="2241550"/>
            <a:ext cx="4657725" cy="281940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51230" y="6056630"/>
            <a:ext cx="9168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问题分析：奔跑和行人是在检测到人的基础上进行行人和奔跑的分析，通过设置前后两帧的位移量来判断行人和奔跑，由于阈值设置的不同奔跑行人会出现不易区分的</a:t>
            </a:r>
            <a:r>
              <a:rPr lang="zh-CN" altLang="en-US" dirty="0" smtClean="0"/>
              <a:t>现象。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4294967295"/>
          </p:nvPr>
        </p:nvSpPr>
        <p:spPr>
          <a:xfrm>
            <a:off x="0" y="1697990"/>
            <a:ext cx="1297940" cy="483235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目 录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410323" y="3672759"/>
            <a:ext cx="1628775" cy="1971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410325" y="1847727"/>
            <a:ext cx="1628775" cy="1971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4294967295"/>
          </p:nvPr>
        </p:nvSpPr>
        <p:spPr>
          <a:xfrm>
            <a:off x="5596255" y="1635760"/>
            <a:ext cx="4308475" cy="485775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测试环境</a:t>
            </a: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</a:t>
            </a:r>
            <a:r>
              <a:rPr lang="zh-CN" altLang="en-US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目标及版本信息</a:t>
            </a:r>
            <a:endParaRPr lang="zh-CN" altLang="en-US" sz="2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4294967295"/>
          </p:nvPr>
        </p:nvSpPr>
        <p:spPr>
          <a:xfrm>
            <a:off x="5767070" y="2306955"/>
            <a:ext cx="2915285" cy="438785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ea"/>
              </a:rPr>
              <a:t>统计方式及指标描述</a:t>
            </a:r>
            <a:endParaRPr lang="zh-CN" altLang="en-US" sz="2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540697" y="1716999"/>
            <a:ext cx="685314" cy="396000"/>
            <a:chOff x="4540697" y="1716999"/>
            <a:chExt cx="685314" cy="396000"/>
          </a:xfrm>
        </p:grpSpPr>
        <p:sp>
          <p:nvSpPr>
            <p:cNvPr id="5" name="椭圆 4"/>
            <p:cNvSpPr/>
            <p:nvPr/>
          </p:nvSpPr>
          <p:spPr>
            <a:xfrm>
              <a:off x="4559947" y="1716999"/>
              <a:ext cx="396000" cy="396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40697" y="1727562"/>
              <a:ext cx="685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01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540697" y="2349787"/>
            <a:ext cx="685314" cy="396000"/>
            <a:chOff x="4540697" y="2407537"/>
            <a:chExt cx="685314" cy="396000"/>
          </a:xfrm>
        </p:grpSpPr>
        <p:sp>
          <p:nvSpPr>
            <p:cNvPr id="20" name="椭圆 19"/>
            <p:cNvSpPr/>
            <p:nvPr/>
          </p:nvSpPr>
          <p:spPr>
            <a:xfrm>
              <a:off x="4559947" y="2407537"/>
              <a:ext cx="396000" cy="396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40697" y="2427725"/>
              <a:ext cx="685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02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文本占位符 11"/>
          <p:cNvSpPr>
            <a:spLocks noGrp="1"/>
          </p:cNvSpPr>
          <p:nvPr>
            <p:ph type="body" sz="quarter" idx="4294967295"/>
          </p:nvPr>
        </p:nvSpPr>
        <p:spPr>
          <a:xfrm>
            <a:off x="5664835" y="3007995"/>
            <a:ext cx="4307840" cy="485775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ea"/>
              </a:rPr>
              <a:t>数据统计</a:t>
            </a:r>
            <a:endParaRPr lang="zh-CN" altLang="en-US" sz="2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endParaRPr lang="zh-CN" altLang="en-US" sz="2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48197" y="3538314"/>
            <a:ext cx="68531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01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48857" y="3729449"/>
            <a:ext cx="68531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01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569087" y="3140205"/>
            <a:ext cx="685314" cy="398113"/>
            <a:chOff x="4550037" y="3613960"/>
            <a:chExt cx="685314" cy="398113"/>
          </a:xfrm>
        </p:grpSpPr>
        <p:sp>
          <p:nvSpPr>
            <p:cNvPr id="31" name="椭圆 30"/>
            <p:cNvSpPr/>
            <p:nvPr/>
          </p:nvSpPr>
          <p:spPr>
            <a:xfrm>
              <a:off x="4569287" y="3613960"/>
              <a:ext cx="396000" cy="396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50037" y="3643773"/>
              <a:ext cx="685314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03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348197" y="4408536"/>
            <a:ext cx="68531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01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00597" y="4474311"/>
            <a:ext cx="68531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01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文本占位符 11"/>
          <p:cNvSpPr>
            <a:spLocks noGrp="1"/>
          </p:cNvSpPr>
          <p:nvPr/>
        </p:nvSpPr>
        <p:spPr>
          <a:xfrm>
            <a:off x="5664701" y="3923307"/>
            <a:ext cx="4308029" cy="485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思源黑体 CN Normal" pitchFamily="34" charset="-122"/>
                <a:ea typeface="思源黑体 CN Normal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ea"/>
              </a:rPr>
              <a:t>漏检误检分析</a:t>
            </a:r>
            <a:endParaRPr lang="zh-CN" altLang="en-US" sz="2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endParaRPr lang="zh-CN" altLang="en-US" sz="2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608457" y="3958720"/>
            <a:ext cx="685314" cy="398113"/>
            <a:chOff x="4550037" y="3613960"/>
            <a:chExt cx="685314" cy="398113"/>
          </a:xfrm>
        </p:grpSpPr>
        <p:sp>
          <p:nvSpPr>
            <p:cNvPr id="10" name="椭圆 9"/>
            <p:cNvSpPr/>
            <p:nvPr/>
          </p:nvSpPr>
          <p:spPr>
            <a:xfrm>
              <a:off x="4569287" y="3613960"/>
              <a:ext cx="396000" cy="396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13" name="TextBox 31"/>
            <p:cNvSpPr txBox="1"/>
            <p:nvPr/>
          </p:nvSpPr>
          <p:spPr>
            <a:xfrm>
              <a:off x="4550037" y="3643773"/>
              <a:ext cx="685314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 dirty="0">
                  <a:solidFill>
                    <a:schemeClr val="bg1"/>
                  </a:solidFill>
                </a:rPr>
                <a:t>04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4294967295"/>
          </p:nvPr>
        </p:nvSpPr>
        <p:spPr>
          <a:xfrm>
            <a:off x="0" y="396240"/>
            <a:ext cx="4326255" cy="369570"/>
          </a:xfrm>
        </p:spPr>
        <p:txBody>
          <a:bodyPr>
            <a:normAutofit fontScale="87500"/>
          </a:bodyPr>
          <a:lstStyle/>
          <a:p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测试环境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目标及版本信息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7891" y="924024"/>
            <a:ext cx="240030" cy="241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52900" y="850333"/>
            <a:ext cx="194430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测试目标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40" y="1281430"/>
            <a:ext cx="9643110" cy="617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[递交功能]</a:t>
            </a:r>
            <a:endParaRPr sz="16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0" lvl="1" indent="457200">
              <a:lnSpc>
                <a:spcPct val="130000"/>
              </a:lnSpc>
            </a:pPr>
            <a:r>
              <a:rPr lang="zh-CN" altLang="en-US" sz="1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支持红外和可见光</a:t>
            </a:r>
            <a:r>
              <a:rPr lang="zh-CN" altLang="en-US" sz="1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的动物、人、车、</a:t>
            </a:r>
            <a:r>
              <a:rPr lang="zh-CN" altLang="en-US" sz="1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火焰检测</a:t>
            </a:r>
            <a:endParaRPr lang="zh-CN" altLang="en-US" sz="1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67891" y="2849044"/>
            <a:ext cx="240030" cy="241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52900" y="2849013"/>
            <a:ext cx="194430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算法版本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82932" y="4901615"/>
            <a:ext cx="240030" cy="241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967941" y="4827924"/>
            <a:ext cx="194430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测试环境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5541" y="5303134"/>
            <a:ext cx="898257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OS: SD3403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CPU: Intel® Core™ i5-8400 CPU @ 2.80GHz 2.80GHz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Memory: 4G</a:t>
            </a:r>
            <a:endParaRPr lang="zh-CN" altLang="en-US" sz="1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22960" y="3218180"/>
          <a:ext cx="9635490" cy="1597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50"/>
                <a:gridCol w="8371840"/>
              </a:tblGrid>
              <a:tr h="27432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None/>
                      </a:pPr>
                      <a:r>
                        <a:rPr lang="zh-CN" altLang="en-US" sz="1200" b="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算法名称</a:t>
                      </a:r>
                      <a:endParaRPr lang="zh-CN" altLang="en-US" sz="1200" b="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zh-CN" altLang="en-US" sz="1200" b="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版本号</a:t>
                      </a:r>
                      <a:endParaRPr lang="zh-CN" altLang="en-US" sz="1200" b="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3233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目标</a:t>
                      </a:r>
                      <a:r>
                        <a:rPr lang="zh-CN" altLang="en-US" sz="1400" dirty="0"/>
                        <a:t>检测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600">
                        <a:sym typeface="+mn-ea"/>
                      </a:endParaRPr>
                    </a:p>
                    <a:p>
                      <a:pPr algn="l"/>
                      <a:r>
                        <a:rPr lang="en-US" altLang="zh-CN" sz="1400">
                          <a:sym typeface="+mn-ea"/>
                        </a:rPr>
                        <a:t>V2.0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0" y="396240"/>
            <a:ext cx="4326255" cy="369570"/>
          </a:xfrm>
        </p:spPr>
        <p:txBody>
          <a:bodyPr>
            <a:normAutofit lnSpcReduction="20000"/>
          </a:bodyPr>
          <a:lstStyle/>
          <a:p>
            <a:r>
              <a:rPr lang="zh-CN" altLang="en-US" sz="2000" dirty="0"/>
              <a:t>统计方式及指标描述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567891" y="1116524"/>
            <a:ext cx="240030" cy="241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9528" y="1052458"/>
            <a:ext cx="194430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数据统计方法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0591" y="4278163"/>
            <a:ext cx="240030" cy="241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039528" y="4252197"/>
            <a:ext cx="298383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统计指标计算方法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788670" y="1421765"/>
            <a:ext cx="1148842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ctr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预标数：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素材预标记的数量</a:t>
            </a:r>
            <a:endParaRPr lang="zh-CN" altLang="en-US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检出数：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算法检测输出的数量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&amp;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置信度满足阈值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Th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的数量</a:t>
            </a:r>
            <a:endParaRPr lang="en-US" altLang="zh-CN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正检数：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检测到交并比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IOU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满足阈值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Th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的数量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&amp;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置信度满足阈值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Th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的数量，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					     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暂考虑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Th=0.5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、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0.6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、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0.7,Score=0.5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、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0.6</a:t>
            </a:r>
            <a:endParaRPr lang="zh-CN" altLang="en-US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</a:t>
            </a:r>
            <a:r>
              <a:rPr lang="zh-CN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漏检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数：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预标记与算法检测不相符的数量</a:t>
            </a:r>
            <a:endParaRPr lang="zh-CN" altLang="en-US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误检数：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算法检测与预标记不相符的数量</a:t>
            </a:r>
            <a:endParaRPr lang="zh-CN" altLang="en-US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验证目标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：标记的图片目标，验证此目标的算法效果，包括：召回率，精准率</a:t>
            </a:r>
            <a:endParaRPr lang="zh-CN" altLang="en-US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14" name="TextBox 16"/>
          <p:cNvSpPr txBox="1"/>
          <p:nvPr/>
        </p:nvSpPr>
        <p:spPr>
          <a:xfrm>
            <a:off x="884221" y="4958651"/>
            <a:ext cx="75457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召回率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Recall     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= 正检数/预标数*100%</a:t>
            </a:r>
            <a:endParaRPr lang="en-US" altLang="zh-CN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精确率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Precision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= 正检数/检出数*100%</a:t>
            </a:r>
            <a:endParaRPr lang="zh-CN" altLang="en-US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0" y="405765"/>
            <a:ext cx="4326255" cy="369570"/>
          </a:xfrm>
        </p:spPr>
        <p:txBody>
          <a:bodyPr>
            <a:normAutofit fontScale="60000"/>
          </a:bodyPr>
          <a:lstStyle/>
          <a:p>
            <a:r>
              <a:rPr lang="zh-CN" altLang="en-US" dirty="0" smtClean="0"/>
              <a:t>问题分类总结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38860" y="869315"/>
            <a:ext cx="11403965" cy="4272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漏检误</a:t>
            </a:r>
            <a:r>
              <a:rPr lang="zh-CN" altLang="en-US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检问题汇总：</a:t>
            </a:r>
            <a:endParaRPr lang="zh-CN" altLang="en-US" b="1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742950" lvl="1" indent="-2857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600" dirty="0" smtClean="0">
                <a:sym typeface="+mn-ea"/>
              </a:rPr>
              <a:t>红外镜头</a:t>
            </a:r>
            <a:r>
              <a:rPr lang="zh-CN" altLang="en-US" sz="1600" dirty="0" smtClean="0">
                <a:sym typeface="+mn-ea"/>
              </a:rPr>
              <a:t>烟火易漏检</a:t>
            </a:r>
            <a:r>
              <a:rPr lang="zh-CN" altLang="en-US" sz="1600" dirty="0" smtClean="0">
                <a:sym typeface="+mn-ea"/>
              </a:rPr>
              <a:t> </a:t>
            </a:r>
            <a:r>
              <a:rPr lang="zh-CN" altLang="en-US" sz="1600" dirty="0" smtClean="0">
                <a:sym typeface="+mn-ea"/>
              </a:rPr>
              <a:t> </a:t>
            </a:r>
            <a:endParaRPr lang="zh-CN" altLang="en-US" sz="1600" dirty="0" smtClean="0">
              <a:sym typeface="+mn-ea"/>
            </a:endParaRPr>
          </a:p>
          <a:p>
            <a:pPr marL="742950" lvl="1" indent="-2857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600" dirty="0" smtClean="0">
                <a:sym typeface="+mn-ea"/>
              </a:rPr>
              <a:t>红外镜头烟火容易</a:t>
            </a:r>
            <a:r>
              <a:rPr lang="zh-CN" altLang="en-US" sz="1600" dirty="0" smtClean="0">
                <a:sym typeface="+mn-ea"/>
              </a:rPr>
              <a:t>误检</a:t>
            </a:r>
            <a:endParaRPr lang="zh-CN" altLang="en-US" sz="1600" dirty="0" smtClean="0">
              <a:sym typeface="+mn-ea"/>
            </a:endParaRPr>
          </a:p>
          <a:p>
            <a:pPr marL="742950" lvl="1" indent="-2857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600" dirty="0" smtClean="0">
                <a:sym typeface="+mn-ea"/>
              </a:rPr>
              <a:t>可见光</a:t>
            </a:r>
            <a:r>
              <a:rPr lang="zh-CN" altLang="en-US" sz="1600" dirty="0" smtClean="0">
                <a:sym typeface="+mn-ea"/>
              </a:rPr>
              <a:t>行走奔跑易误检</a:t>
            </a:r>
            <a:r>
              <a:rPr lang="en-US" altLang="zh-CN" sz="1600" dirty="0" smtClean="0">
                <a:sym typeface="+mn-ea"/>
              </a:rPr>
              <a:t> </a:t>
            </a:r>
            <a:endParaRPr lang="en-US" altLang="zh-CN" sz="1600" dirty="0" smtClean="0">
              <a:sym typeface="+mn-ea"/>
            </a:endParaRPr>
          </a:p>
          <a:p>
            <a:pPr marL="742950" lvl="1" indent="-2857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600" dirty="0" smtClean="0">
                <a:sym typeface="+mn-ea"/>
              </a:rPr>
              <a:t>可见光行走奔跑易误</a:t>
            </a:r>
            <a:r>
              <a:rPr lang="zh-CN" altLang="en-US" sz="1600" dirty="0" smtClean="0">
                <a:sym typeface="+mn-ea"/>
              </a:rPr>
              <a:t>检</a:t>
            </a:r>
            <a:endParaRPr lang="zh-CN" altLang="en-US" sz="1600" dirty="0" smtClean="0">
              <a:sym typeface="+mn-ea"/>
            </a:endParaRPr>
          </a:p>
          <a:p>
            <a:pPr lvl="1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600" dirty="0" smtClean="0">
                <a:sym typeface="+mn-ea"/>
              </a:rPr>
              <a:t> </a:t>
            </a:r>
            <a:endParaRPr lang="zh-CN" altLang="en-US" sz="1600" dirty="0" smtClean="0">
              <a:sym typeface="+mn-ea"/>
            </a:endParaRPr>
          </a:p>
          <a:p>
            <a:pPr lvl="1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zh-CN" altLang="en-US" sz="16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zh-CN" altLang="en-US" sz="1600" dirty="0" smtClean="0">
              <a:sym typeface="+mn-ea"/>
            </a:endParaRPr>
          </a:p>
          <a:p>
            <a:pPr indent="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47680" y="34671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19105" y="43675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0" y="405765"/>
            <a:ext cx="5005070" cy="369570"/>
          </a:xfrm>
        </p:spPr>
        <p:txBody>
          <a:bodyPr>
            <a:normAutofit fontScale="60000"/>
          </a:bodyPr>
          <a:lstStyle/>
          <a:p>
            <a:pPr algn="l">
              <a:buClrTx/>
              <a:buSzTx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数据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统计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1442085" y="1084580"/>
          <a:ext cx="9307830" cy="4951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700"/>
                <a:gridCol w="775335"/>
                <a:gridCol w="1249680"/>
                <a:gridCol w="810260"/>
                <a:gridCol w="953770"/>
                <a:gridCol w="585470"/>
                <a:gridCol w="694055"/>
                <a:gridCol w="694690"/>
                <a:gridCol w="692150"/>
                <a:gridCol w="727710"/>
                <a:gridCol w="657860"/>
                <a:gridCol w="692150"/>
              </a:tblGrid>
              <a:tr h="51879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1" dirty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sym typeface="等线" panose="02010600030101010101" charset="-122"/>
                        </a:rPr>
                        <a:t>镜头</a:t>
                      </a:r>
                      <a:endParaRPr lang="zh-CN" altLang="en-US" sz="1200" b="1" dirty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sym typeface="等线" panose="02010600030101010101" charset="-122"/>
                      </a:endParaRPr>
                    </a:p>
                  </a:txBody>
                  <a:tcPr marL="12700" marR="12700" marT="1270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sym typeface="等线" panose="02010600030101010101" charset="-122"/>
                        </a:rPr>
                        <a:t>IOU</a:t>
                      </a:r>
                      <a:endParaRPr lang="en-US" altLang="zh-CN" sz="1200" b="1" dirty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sym typeface="等线" panose="02010600030101010101" charset="-122"/>
                      </a:endParaRPr>
                    </a:p>
                  </a:txBody>
                  <a:tcPr marL="12700" marR="12700" marT="1270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1" dirty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sym typeface="等线" panose="02010600030101010101" charset="-122"/>
                        </a:rPr>
                        <a:t>像素值</a:t>
                      </a:r>
                      <a:endParaRPr lang="zh-CN" altLang="en-US" sz="1200" b="1" dirty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sym typeface="等线" panose="02010600030101010101" charset="-122"/>
                      </a:endParaRPr>
                    </a:p>
                  </a:txBody>
                  <a:tcPr marL="12700" marR="12700" marT="1270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>
                          <a:latin typeface="等线" panose="02010600030101010101" charset="-122"/>
                          <a:ea typeface="等线" panose="02010600030101010101" charset="-122"/>
                          <a:cs typeface="微软雅黑" panose="020B0503020204020204" pitchFamily="34" charset="-122"/>
                          <a:sym typeface="+mn-ea"/>
                        </a:rPr>
                        <a:t>V</a:t>
                      </a:r>
                      <a:r>
                        <a:rPr lang="en-US" altLang="zh-CN" sz="1600">
                          <a:latin typeface="等线" panose="02010600030101010101" charset="-122"/>
                          <a:ea typeface="等线" panose="02010600030101010101" charset="-122"/>
                          <a:cs typeface="微软雅黑" panose="020B0503020204020204" pitchFamily="34" charset="-122"/>
                          <a:sym typeface="+mn-ea"/>
                        </a:rPr>
                        <a:t>2.0</a:t>
                      </a:r>
                      <a:r>
                        <a:rPr lang="zh-CN" altLang="en-US" sz="1600">
                          <a:latin typeface="等线" panose="02010600030101010101" charset="-122"/>
                          <a:ea typeface="等线" panose="02010600030101010101" charset="-122"/>
                          <a:cs typeface="微软雅黑" panose="020B0503020204020204" pitchFamily="34" charset="-122"/>
                          <a:sym typeface="+mn-ea"/>
                        </a:rPr>
                        <a:t>红外</a:t>
                      </a:r>
                      <a:endParaRPr lang="zh-CN" altLang="en-US" sz="1600">
                        <a:latin typeface="等线" panose="02010600030101010101" charset="-122"/>
                        <a:ea typeface="等线" panose="02010600030101010101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hMerge="1">
                  <a:tcPr marL="12700" marR="12700" marT="1270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hMerge="1">
                  <a:tcPr marL="12700" marR="12700" marT="1270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hMerge="1">
                  <a:tcPr marL="12700" marR="12700" marT="1270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hMerge="1">
                  <a:tcPr marL="12700" marR="12700" marT="1270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hMerge="1">
                  <a:tcPr marL="12700" marR="12700" marT="1270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hMerge="1">
                  <a:tcPr marL="12700" marR="12700" marT="1270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dirty="0">
                          <a:latin typeface="等线" panose="02010600030101010101" charset="-122"/>
                          <a:ea typeface="等线" panose="02010600030101010101" charset="-122"/>
                          <a:cs typeface="Arial" panose="020B0604020202020204" pitchFamily="34" charset="0"/>
                          <a:sym typeface="+mn-ea"/>
                        </a:rPr>
                        <a:t>V2.0 </a:t>
                      </a:r>
                      <a:r>
                        <a:rPr lang="zh-CN" altLang="en-US" sz="1600" dirty="0">
                          <a:latin typeface="等线" panose="02010600030101010101" charset="-122"/>
                          <a:ea typeface="等线" panose="02010600030101010101" charset="-122"/>
                          <a:cs typeface="Arial" panose="020B0604020202020204" pitchFamily="34" charset="0"/>
                          <a:sym typeface="+mn-ea"/>
                        </a:rPr>
                        <a:t>可见光</a:t>
                      </a:r>
                      <a:endParaRPr lang="zh-CN" altLang="en-US" sz="1600" dirty="0">
                        <a:latin typeface="等线" panose="02010600030101010101" charset="-122"/>
                        <a:ea typeface="等线" panose="02010600030101010101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12700" marR="12700" marT="1270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hMerge="1">
                  <a:tcPr marL="12700" marR="12700" marT="1270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</a:tr>
              <a:tr h="436880">
                <a:tc vMerge="1">
                  <a:tcPr marL="12700" marR="12700" marT="1270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vMerge="1">
                  <a:tcPr marL="12700" marR="12700" marT="1270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vMerge="1">
                  <a:tcPr marL="12700" marR="12700" marT="1270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 dirty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预标记数</a:t>
                      </a:r>
                      <a:endParaRPr lang="zh-CN" altLang="en-US" sz="1200" b="1" dirty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 dirty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算法检出数</a:t>
                      </a:r>
                      <a:endParaRPr lang="zh-CN" altLang="en-US" sz="1200" b="1" dirty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 dirty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正检数</a:t>
                      </a:r>
                      <a:endParaRPr lang="zh-CN" altLang="en-US" sz="1200" b="1" dirty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 dirty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漏检数</a:t>
                      </a:r>
                      <a:endParaRPr lang="zh-CN" altLang="en-US" sz="1200" b="1" dirty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1" dirty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误检数</a:t>
                      </a:r>
                      <a:endParaRPr lang="zh-CN" altLang="en-US" sz="1200" b="1" dirty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 dirty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召回率</a:t>
                      </a:r>
                      <a:endParaRPr lang="zh-CN" altLang="en-US" sz="1200" b="1" dirty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dirty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精准率</a:t>
                      </a:r>
                      <a:endParaRPr lang="zh-CN" altLang="en-US" sz="1200" b="1" dirty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 dirty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召回率</a:t>
                      </a:r>
                      <a:endParaRPr lang="zh-CN" altLang="en-US" sz="1200" b="1" dirty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dirty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精准率</a:t>
                      </a:r>
                      <a:endParaRPr lang="zh-CN" altLang="en-US" sz="1200" b="1" dirty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</a:tr>
              <a:tr h="462915">
                <a:tc rowSpan="1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 kern="1200" dirty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+mn-cs"/>
                          <a:sym typeface="+mn-ea"/>
                        </a:rPr>
                        <a:t>红外和可见光</a:t>
                      </a:r>
                      <a:r>
                        <a:rPr lang="zh-CN" altLang="en-US" sz="1200" b="1" kern="1200" dirty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+mn-cs"/>
                          <a:sym typeface="+mn-ea"/>
                        </a:rPr>
                        <a:t>对比</a:t>
                      </a:r>
                      <a:endParaRPr lang="zh-CN" altLang="en-US" sz="1200" b="1" kern="1200" dirty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+mn-cs"/>
                        <a:sym typeface="+mn-ea"/>
                      </a:endParaRPr>
                    </a:p>
                  </a:txBody>
                  <a:tcPr marL="12700" marR="12700" marT="1270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dirty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sym typeface="+mn-ea"/>
                        </a:rPr>
                        <a:t>IOU=0.5</a:t>
                      </a:r>
                      <a:endParaRPr lang="en-US" altLang="zh-CN" sz="1200" b="1" kern="1200" dirty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+mn-cs"/>
                        <a:sym typeface="+mn-ea"/>
                      </a:endParaRPr>
                    </a:p>
                  </a:txBody>
                  <a:tcPr marL="12700" marR="12700" marT="12700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1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30-50pixels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1268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42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38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chemeClr val="tx1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1230</a:t>
                      </a:r>
                      <a:endParaRPr lang="en-US" altLang="en-US" sz="1200" b="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chemeClr val="tx1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4</a:t>
                      </a:r>
                      <a:endParaRPr lang="en-US" altLang="en-US" sz="1200" b="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3.00%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90.48%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5.60%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65.74%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835">
                <a:tc vMerge="1">
                  <a:tcPr marL="12700" marR="12700" marT="1270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12700" marR="12700" marT="12700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sym typeface="+mn-ea"/>
                        </a:rPr>
                        <a:t>50-80pixels</a:t>
                      </a:r>
                      <a:endParaRPr lang="en-US" altLang="zh-CN" sz="1200" b="1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sym typeface="+mn-ea"/>
                      </a:endParaRPr>
                    </a:p>
                  </a:txBody>
                  <a:tcPr marL="12700" marR="12700" marT="1270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773</a:t>
                      </a:r>
                      <a:endParaRPr 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318</a:t>
                      </a:r>
                      <a:endParaRPr 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315</a:t>
                      </a:r>
                      <a:endParaRPr 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458</a:t>
                      </a:r>
                      <a:endParaRPr lang="en-US" sz="1200" b="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200" b="0">
                          <a:solidFill>
                            <a:schemeClr val="tx1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40.75%</a:t>
                      </a:r>
                      <a:endParaRPr lang="en-US" altLang="en-US" sz="1200" b="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200" b="0">
                          <a:solidFill>
                            <a:schemeClr val="tx1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99.06%</a:t>
                      </a:r>
                      <a:endParaRPr lang="en-US" altLang="en-US" sz="1200" b="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53.05%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92.12%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565">
                <a:tc vMerge="1">
                  <a:tcPr marL="12700" marR="12700" marT="1270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12700" marR="12700" marT="12700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200" b="1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80-150pixels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1113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797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579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chemeClr val="tx1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534</a:t>
                      </a:r>
                      <a:endParaRPr lang="en-US" altLang="en-US" sz="1200" b="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chemeClr val="tx1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218</a:t>
                      </a:r>
                      <a:endParaRPr lang="en-US" altLang="en-US" sz="1200" b="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52.02%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72.65%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B05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75.38%</a:t>
                      </a:r>
                      <a:endParaRPr lang="en-US" altLang="en-US" sz="1200" b="0">
                        <a:solidFill>
                          <a:srgbClr val="00B05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B05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99.29%</a:t>
                      </a:r>
                      <a:endParaRPr lang="en-US" altLang="en-US" sz="1200" b="0">
                        <a:solidFill>
                          <a:srgbClr val="00B05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3375"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12700" marR="12700" marT="12700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1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&gt;150pixels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442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431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428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chemeClr val="tx1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14</a:t>
                      </a:r>
                      <a:endParaRPr lang="en-US" altLang="en-US" sz="1200" b="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chemeClr val="tx1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3</a:t>
                      </a:r>
                      <a:endParaRPr lang="en-US" altLang="en-US" sz="1200" b="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96.83%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99.30%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B05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97.74%</a:t>
                      </a:r>
                      <a:endParaRPr lang="en-US" altLang="en-US" sz="1200" b="0">
                        <a:solidFill>
                          <a:srgbClr val="00B050"/>
                        </a:solidFill>
                        <a:latin typeface="Arial" panose="020B0604020202020204" pitchFamily="34" charset="0"/>
                        <a:ea typeface="等线" panose="02010600030101010101" charset="-122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B05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100.00%</a:t>
                      </a:r>
                      <a:endParaRPr lang="en-US" altLang="en-US" sz="1200" b="0">
                        <a:solidFill>
                          <a:srgbClr val="00B05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6230"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dirty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sym typeface="+mn-ea"/>
                        </a:rPr>
                        <a:t>IOU=0.6</a:t>
                      </a:r>
                      <a:endParaRPr lang="en-US" altLang="zh-CN" sz="1200" b="1" kern="1200" dirty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+mn-cs"/>
                        <a:sym typeface="+mn-ea"/>
                      </a:endParaRPr>
                    </a:p>
                  </a:txBody>
                  <a:tcPr marL="12700" marR="12700" marT="1270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1" dirty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30-50pixels</a:t>
                      </a:r>
                      <a:endParaRPr lang="en-US" altLang="zh-CN" sz="1200" b="1" dirty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1268</a:t>
                      </a:r>
                      <a:endParaRPr 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42</a:t>
                      </a:r>
                      <a:endParaRPr 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27</a:t>
                      </a:r>
                      <a:endParaRPr 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1241</a:t>
                      </a:r>
                      <a:endParaRPr 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15</a:t>
                      </a:r>
                      <a:endParaRPr 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200" b="0">
                          <a:solidFill>
                            <a:schemeClr val="tx1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2.13%</a:t>
                      </a:r>
                      <a:endParaRPr lang="en-US" altLang="en-US" sz="1200" b="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200" b="0">
                          <a:solidFill>
                            <a:schemeClr val="tx1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64.29%</a:t>
                      </a:r>
                      <a:endParaRPr lang="en-US" altLang="en-US" sz="1200" b="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3.08%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36.11%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595">
                <a:tc vMerge="1">
                  <a:tcPr marL="12700" marR="12700" marT="1270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12700" marR="12700" marT="1270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sym typeface="+mn-ea"/>
                        </a:rPr>
                        <a:t>50-80pixels</a:t>
                      </a:r>
                      <a:endParaRPr lang="en-US" altLang="zh-CN" sz="1200" b="1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sym typeface="+mn-ea"/>
                      </a:endParaRPr>
                    </a:p>
                  </a:txBody>
                  <a:tcPr marL="12700" marR="12700" marT="1270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773</a:t>
                      </a:r>
                      <a:endParaRPr 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318</a:t>
                      </a:r>
                      <a:endParaRPr 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282</a:t>
                      </a:r>
                      <a:endParaRPr 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491</a:t>
                      </a:r>
                      <a:endParaRPr 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36</a:t>
                      </a:r>
                      <a:endParaRPr 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200" b="0">
                          <a:solidFill>
                            <a:schemeClr val="tx1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36.48%</a:t>
                      </a:r>
                      <a:endParaRPr lang="en-US" altLang="en-US" sz="1200" b="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200" b="0">
                          <a:solidFill>
                            <a:schemeClr val="tx1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88.68%</a:t>
                      </a:r>
                      <a:endParaRPr lang="en-US" altLang="en-US" sz="1200" b="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48.51%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84.23%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135">
                <a:tc vMerge="1">
                  <a:tcPr marL="12700" marR="12700" marT="1270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12700" marR="12700" marT="1270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sym typeface="+mn-ea"/>
                        </a:rPr>
                        <a:t>80-150pixels</a:t>
                      </a:r>
                      <a:endParaRPr lang="en-US" altLang="zh-CN" sz="1200" b="1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sym typeface="+mn-ea"/>
                      </a:endParaRPr>
                    </a:p>
                  </a:txBody>
                  <a:tcPr marL="12700" marR="12700" marT="1270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1113</a:t>
                      </a:r>
                      <a:endParaRPr 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797</a:t>
                      </a:r>
                      <a:endParaRPr 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241</a:t>
                      </a:r>
                      <a:endParaRPr 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872</a:t>
                      </a:r>
                      <a:endParaRPr 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556</a:t>
                      </a:r>
                      <a:endParaRPr 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200" b="0">
                          <a:solidFill>
                            <a:schemeClr val="tx1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21.65%</a:t>
                      </a:r>
                      <a:endParaRPr lang="en-US" altLang="en-US" sz="1200" b="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200" b="0">
                          <a:solidFill>
                            <a:schemeClr val="tx1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30.24%</a:t>
                      </a:r>
                      <a:endParaRPr lang="en-US" altLang="en-US" sz="1200" b="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B05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75.02%</a:t>
                      </a:r>
                      <a:endParaRPr lang="en-US" altLang="en-US" sz="1200" b="0">
                        <a:solidFill>
                          <a:srgbClr val="00B05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B05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98.82%</a:t>
                      </a:r>
                      <a:endParaRPr lang="en-US" altLang="en-US" sz="1200" b="0">
                        <a:solidFill>
                          <a:srgbClr val="00B05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7500">
                <a:tc vMerge="1">
                  <a:tcPr marL="12700" marR="12700" marT="1270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12700" marR="12700" marT="1270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sym typeface="+mn-ea"/>
                        </a:rPr>
                        <a:t>&gt;150pixels</a:t>
                      </a:r>
                      <a:endParaRPr lang="en-US" altLang="zh-CN" sz="1200" b="1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sym typeface="+mn-ea"/>
                      </a:endParaRPr>
                    </a:p>
                  </a:txBody>
                  <a:tcPr marL="12700" marR="12700" marT="1270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442</a:t>
                      </a:r>
                      <a:endParaRPr 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431</a:t>
                      </a:r>
                      <a:endParaRPr 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174</a:t>
                      </a:r>
                      <a:endParaRPr 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268</a:t>
                      </a:r>
                      <a:endParaRPr 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257</a:t>
                      </a:r>
                      <a:endParaRPr 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200" b="0">
                          <a:solidFill>
                            <a:schemeClr val="tx1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39.37%</a:t>
                      </a:r>
                      <a:endParaRPr lang="en-US" altLang="en-US" sz="1200" b="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200" b="0">
                          <a:solidFill>
                            <a:schemeClr val="tx1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40.37%</a:t>
                      </a:r>
                      <a:endParaRPr lang="en-US" altLang="en-US" sz="1200" b="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B05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97.29%</a:t>
                      </a:r>
                      <a:endParaRPr lang="en-US" altLang="en-US" sz="1200" b="0">
                        <a:solidFill>
                          <a:srgbClr val="00B05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B05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99.54%</a:t>
                      </a:r>
                      <a:endParaRPr lang="en-US" altLang="en-US" sz="1200" b="0">
                        <a:solidFill>
                          <a:srgbClr val="00B05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8135">
                <a:tc vMerge="1">
                  <a:tcPr marL="12700" marR="12700" marT="1270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dirty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sym typeface="+mn-ea"/>
                        </a:rPr>
                        <a:t>IOU=0.7</a:t>
                      </a:r>
                      <a:endParaRPr lang="en-US" altLang="zh-CN" sz="1200" b="1" dirty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sym typeface="+mn-ea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200" b="1" kern="1200" dirty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+mn-cs"/>
                        <a:sym typeface="+mn-ea"/>
                      </a:endParaRPr>
                    </a:p>
                  </a:txBody>
                  <a:tcPr marL="12700" marR="12700" marT="1270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1" dirty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30-50pixels</a:t>
                      </a:r>
                      <a:endParaRPr lang="en-US" altLang="zh-CN" sz="1200" b="1" dirty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1268</a:t>
                      </a:r>
                      <a:endParaRPr 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42</a:t>
                      </a:r>
                      <a:endParaRPr 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17</a:t>
                      </a:r>
                      <a:endParaRPr 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1251</a:t>
                      </a:r>
                      <a:endParaRPr 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25</a:t>
                      </a:r>
                      <a:endParaRPr 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200" b="0">
                          <a:solidFill>
                            <a:schemeClr val="tx1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1.34%</a:t>
                      </a:r>
                      <a:endParaRPr lang="en-US" altLang="en-US" sz="1200" b="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200" b="0">
                          <a:solidFill>
                            <a:schemeClr val="tx1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40.48%</a:t>
                      </a:r>
                      <a:endParaRPr lang="en-US" altLang="en-US" sz="1200" b="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1.97%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23.15%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7500">
                <a:tc vMerge="1">
                  <a:tcPr marL="12700" marR="12700" marT="1270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12700" marR="12700" marT="1270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sym typeface="+mn-ea"/>
                        </a:rPr>
                        <a:t>50-80pixels</a:t>
                      </a:r>
                      <a:endParaRPr lang="en-US" altLang="zh-CN" sz="1200" b="1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sym typeface="+mn-ea"/>
                      </a:endParaRPr>
                    </a:p>
                  </a:txBody>
                  <a:tcPr marL="12700" marR="12700" marT="1270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773</a:t>
                      </a:r>
                      <a:endParaRPr 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318</a:t>
                      </a:r>
                      <a:endParaRPr 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177</a:t>
                      </a:r>
                      <a:endParaRPr 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596</a:t>
                      </a:r>
                      <a:endParaRPr 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141</a:t>
                      </a:r>
                      <a:endParaRPr 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200" b="0">
                          <a:solidFill>
                            <a:schemeClr val="tx1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22.90%</a:t>
                      </a:r>
                      <a:endParaRPr lang="en-US" altLang="en-US" sz="1200" b="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200" b="0">
                          <a:solidFill>
                            <a:schemeClr val="tx1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55.66%</a:t>
                      </a:r>
                      <a:endParaRPr lang="en-US" altLang="en-US" sz="1200" b="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39.56%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68.69%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8135">
                <a:tc vMerge="1">
                  <a:tcPr marL="12700" marR="12700" marT="1270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12700" marR="12700" marT="1270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sym typeface="+mn-ea"/>
                        </a:rPr>
                        <a:t>80-150pixels</a:t>
                      </a:r>
                      <a:endParaRPr lang="en-US" altLang="zh-CN" sz="1200" b="1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sym typeface="+mn-ea"/>
                      </a:endParaRPr>
                    </a:p>
                  </a:txBody>
                  <a:tcPr marL="12700" marR="12700" marT="1270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1113</a:t>
                      </a:r>
                      <a:endParaRPr 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797</a:t>
                      </a:r>
                      <a:endParaRPr 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147</a:t>
                      </a:r>
                      <a:endParaRPr 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966</a:t>
                      </a:r>
                      <a:endParaRPr 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650</a:t>
                      </a:r>
                      <a:endParaRPr 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200" b="0">
                          <a:solidFill>
                            <a:schemeClr val="tx1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13.21%</a:t>
                      </a:r>
                      <a:endParaRPr lang="en-US" altLang="en-US" sz="1200" b="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200" b="0">
                          <a:solidFill>
                            <a:schemeClr val="tx1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18.44%</a:t>
                      </a:r>
                      <a:endParaRPr lang="en-US" altLang="en-US" sz="1200" b="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B05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72.33%</a:t>
                      </a:r>
                      <a:endParaRPr lang="en-US" altLang="en-US" sz="1200" b="0">
                        <a:solidFill>
                          <a:srgbClr val="00B05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B05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95.27%</a:t>
                      </a:r>
                      <a:endParaRPr lang="en-US" altLang="en-US" sz="1200" b="0">
                        <a:solidFill>
                          <a:srgbClr val="00B05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7500">
                <a:tc vMerge="1">
                  <a:tcPr marL="12700" marR="12700" marT="1270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12700" marR="12700" marT="1270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sym typeface="+mn-ea"/>
                        </a:rPr>
                        <a:t>&gt;150pixels</a:t>
                      </a:r>
                      <a:endParaRPr lang="en-US" altLang="zh-CN" sz="1200" b="1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sym typeface="+mn-ea"/>
                      </a:endParaRPr>
                    </a:p>
                  </a:txBody>
                  <a:tcPr marL="12700" marR="12700" marT="1270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442</a:t>
                      </a:r>
                      <a:endParaRPr 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431</a:t>
                      </a:r>
                      <a:endParaRPr 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123</a:t>
                      </a:r>
                      <a:endParaRPr 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319</a:t>
                      </a:r>
                      <a:endParaRPr 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308</a:t>
                      </a:r>
                      <a:endParaRPr lang="en-US" sz="12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200" b="0">
                          <a:solidFill>
                            <a:schemeClr val="tx1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27.83%</a:t>
                      </a:r>
                      <a:endParaRPr lang="en-US" altLang="en-US" sz="1200" b="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200" b="0">
                          <a:solidFill>
                            <a:schemeClr val="tx1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28.54%</a:t>
                      </a:r>
                      <a:endParaRPr lang="en-US" altLang="en-US" sz="1200" b="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B05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93.89%</a:t>
                      </a:r>
                      <a:endParaRPr lang="en-US" altLang="en-US" sz="1200" b="0">
                        <a:solidFill>
                          <a:srgbClr val="00B05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B05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96.06%</a:t>
                      </a:r>
                      <a:endParaRPr lang="en-US" altLang="en-US" sz="1200" b="0">
                        <a:solidFill>
                          <a:srgbClr val="00B05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866515" y="732790"/>
            <a:ext cx="48050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Tx/>
              <a:buSzTx/>
              <a:buFontTx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2.0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版本数据统计表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44830" y="1006475"/>
            <a:ext cx="9168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dirty="0" smtClean="0"/>
              <a:t>#1</a:t>
            </a:r>
            <a:r>
              <a:rPr lang="zh-CN" altLang="en-US" dirty="0" smtClean="0"/>
              <a:t>：</a:t>
            </a:r>
            <a:r>
              <a:rPr lang="zh-CN" altLang="en-US" dirty="0" smtClean="0">
                <a:sym typeface="+mn-ea"/>
              </a:rPr>
              <a:t>红外镜头烟火易漏检  </a:t>
            </a:r>
            <a:r>
              <a:rPr lang="zh-CN" altLang="en-US" dirty="0" smtClean="0"/>
              <a:t>（黄色框为漏检）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647680" y="34671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9170" y="1966595"/>
            <a:ext cx="5153025" cy="292417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920115" y="5389245"/>
            <a:ext cx="9168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/>
            <a:r>
              <a:rPr lang="zh-CN" altLang="en-US" dirty="0"/>
              <a:t>问题分析：红外的火焰素材缺乏，而且火焰形状是不规则的，模型对火焰的拟合</a:t>
            </a:r>
            <a:r>
              <a:rPr lang="zh-CN" altLang="en-US" dirty="0"/>
              <a:t>不好。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44830" y="1006475"/>
            <a:ext cx="9168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#2</a:t>
            </a:r>
            <a:r>
              <a:rPr lang="zh-CN" altLang="en-US" dirty="0" smtClean="0"/>
              <a:t>：</a:t>
            </a:r>
            <a:r>
              <a:rPr lang="zh-CN" altLang="en-US" dirty="0" smtClean="0"/>
              <a:t>红外镜头烟火易误检 （蓝色框为误</a:t>
            </a:r>
            <a:r>
              <a:rPr lang="zh-CN" altLang="en-US" dirty="0" smtClean="0"/>
              <a:t>检）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647680" y="34671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715" y="1726565"/>
            <a:ext cx="6991350" cy="446722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343535" y="6418580"/>
            <a:ext cx="9168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问题分析：模型中有人，车，火焰，其中人、车素材较多，容易把直立的火焰检测为</a:t>
            </a:r>
            <a:r>
              <a:rPr lang="zh-CN" altLang="en-US" dirty="0" smtClean="0"/>
              <a:t>行人。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44830" y="1006475"/>
            <a:ext cx="9168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dirty="0" smtClean="0"/>
              <a:t>#3</a:t>
            </a:r>
            <a:r>
              <a:rPr lang="zh-CN" altLang="en-US" dirty="0" smtClean="0">
                <a:sym typeface="+mn-ea"/>
              </a:rPr>
              <a:t>可见光行走奔跑易误检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16</a:t>
            </a:r>
            <a:r>
              <a:rPr lang="zh-CN" altLang="en-US" dirty="0" smtClean="0"/>
              <a:t>号和</a:t>
            </a:r>
            <a:r>
              <a:rPr lang="en-US" altLang="zh-CN" dirty="0" smtClean="0"/>
              <a:t>20</a:t>
            </a:r>
            <a:r>
              <a:rPr lang="zh-CN" altLang="en-US" dirty="0" smtClean="0"/>
              <a:t>号是奔跑误检测为</a:t>
            </a:r>
            <a:r>
              <a:rPr lang="zh-CN" altLang="en-US" dirty="0" smtClean="0"/>
              <a:t>行人）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647680" y="34671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6195" y="1660525"/>
            <a:ext cx="6477000" cy="398145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44830" y="6212840"/>
            <a:ext cx="9168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问题分析：奔跑和行人是在检测到人的基础上进行行人和奔跑的分析，通过设置前后两帧的位移量来判断行人和奔跑，由于阈值设置的不同奔跑行人会出现不易区分的</a:t>
            </a:r>
            <a:r>
              <a:rPr lang="zh-CN" altLang="en-US" dirty="0" smtClean="0"/>
              <a:t>现象。</a:t>
            </a:r>
            <a:endParaRPr lang="zh-CN" altLang="en-US" dirty="0" smtClean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f5c0b072-d392-4917-a4fb-d2150c4aec9c}"/>
  <p:tag name="TABLE_ENDDRAG_ORIGIN_RECT" val="758*125"/>
  <p:tag name="TABLE_ENDDRAG_RECT" val="64*253*758*125"/>
</p:tagLst>
</file>

<file path=ppt/tags/tag2.xml><?xml version="1.0" encoding="utf-8"?>
<p:tagLst xmlns:p="http://schemas.openxmlformats.org/presentationml/2006/main">
  <p:tag name="KSO_WM_UNIT_TABLE_BEAUTIFY" val="smartTable{8084e8b1-99df-442a-9335-deb2d38ae59a}"/>
  <p:tag name="TABLE_ENDDRAG_ORIGIN_RECT" val="732*404"/>
  <p:tag name="TABLE_ENDDRAG_RECT" val="124*85*732*404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COMMONDATA" val="eyJoZGlkIjoiNmNhODlmOGY5MjFkNmI1ZDI4YTdiNWY2NmVjN2Y5NjcifQ=="/>
  <p:tag name="KSO_WPP_MARK_KEY" val="0f9f7224-ea99-4541-8b9b-9f30f584984c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1797</Words>
  <Application>WPS 演示</Application>
  <PresentationFormat>宽屏</PresentationFormat>
  <Paragraphs>445</Paragraphs>
  <Slides>11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思源黑体 CN Normal</vt:lpstr>
      <vt:lpstr>黑体</vt:lpstr>
      <vt:lpstr>微软雅黑 Light</vt:lpstr>
      <vt:lpstr>等线</vt:lpstr>
      <vt:lpstr>微软雅黑</vt:lpstr>
      <vt:lpstr>Wingdings</vt:lpstr>
      <vt:lpstr>等线 Light</vt:lpstr>
      <vt:lpstr>Arial Unicode MS</vt:lpstr>
      <vt:lpstr>Calibri</vt:lpstr>
      <vt:lpstr>Office 主题​​</vt:lpstr>
      <vt:lpstr>#22762-3 TD320欧标GSR项目_V1.5.30402.302版本假人目标检测——测试报告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MSO2129</dc:creator>
  <cp:lastModifiedBy>Administrator</cp:lastModifiedBy>
  <cp:revision>2086</cp:revision>
  <dcterms:created xsi:type="dcterms:W3CDTF">2020-11-12T08:50:00Z</dcterms:created>
  <dcterms:modified xsi:type="dcterms:W3CDTF">2023-08-28T14:22:57Z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2BAFEA0E662249BBAA3649DB2E63CC22</vt:lpwstr>
  </property>
  <property fmtid="{D5CDD505-2E9C-101B-9397-08002B2CF9AE}" pid="4" name="commondata">
    <vt:lpwstr>eyJoZGlkIjoiYjBiMmYzYWRjM2Q2ODgwOWJhMGQ2NDlmN2NiZDU5ZjAifQ==</vt:lpwstr>
  </property>
</Properties>
</file>