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1" r:id="rId5"/>
    <p:sldId id="259" r:id="rId6"/>
    <p:sldId id="263" r:id="rId7"/>
    <p:sldId id="264" r:id="rId8"/>
    <p:sldId id="262"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SS" initials="F" lastIdx="1" clrIdx="0">
    <p:extLst>
      <p:ext uri="{19B8F6BF-5375-455C-9EA6-DF929625EA0E}">
        <p15:presenceInfo xmlns:p15="http://schemas.microsoft.com/office/powerpoint/2012/main" userId="FangS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4" d="100"/>
          <a:sy n="74" d="100"/>
        </p:scale>
        <p:origin x="6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29T23:47:14.194"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3-29T23:47:14.194" idx="1">
    <p:pos x="10" y="10"/>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3-29T23:47:14.194"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3/29/2020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					Zookeeper</a:t>
            </a:r>
            <a:r>
              <a:rPr lang="en-US" altLang="zh-CN" b="1" dirty="0"/>
              <a:t/>
            </a:r>
            <a:br>
              <a:rPr lang="en-US" altLang="zh-CN" b="1" dirty="0"/>
            </a:br>
            <a:endParaRPr lang="zh-CN" altLang="en-US" dirty="0"/>
          </a:p>
        </p:txBody>
      </p:sp>
      <p:sp>
        <p:nvSpPr>
          <p:cNvPr id="3" name="副标题 2"/>
          <p:cNvSpPr>
            <a:spLocks noGrp="1"/>
          </p:cNvSpPr>
          <p:nvPr>
            <p:ph type="subTitle" idx="1"/>
          </p:nvPr>
        </p:nvSpPr>
        <p:spPr/>
        <p:txBody>
          <a:bodyPr/>
          <a:lstStyle/>
          <a:p>
            <a:r>
              <a:rPr lang="en-US" altLang="zh-CN" dirty="0" smtClean="0"/>
              <a:t>															-</a:t>
            </a:r>
            <a:r>
              <a:rPr lang="zh-CN" altLang="en-US" dirty="0" smtClean="0"/>
              <a:t>方杉杉</a:t>
            </a:r>
            <a:endParaRPr lang="en-US" altLang="zh-CN" dirty="0" smtClean="0"/>
          </a:p>
          <a:p>
            <a:endParaRPr lang="zh-CN" altLang="en-US" dirty="0"/>
          </a:p>
        </p:txBody>
      </p:sp>
    </p:spTree>
    <p:extLst>
      <p:ext uri="{BB962C8B-B14F-4D97-AF65-F5344CB8AC3E}">
        <p14:creationId xmlns:p14="http://schemas.microsoft.com/office/powerpoint/2010/main" val="2604881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377440" y="658368"/>
            <a:ext cx="3206496" cy="400110"/>
          </a:xfrm>
          <a:prstGeom prst="rect">
            <a:avLst/>
          </a:prstGeom>
          <a:noFill/>
        </p:spPr>
        <p:txBody>
          <a:bodyPr wrap="square" rtlCol="0">
            <a:spAutoFit/>
          </a:bodyPr>
          <a:lstStyle/>
          <a:p>
            <a:r>
              <a:rPr lang="en-US" altLang="zh-CN" sz="2000" b="1" dirty="0"/>
              <a:t>Zookeeper</a:t>
            </a:r>
            <a:r>
              <a:rPr lang="zh-CN" altLang="en-US" sz="2000" b="1" dirty="0"/>
              <a:t>应用场景</a:t>
            </a:r>
          </a:p>
        </p:txBody>
      </p:sp>
      <p:sp>
        <p:nvSpPr>
          <p:cNvPr id="2" name="文本框 1"/>
          <p:cNvSpPr txBox="1"/>
          <p:nvPr/>
        </p:nvSpPr>
        <p:spPr>
          <a:xfrm>
            <a:off x="1751527" y="1287888"/>
            <a:ext cx="9594760" cy="4524315"/>
          </a:xfrm>
          <a:prstGeom prst="rect">
            <a:avLst/>
          </a:prstGeom>
          <a:noFill/>
        </p:spPr>
        <p:txBody>
          <a:bodyPr wrap="square" rtlCol="0">
            <a:spAutoFit/>
          </a:bodyPr>
          <a:lstStyle/>
          <a:p>
            <a:pPr marL="342900" indent="-342900">
              <a:buAutoNum type="arabicPeriod"/>
            </a:pPr>
            <a:r>
              <a:rPr lang="zh-CN" altLang="en-US" b="1" dirty="0" smtClean="0"/>
              <a:t>配置管理</a:t>
            </a:r>
            <a:endParaRPr lang="en-US" altLang="zh-CN" b="1" dirty="0" smtClean="0"/>
          </a:p>
          <a:p>
            <a:r>
              <a:rPr lang="zh-CN" altLang="en-US" dirty="0" smtClean="0"/>
              <a:t>  </a:t>
            </a:r>
            <a:r>
              <a:rPr lang="en-US" altLang="zh-CN" dirty="0" smtClean="0"/>
              <a:t>	</a:t>
            </a:r>
            <a:r>
              <a:rPr lang="zh-CN" altLang="en-US" dirty="0" smtClean="0"/>
              <a:t>一</a:t>
            </a:r>
            <a:r>
              <a:rPr lang="zh-CN" altLang="en-US" dirty="0"/>
              <a:t>种集中管理配置的方法</a:t>
            </a:r>
            <a:endParaRPr lang="en-US" altLang="zh-CN" b="1" dirty="0"/>
          </a:p>
          <a:p>
            <a:r>
              <a:rPr lang="en-US" altLang="zh-CN" b="1" dirty="0" smtClean="0"/>
              <a:t>2.</a:t>
            </a:r>
            <a:r>
              <a:rPr lang="zh-CN" altLang="en-US" b="1" dirty="0" smtClean="0"/>
              <a:t>名字服务</a:t>
            </a:r>
            <a:endParaRPr lang="en-US" altLang="zh-CN" b="1" dirty="0" smtClean="0"/>
          </a:p>
          <a:p>
            <a:pPr lvl="1"/>
            <a:r>
              <a:rPr lang="zh-CN" altLang="en-US" dirty="0"/>
              <a:t>通过名称来获取资源或服务的地址，提供者等信息</a:t>
            </a:r>
            <a:endParaRPr lang="en-US" altLang="zh-CN" b="1" dirty="0"/>
          </a:p>
          <a:p>
            <a:r>
              <a:rPr lang="en-US" altLang="zh-CN" b="1" dirty="0" smtClean="0"/>
              <a:t>3.</a:t>
            </a:r>
            <a:r>
              <a:rPr lang="zh-CN" altLang="en-US" b="1" dirty="0" smtClean="0"/>
              <a:t>分布式锁</a:t>
            </a:r>
            <a:endParaRPr lang="en-US" altLang="zh-CN" b="1" dirty="0" smtClean="0"/>
          </a:p>
          <a:p>
            <a:r>
              <a:rPr lang="en-US" altLang="zh-CN" b="1" dirty="0"/>
              <a:t>	</a:t>
            </a:r>
            <a:endParaRPr lang="en-US" altLang="zh-CN" b="1" dirty="0"/>
          </a:p>
          <a:p>
            <a:r>
              <a:rPr lang="en-US" altLang="zh-CN" b="1" dirty="0" smtClean="0"/>
              <a:t>4.</a:t>
            </a:r>
            <a:r>
              <a:rPr lang="zh-CN" altLang="en-US" b="1" dirty="0" smtClean="0"/>
              <a:t>集群管理</a:t>
            </a:r>
            <a:endParaRPr lang="en-US" altLang="zh-CN" b="1" dirty="0" smtClean="0"/>
          </a:p>
          <a:p>
            <a:r>
              <a:rPr lang="en-US" altLang="zh-CN" dirty="0" smtClean="0"/>
              <a:t>	</a:t>
            </a:r>
            <a:r>
              <a:rPr lang="zh-CN" altLang="en-US" dirty="0" smtClean="0"/>
              <a:t>节点</a:t>
            </a:r>
            <a:r>
              <a:rPr lang="zh-CN" altLang="en-US" dirty="0"/>
              <a:t>会进进出出。有新的节点加入进来，也有老的节点退出集群。这个时候，集群中有些机器（比如</a:t>
            </a:r>
            <a:r>
              <a:rPr lang="en-US" altLang="zh-CN" dirty="0"/>
              <a:t>Master</a:t>
            </a:r>
            <a:r>
              <a:rPr lang="zh-CN" altLang="en-US" dirty="0"/>
              <a:t>节点）需要感知到这种变化，然后根据这种变化做出对应的决策</a:t>
            </a:r>
            <a:r>
              <a:rPr lang="zh-CN" altLang="en-US" dirty="0" smtClean="0"/>
              <a:t>。</a:t>
            </a:r>
            <a:endParaRPr lang="en-US" altLang="zh-CN" dirty="0" smtClean="0"/>
          </a:p>
          <a:p>
            <a:endParaRPr lang="en-US" altLang="zh-CN" b="1" dirty="0"/>
          </a:p>
          <a:p>
            <a:endParaRPr lang="en-US" altLang="zh-CN" b="1" dirty="0" smtClean="0"/>
          </a:p>
          <a:p>
            <a:endParaRPr lang="en-US" altLang="zh-CN" b="1" dirty="0"/>
          </a:p>
          <a:p>
            <a:r>
              <a:rPr lang="zh-CN" altLang="en-US" dirty="0"/>
              <a:t>分布式：一个业务分拆多个子业务，部署在不同的服务器上</a:t>
            </a:r>
          </a:p>
          <a:p>
            <a:r>
              <a:rPr lang="zh-CN" altLang="en-US" dirty="0"/>
              <a:t>集群：同一个业务，部署在多个服务器上</a:t>
            </a:r>
          </a:p>
          <a:p>
            <a:endParaRPr lang="zh-CN" altLang="en-US" b="1" dirty="0"/>
          </a:p>
          <a:p>
            <a:pPr marL="342900" indent="-342900">
              <a:buAutoNum type="arabicPeriod"/>
            </a:pPr>
            <a:endParaRPr lang="zh-CN" altLang="en-US" b="1" dirty="0"/>
          </a:p>
        </p:txBody>
      </p:sp>
    </p:spTree>
    <p:extLst>
      <p:ext uri="{BB962C8B-B14F-4D97-AF65-F5344CB8AC3E}">
        <p14:creationId xmlns:p14="http://schemas.microsoft.com/office/powerpoint/2010/main" val="160523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77440" y="1645920"/>
            <a:ext cx="8741664" cy="3139321"/>
          </a:xfrm>
          <a:prstGeom prst="rect">
            <a:avLst/>
          </a:prstGeom>
          <a:noFill/>
        </p:spPr>
        <p:txBody>
          <a:bodyPr wrap="square" rtlCol="0">
            <a:spAutoFit/>
          </a:bodyPr>
          <a:lstStyle/>
          <a:p>
            <a:r>
              <a:rPr lang="en-US" altLang="zh-CN" dirty="0" err="1"/>
              <a:t>ZooKeeper</a:t>
            </a:r>
            <a:r>
              <a:rPr lang="zh-CN" altLang="en-US" dirty="0"/>
              <a:t>是一个分布式的，开放源码的分布式应用程序协调服务，是</a:t>
            </a:r>
            <a:r>
              <a:rPr lang="en-US" altLang="zh-CN" dirty="0"/>
              <a:t>Google</a:t>
            </a:r>
            <a:r>
              <a:rPr lang="zh-CN" altLang="en-US" dirty="0"/>
              <a:t>的</a:t>
            </a:r>
            <a:r>
              <a:rPr lang="en-US" altLang="zh-CN" dirty="0"/>
              <a:t>Chubby</a:t>
            </a:r>
            <a:r>
              <a:rPr lang="zh-CN" altLang="en-US" dirty="0"/>
              <a:t>一个开源的实现，是大数据生态中的重要组件。它是集群的管理者，监视着集群中各个节点的状态根据节点提交的反馈进行下一步合理操作。最终，将简单易用的接口和性能高效、功能稳定的系统提供给用户。</a:t>
            </a:r>
          </a:p>
          <a:p>
            <a:endParaRPr lang="en-US" altLang="zh-CN" dirty="0" smtClean="0"/>
          </a:p>
          <a:p>
            <a:r>
              <a:rPr lang="zh-CN" altLang="en-US" dirty="0" smtClean="0"/>
              <a:t>它</a:t>
            </a:r>
            <a:r>
              <a:rPr lang="zh-CN" altLang="en-US" dirty="0"/>
              <a:t>是一个为分布式应用提供一致性协调服务的中间</a:t>
            </a:r>
            <a:r>
              <a:rPr lang="zh-CN" altLang="en-US" dirty="0" smtClean="0"/>
              <a:t>件</a:t>
            </a:r>
            <a:endParaRPr lang="en-US" altLang="zh-CN" dirty="0" smtClean="0"/>
          </a:p>
          <a:p>
            <a:endParaRPr lang="en-US" altLang="zh-CN" dirty="0"/>
          </a:p>
          <a:p>
            <a:endParaRPr lang="en-US" altLang="zh-CN" dirty="0" smtClean="0"/>
          </a:p>
          <a:p>
            <a:r>
              <a:rPr lang="zh-CN" altLang="en-US" dirty="0" smtClean="0"/>
              <a:t>分布式系统的粘合剂，是分布式系统从外面看起来是一个单体应用</a:t>
            </a:r>
            <a:endParaRPr lang="en-US" altLang="zh-CN" dirty="0" smtClean="0"/>
          </a:p>
          <a:p>
            <a:endParaRPr lang="zh-CN" altLang="en-US" dirty="0"/>
          </a:p>
          <a:p>
            <a:endParaRPr lang="zh-CN" altLang="en-US" dirty="0"/>
          </a:p>
        </p:txBody>
      </p:sp>
      <p:sp>
        <p:nvSpPr>
          <p:cNvPr id="6" name="文本框 5"/>
          <p:cNvSpPr txBox="1"/>
          <p:nvPr/>
        </p:nvSpPr>
        <p:spPr>
          <a:xfrm>
            <a:off x="2377440" y="658368"/>
            <a:ext cx="3206496" cy="400110"/>
          </a:xfrm>
          <a:prstGeom prst="rect">
            <a:avLst/>
          </a:prstGeom>
          <a:noFill/>
        </p:spPr>
        <p:txBody>
          <a:bodyPr wrap="square" rtlCol="0">
            <a:spAutoFit/>
          </a:bodyPr>
          <a:lstStyle/>
          <a:p>
            <a:r>
              <a:rPr lang="zh-CN" altLang="en-US" sz="2000" b="1" dirty="0"/>
              <a:t>什么是</a:t>
            </a:r>
            <a:r>
              <a:rPr lang="en-US" altLang="zh-CN" sz="2000" b="1" dirty="0"/>
              <a:t>zookeeper</a:t>
            </a:r>
            <a:r>
              <a:rPr lang="zh-CN" altLang="en-US" sz="2000" b="1" dirty="0"/>
              <a:t>？</a:t>
            </a:r>
            <a:endParaRPr lang="en-US" altLang="zh-CN" sz="2000" b="1" dirty="0"/>
          </a:p>
        </p:txBody>
      </p:sp>
    </p:spTree>
    <p:extLst>
      <p:ext uri="{BB962C8B-B14F-4D97-AF65-F5344CB8AC3E}">
        <p14:creationId xmlns:p14="http://schemas.microsoft.com/office/powerpoint/2010/main" val="2146247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377440" y="658368"/>
            <a:ext cx="3206496" cy="400110"/>
          </a:xfrm>
          <a:prstGeom prst="rect">
            <a:avLst/>
          </a:prstGeom>
          <a:noFill/>
        </p:spPr>
        <p:txBody>
          <a:bodyPr wrap="square" rtlCol="0">
            <a:spAutoFit/>
          </a:bodyPr>
          <a:lstStyle/>
          <a:p>
            <a:r>
              <a:rPr lang="zh-CN" altLang="en-US" sz="2000" b="1" dirty="0"/>
              <a:t>什么是</a:t>
            </a:r>
            <a:r>
              <a:rPr lang="en-US" altLang="zh-CN" sz="2000" b="1" dirty="0"/>
              <a:t>zookeeper</a:t>
            </a:r>
            <a:r>
              <a:rPr lang="zh-CN" altLang="en-US" sz="2000" b="1" dirty="0"/>
              <a:t>？</a:t>
            </a:r>
            <a:endParaRPr lang="en-US" altLang="zh-CN" sz="2000" b="1" dirty="0"/>
          </a:p>
        </p:txBody>
      </p:sp>
      <p:pic>
        <p:nvPicPr>
          <p:cNvPr id="3" name="图片 2"/>
          <p:cNvPicPr>
            <a:picLocks noChangeAspect="1"/>
          </p:cNvPicPr>
          <p:nvPr/>
        </p:nvPicPr>
        <p:blipFill>
          <a:blip r:embed="rId2"/>
          <a:stretch>
            <a:fillRect/>
          </a:stretch>
        </p:blipFill>
        <p:spPr>
          <a:xfrm>
            <a:off x="2728912" y="1481137"/>
            <a:ext cx="6734175" cy="3895725"/>
          </a:xfrm>
          <a:prstGeom prst="rect">
            <a:avLst/>
          </a:prstGeom>
        </p:spPr>
      </p:pic>
    </p:spTree>
    <p:extLst>
      <p:ext uri="{BB962C8B-B14F-4D97-AF65-F5344CB8AC3E}">
        <p14:creationId xmlns:p14="http://schemas.microsoft.com/office/powerpoint/2010/main" val="3680027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377440" y="658368"/>
            <a:ext cx="3206496" cy="400110"/>
          </a:xfrm>
          <a:prstGeom prst="rect">
            <a:avLst/>
          </a:prstGeom>
          <a:noFill/>
        </p:spPr>
        <p:txBody>
          <a:bodyPr wrap="square" rtlCol="0">
            <a:spAutoFit/>
          </a:bodyPr>
          <a:lstStyle/>
          <a:p>
            <a:r>
              <a:rPr lang="zh-CN" altLang="en-US" sz="2000" b="1" dirty="0"/>
              <a:t>什么是</a:t>
            </a:r>
            <a:r>
              <a:rPr lang="en-US" altLang="zh-CN" sz="2000" b="1" dirty="0"/>
              <a:t>zookeeper</a:t>
            </a:r>
            <a:r>
              <a:rPr lang="zh-CN" altLang="en-US" sz="2000" b="1" dirty="0"/>
              <a:t>？</a:t>
            </a:r>
            <a:endParaRPr lang="en-US" altLang="zh-CN" sz="2000" b="1" dirty="0"/>
          </a:p>
        </p:txBody>
      </p:sp>
      <p:pic>
        <p:nvPicPr>
          <p:cNvPr id="2" name="图片 1"/>
          <p:cNvPicPr>
            <a:picLocks noChangeAspect="1"/>
          </p:cNvPicPr>
          <p:nvPr/>
        </p:nvPicPr>
        <p:blipFill>
          <a:blip r:embed="rId2"/>
          <a:stretch>
            <a:fillRect/>
          </a:stretch>
        </p:blipFill>
        <p:spPr>
          <a:xfrm>
            <a:off x="2990850" y="1585912"/>
            <a:ext cx="6210300" cy="3686175"/>
          </a:xfrm>
          <a:prstGeom prst="rect">
            <a:avLst/>
          </a:prstGeom>
        </p:spPr>
      </p:pic>
    </p:spTree>
    <p:extLst>
      <p:ext uri="{BB962C8B-B14F-4D97-AF65-F5344CB8AC3E}">
        <p14:creationId xmlns:p14="http://schemas.microsoft.com/office/powerpoint/2010/main" val="3352925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77440" y="1645920"/>
            <a:ext cx="8741664" cy="3693319"/>
          </a:xfrm>
          <a:prstGeom prst="rect">
            <a:avLst/>
          </a:prstGeom>
          <a:noFill/>
        </p:spPr>
        <p:txBody>
          <a:bodyPr wrap="square" rtlCol="0">
            <a:spAutoFit/>
          </a:bodyPr>
          <a:lstStyle/>
          <a:p>
            <a:r>
              <a:rPr lang="zh-CN" altLang="en-US" dirty="0"/>
              <a:t>文件系统</a:t>
            </a:r>
          </a:p>
          <a:p>
            <a:pPr lvl="1"/>
            <a:r>
              <a:rPr lang="en-US" altLang="zh-CN" dirty="0"/>
              <a:t>Zookeeper</a:t>
            </a:r>
            <a:r>
              <a:rPr lang="zh-CN" altLang="en-US" dirty="0"/>
              <a:t>提供一个多层级的节点命名空间（节点称为</a:t>
            </a:r>
            <a:r>
              <a:rPr lang="en-US" altLang="zh-CN" dirty="0" err="1"/>
              <a:t>znode</a:t>
            </a:r>
            <a:r>
              <a:rPr lang="zh-CN" altLang="en-US" dirty="0"/>
              <a:t>）。与文件系统不同的是，这些节点</a:t>
            </a:r>
            <a:r>
              <a:rPr lang="zh-CN" altLang="en-US" b="1" dirty="0"/>
              <a:t>都可以设置关联的数据</a:t>
            </a:r>
            <a:r>
              <a:rPr lang="zh-CN" altLang="en-US" dirty="0"/>
              <a:t>，而文件系统中只有文件节点可以存放数据而目录节点不行。</a:t>
            </a:r>
            <a:r>
              <a:rPr lang="en-US" altLang="zh-CN" dirty="0"/>
              <a:t>Zookeeper</a:t>
            </a:r>
            <a:r>
              <a:rPr lang="zh-CN" altLang="en-US" dirty="0"/>
              <a:t>为了保证高吞吐和低延迟，在内存中维护了这个树状的目录结构，这种特性使得</a:t>
            </a:r>
            <a:r>
              <a:rPr lang="en-US" altLang="zh-CN" dirty="0"/>
              <a:t>Zookeeper</a:t>
            </a:r>
            <a:r>
              <a:rPr lang="zh-CN" altLang="en-US" b="1" dirty="0"/>
              <a:t>不能用于存放大量的数据</a:t>
            </a:r>
            <a:r>
              <a:rPr lang="zh-CN" altLang="en-US" dirty="0"/>
              <a:t>，每个节点的存放数据上限为</a:t>
            </a:r>
            <a:r>
              <a:rPr lang="en-US" altLang="zh-CN" b="1" dirty="0"/>
              <a:t>1M</a:t>
            </a:r>
            <a:r>
              <a:rPr lang="zh-CN" altLang="en-US" dirty="0" smtClean="0"/>
              <a:t>。</a:t>
            </a:r>
            <a:endParaRPr lang="en-US" altLang="zh-CN" dirty="0" smtClean="0"/>
          </a:p>
          <a:p>
            <a:pPr lvl="1"/>
            <a:endParaRPr lang="en-US" altLang="zh-CN" dirty="0"/>
          </a:p>
          <a:p>
            <a:pPr lvl="1"/>
            <a:endParaRPr lang="zh-CN" altLang="en-US" dirty="0"/>
          </a:p>
          <a:p>
            <a:r>
              <a:rPr lang="zh-CN" altLang="en-US" dirty="0"/>
              <a:t>通知机制</a:t>
            </a:r>
          </a:p>
          <a:p>
            <a:pPr lvl="1"/>
            <a:r>
              <a:rPr lang="en-US" altLang="zh-CN" dirty="0"/>
              <a:t>client</a:t>
            </a:r>
            <a:r>
              <a:rPr lang="zh-CN" altLang="en-US" dirty="0"/>
              <a:t>端会对某个</a:t>
            </a:r>
            <a:r>
              <a:rPr lang="en-US" altLang="zh-CN" dirty="0" err="1"/>
              <a:t>znode</a:t>
            </a:r>
            <a:r>
              <a:rPr lang="zh-CN" altLang="en-US" dirty="0"/>
              <a:t>建立一个</a:t>
            </a:r>
            <a:r>
              <a:rPr lang="en-US" altLang="zh-CN" b="1" dirty="0"/>
              <a:t>watcher</a:t>
            </a:r>
            <a:r>
              <a:rPr lang="zh-CN" altLang="en-US" b="1" dirty="0"/>
              <a:t>事件</a:t>
            </a:r>
            <a:r>
              <a:rPr lang="zh-CN" altLang="en-US" dirty="0"/>
              <a:t>，当该</a:t>
            </a:r>
            <a:r>
              <a:rPr lang="en-US" altLang="zh-CN" dirty="0" err="1"/>
              <a:t>znode</a:t>
            </a:r>
            <a:r>
              <a:rPr lang="zh-CN" altLang="en-US" dirty="0"/>
              <a:t>发生变化时，这些</a:t>
            </a:r>
            <a:r>
              <a:rPr lang="en-US" altLang="zh-CN" dirty="0"/>
              <a:t>client</a:t>
            </a:r>
            <a:r>
              <a:rPr lang="zh-CN" altLang="en-US" dirty="0"/>
              <a:t>会收到</a:t>
            </a:r>
            <a:r>
              <a:rPr lang="en-US" altLang="zh-CN" dirty="0" err="1"/>
              <a:t>zk</a:t>
            </a:r>
            <a:r>
              <a:rPr lang="zh-CN" altLang="en-US" dirty="0"/>
              <a:t>的通知，然后</a:t>
            </a:r>
            <a:r>
              <a:rPr lang="en-US" altLang="zh-CN" dirty="0"/>
              <a:t>client</a:t>
            </a:r>
            <a:r>
              <a:rPr lang="zh-CN" altLang="en-US" dirty="0"/>
              <a:t>可以根据</a:t>
            </a:r>
            <a:r>
              <a:rPr lang="en-US" altLang="zh-CN" dirty="0" err="1"/>
              <a:t>znode</a:t>
            </a:r>
            <a:r>
              <a:rPr lang="zh-CN" altLang="en-US" dirty="0"/>
              <a:t>变化来做出业务上的改变等。</a:t>
            </a:r>
          </a:p>
          <a:p>
            <a:endParaRPr lang="zh-CN" altLang="en-US" dirty="0"/>
          </a:p>
          <a:p>
            <a:endParaRPr lang="zh-CN" altLang="en-US" dirty="0"/>
          </a:p>
        </p:txBody>
      </p:sp>
      <p:sp>
        <p:nvSpPr>
          <p:cNvPr id="6" name="文本框 5"/>
          <p:cNvSpPr txBox="1"/>
          <p:nvPr/>
        </p:nvSpPr>
        <p:spPr>
          <a:xfrm>
            <a:off x="2377440" y="658368"/>
            <a:ext cx="3206496" cy="400110"/>
          </a:xfrm>
          <a:prstGeom prst="rect">
            <a:avLst/>
          </a:prstGeom>
          <a:noFill/>
        </p:spPr>
        <p:txBody>
          <a:bodyPr wrap="square" rtlCol="0">
            <a:spAutoFit/>
          </a:bodyPr>
          <a:lstStyle/>
          <a:p>
            <a:r>
              <a:rPr lang="en-US" altLang="zh-CN" sz="2000" b="1" dirty="0" err="1"/>
              <a:t>ZooKeeper</a:t>
            </a:r>
            <a:r>
              <a:rPr lang="zh-CN" altLang="en-US" sz="2000" b="1" dirty="0"/>
              <a:t>提供了什么</a:t>
            </a:r>
          </a:p>
        </p:txBody>
      </p:sp>
    </p:spTree>
    <p:extLst>
      <p:ext uri="{BB962C8B-B14F-4D97-AF65-F5344CB8AC3E}">
        <p14:creationId xmlns:p14="http://schemas.microsoft.com/office/powerpoint/2010/main" val="620261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377440" y="658368"/>
            <a:ext cx="8118842" cy="338554"/>
          </a:xfrm>
          <a:prstGeom prst="rect">
            <a:avLst/>
          </a:prstGeom>
          <a:noFill/>
        </p:spPr>
        <p:txBody>
          <a:bodyPr wrap="square" rtlCol="0">
            <a:spAutoFit/>
          </a:bodyPr>
          <a:lstStyle/>
          <a:p>
            <a:r>
              <a:rPr lang="en-US" altLang="zh-CN" sz="1600" dirty="0"/>
              <a:t>Zookeeper</a:t>
            </a:r>
            <a:r>
              <a:rPr lang="zh-CN" altLang="en-US" sz="1600" dirty="0"/>
              <a:t>维护了一个类似文件系统的数据结构</a:t>
            </a:r>
            <a:endParaRPr lang="zh-CN" altLang="en-US" sz="1600" b="1" dirty="0"/>
          </a:p>
        </p:txBody>
      </p:sp>
      <p:pic>
        <p:nvPicPr>
          <p:cNvPr id="2" name="图片 1"/>
          <p:cNvPicPr>
            <a:picLocks noChangeAspect="1"/>
          </p:cNvPicPr>
          <p:nvPr/>
        </p:nvPicPr>
        <p:blipFill>
          <a:blip r:embed="rId2"/>
          <a:stretch>
            <a:fillRect/>
          </a:stretch>
        </p:blipFill>
        <p:spPr>
          <a:xfrm>
            <a:off x="2452687" y="1109662"/>
            <a:ext cx="7286625" cy="4638675"/>
          </a:xfrm>
          <a:prstGeom prst="rect">
            <a:avLst/>
          </a:prstGeom>
        </p:spPr>
      </p:pic>
    </p:spTree>
    <p:extLst>
      <p:ext uri="{BB962C8B-B14F-4D97-AF65-F5344CB8AC3E}">
        <p14:creationId xmlns:p14="http://schemas.microsoft.com/office/powerpoint/2010/main" val="1066495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377440" y="658368"/>
            <a:ext cx="8118842" cy="338554"/>
          </a:xfrm>
          <a:prstGeom prst="rect">
            <a:avLst/>
          </a:prstGeom>
          <a:noFill/>
        </p:spPr>
        <p:txBody>
          <a:bodyPr wrap="square" rtlCol="0">
            <a:spAutoFit/>
          </a:bodyPr>
          <a:lstStyle/>
          <a:p>
            <a:r>
              <a:rPr lang="en-US" altLang="zh-CN" sz="1600" dirty="0" smtClean="0"/>
              <a:t>Zookeeper</a:t>
            </a:r>
            <a:r>
              <a:rPr lang="zh-CN" altLang="en-US" sz="1600" dirty="0"/>
              <a:t>有四种类型的</a:t>
            </a:r>
            <a:r>
              <a:rPr lang="en-US" altLang="zh-CN" sz="1600" dirty="0" err="1"/>
              <a:t>znode</a:t>
            </a:r>
            <a:endParaRPr lang="zh-CN" altLang="en-US" sz="1600" b="1" dirty="0"/>
          </a:p>
        </p:txBody>
      </p:sp>
      <p:sp>
        <p:nvSpPr>
          <p:cNvPr id="3" name="文本框 2"/>
          <p:cNvSpPr txBox="1"/>
          <p:nvPr/>
        </p:nvSpPr>
        <p:spPr>
          <a:xfrm>
            <a:off x="2377441" y="1339403"/>
            <a:ext cx="8415056" cy="3693319"/>
          </a:xfrm>
          <a:prstGeom prst="rect">
            <a:avLst/>
          </a:prstGeom>
          <a:noFill/>
        </p:spPr>
        <p:txBody>
          <a:bodyPr wrap="square" rtlCol="0">
            <a:spAutoFit/>
          </a:bodyPr>
          <a:lstStyle/>
          <a:p>
            <a:r>
              <a:rPr lang="en-US" altLang="zh-CN" dirty="0"/>
              <a:t>1</a:t>
            </a:r>
            <a:r>
              <a:rPr lang="zh-CN" altLang="en-US" dirty="0"/>
              <a:t>、</a:t>
            </a:r>
            <a:r>
              <a:rPr lang="en-US" altLang="zh-CN" dirty="0"/>
              <a:t>PERSISTENT-</a:t>
            </a:r>
            <a:r>
              <a:rPr lang="zh-CN" altLang="en-US" dirty="0"/>
              <a:t>持久化</a:t>
            </a:r>
            <a:r>
              <a:rPr lang="zh-CN" altLang="en-US" dirty="0" smtClean="0"/>
              <a:t>目录</a:t>
            </a:r>
            <a:endParaRPr lang="en-US" altLang="zh-CN" dirty="0" smtClean="0"/>
          </a:p>
          <a:p>
            <a:r>
              <a:rPr lang="zh-CN" altLang="en-US" dirty="0" smtClean="0"/>
              <a:t>节点</a:t>
            </a:r>
            <a:r>
              <a:rPr lang="zh-CN" altLang="en-US" dirty="0"/>
              <a:t>客户端与</a:t>
            </a:r>
            <a:r>
              <a:rPr lang="en-US" altLang="zh-CN" dirty="0"/>
              <a:t>zookeeper</a:t>
            </a:r>
            <a:r>
              <a:rPr lang="zh-CN" altLang="en-US" dirty="0"/>
              <a:t>断开连接后，该节点依旧</a:t>
            </a:r>
            <a:r>
              <a:rPr lang="zh-CN" altLang="en-US" dirty="0" smtClean="0"/>
              <a:t>存在</a:t>
            </a:r>
            <a:endParaRPr lang="en-US" altLang="zh-CN" dirty="0" smtClean="0"/>
          </a:p>
          <a:p>
            <a:endParaRPr lang="en-US" altLang="zh-CN" dirty="0"/>
          </a:p>
          <a:p>
            <a:r>
              <a:rPr lang="en-US" altLang="zh-CN" dirty="0" smtClean="0"/>
              <a:t>2</a:t>
            </a:r>
            <a:r>
              <a:rPr lang="zh-CN" altLang="en-US" dirty="0"/>
              <a:t>、 </a:t>
            </a:r>
            <a:r>
              <a:rPr lang="en-US" altLang="zh-CN" dirty="0"/>
              <a:t>PERSISTENT_SEQUENTIAL-</a:t>
            </a:r>
            <a:r>
              <a:rPr lang="zh-CN" altLang="en-US" dirty="0"/>
              <a:t>持久化顺序编号</a:t>
            </a:r>
            <a:r>
              <a:rPr lang="zh-CN" altLang="en-US" dirty="0" smtClean="0"/>
              <a:t>目录</a:t>
            </a:r>
            <a:endParaRPr lang="en-US" altLang="zh-CN" dirty="0" smtClean="0"/>
          </a:p>
          <a:p>
            <a:r>
              <a:rPr lang="zh-CN" altLang="en-US" dirty="0" smtClean="0"/>
              <a:t>节点</a:t>
            </a:r>
            <a:r>
              <a:rPr lang="zh-CN" altLang="en-US" dirty="0"/>
              <a:t>客户端与</a:t>
            </a:r>
            <a:r>
              <a:rPr lang="en-US" altLang="zh-CN" dirty="0"/>
              <a:t>zookeeper</a:t>
            </a:r>
            <a:r>
              <a:rPr lang="zh-CN" altLang="en-US" dirty="0"/>
              <a:t>断开连接后，该节点依旧存在，只是</a:t>
            </a:r>
            <a:r>
              <a:rPr lang="en-US" altLang="zh-CN" dirty="0"/>
              <a:t>Zookeeper</a:t>
            </a:r>
            <a:r>
              <a:rPr lang="zh-CN" altLang="en-US" dirty="0"/>
              <a:t>给该节点名称进行顺序</a:t>
            </a:r>
            <a:r>
              <a:rPr lang="zh-CN" altLang="en-US" dirty="0" smtClean="0"/>
              <a:t>编号</a:t>
            </a:r>
            <a:endParaRPr lang="en-US" altLang="zh-CN" dirty="0" smtClean="0"/>
          </a:p>
          <a:p>
            <a:endParaRPr lang="en-US" altLang="zh-CN" dirty="0" smtClean="0"/>
          </a:p>
          <a:p>
            <a:r>
              <a:rPr lang="en-US" altLang="zh-CN" dirty="0" smtClean="0"/>
              <a:t>3</a:t>
            </a:r>
            <a:r>
              <a:rPr lang="zh-CN" altLang="en-US" dirty="0"/>
              <a:t>、</a:t>
            </a:r>
            <a:r>
              <a:rPr lang="en-US" altLang="zh-CN" dirty="0"/>
              <a:t>EPHEMERAL-</a:t>
            </a:r>
            <a:r>
              <a:rPr lang="zh-CN" altLang="en-US" dirty="0"/>
              <a:t>临时目录</a:t>
            </a:r>
            <a:r>
              <a:rPr lang="zh-CN" altLang="en-US" dirty="0" smtClean="0"/>
              <a:t>节点</a:t>
            </a:r>
            <a:endParaRPr lang="en-US" altLang="zh-CN" dirty="0" smtClean="0"/>
          </a:p>
          <a:p>
            <a:r>
              <a:rPr lang="zh-CN" altLang="en-US" dirty="0" smtClean="0"/>
              <a:t>客户端</a:t>
            </a:r>
            <a:r>
              <a:rPr lang="zh-CN" altLang="en-US" dirty="0"/>
              <a:t>与</a:t>
            </a:r>
            <a:r>
              <a:rPr lang="en-US" altLang="zh-CN" dirty="0"/>
              <a:t>zookeeper</a:t>
            </a:r>
            <a:r>
              <a:rPr lang="zh-CN" altLang="en-US" dirty="0"/>
              <a:t>断开连接后，该节点被</a:t>
            </a:r>
            <a:r>
              <a:rPr lang="zh-CN" altLang="en-US" dirty="0" smtClean="0"/>
              <a:t>删除</a:t>
            </a:r>
            <a:endParaRPr lang="en-US" altLang="zh-CN" dirty="0" smtClean="0"/>
          </a:p>
          <a:p>
            <a:endParaRPr lang="en-US" altLang="zh-CN" dirty="0" smtClean="0"/>
          </a:p>
          <a:p>
            <a:r>
              <a:rPr lang="en-US" altLang="zh-CN" dirty="0" smtClean="0"/>
              <a:t>4</a:t>
            </a:r>
            <a:r>
              <a:rPr lang="zh-CN" altLang="en-US" dirty="0"/>
              <a:t>、</a:t>
            </a:r>
            <a:r>
              <a:rPr lang="en-US" altLang="zh-CN" dirty="0"/>
              <a:t>EPHEMERAL_SEQUENTIAL-</a:t>
            </a:r>
            <a:r>
              <a:rPr lang="zh-CN" altLang="en-US" dirty="0"/>
              <a:t>临时顺序编号</a:t>
            </a:r>
            <a:r>
              <a:rPr lang="zh-CN" altLang="en-US" dirty="0" smtClean="0"/>
              <a:t>目录</a:t>
            </a:r>
            <a:endParaRPr lang="en-US" altLang="zh-CN" dirty="0" smtClean="0"/>
          </a:p>
          <a:p>
            <a:r>
              <a:rPr lang="zh-CN" altLang="en-US" dirty="0" smtClean="0"/>
              <a:t>节点</a:t>
            </a:r>
            <a:r>
              <a:rPr lang="zh-CN" altLang="en-US" dirty="0"/>
              <a:t>客户端与</a:t>
            </a:r>
            <a:r>
              <a:rPr lang="en-US" altLang="zh-CN" dirty="0"/>
              <a:t>zookeeper</a:t>
            </a:r>
            <a:r>
              <a:rPr lang="zh-CN" altLang="en-US" dirty="0"/>
              <a:t>断开连接后，该节点被删除，只是</a:t>
            </a:r>
            <a:r>
              <a:rPr lang="en-US" altLang="zh-CN" dirty="0"/>
              <a:t>Zookeeper</a:t>
            </a:r>
            <a:r>
              <a:rPr lang="zh-CN" altLang="en-US" dirty="0"/>
              <a:t>给该节点名称进行顺序</a:t>
            </a:r>
            <a:r>
              <a:rPr lang="zh-CN" altLang="en-US" dirty="0" smtClean="0"/>
              <a:t>编号</a:t>
            </a:r>
            <a:r>
              <a:rPr lang="en-US" altLang="zh-CN" dirty="0" smtClean="0"/>
              <a:t> </a:t>
            </a:r>
            <a:endParaRPr lang="en-US" altLang="zh-CN" dirty="0"/>
          </a:p>
        </p:txBody>
      </p:sp>
    </p:spTree>
    <p:extLst>
      <p:ext uri="{BB962C8B-B14F-4D97-AF65-F5344CB8AC3E}">
        <p14:creationId xmlns:p14="http://schemas.microsoft.com/office/powerpoint/2010/main" val="1452317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377440" y="658368"/>
            <a:ext cx="3206496" cy="400110"/>
          </a:xfrm>
          <a:prstGeom prst="rect">
            <a:avLst/>
          </a:prstGeom>
          <a:noFill/>
        </p:spPr>
        <p:txBody>
          <a:bodyPr wrap="square" rtlCol="0">
            <a:spAutoFit/>
          </a:bodyPr>
          <a:lstStyle/>
          <a:p>
            <a:r>
              <a:rPr lang="en-US" altLang="zh-CN" sz="2000" b="1" dirty="0"/>
              <a:t>Zookeeper</a:t>
            </a:r>
            <a:r>
              <a:rPr lang="zh-CN" altLang="en-US" sz="2000" b="1" dirty="0"/>
              <a:t>的</a:t>
            </a:r>
            <a:r>
              <a:rPr lang="zh-CN" altLang="en-US" sz="2000" b="1" dirty="0" smtClean="0"/>
              <a:t>特性</a:t>
            </a:r>
            <a:endParaRPr lang="zh-CN" altLang="en-US" sz="2000" b="1" dirty="0"/>
          </a:p>
        </p:txBody>
      </p:sp>
      <p:sp>
        <p:nvSpPr>
          <p:cNvPr id="2" name="文本框 1"/>
          <p:cNvSpPr txBox="1"/>
          <p:nvPr/>
        </p:nvSpPr>
        <p:spPr>
          <a:xfrm>
            <a:off x="2240924" y="2228045"/>
            <a:ext cx="8937938" cy="2585323"/>
          </a:xfrm>
          <a:prstGeom prst="rect">
            <a:avLst/>
          </a:prstGeom>
          <a:noFill/>
        </p:spPr>
        <p:txBody>
          <a:bodyPr wrap="square" rtlCol="0">
            <a:spAutoFit/>
          </a:bodyPr>
          <a:lstStyle/>
          <a:p>
            <a:r>
              <a:rPr lang="zh-CN" altLang="en-US" dirty="0"/>
              <a:t>一致性</a:t>
            </a:r>
            <a:r>
              <a:rPr lang="en-US" altLang="zh-CN" dirty="0"/>
              <a:t>: </a:t>
            </a:r>
            <a:r>
              <a:rPr lang="zh-CN" altLang="en-US" dirty="0"/>
              <a:t>数据一致性</a:t>
            </a:r>
            <a:r>
              <a:rPr lang="en-US" altLang="zh-CN" dirty="0"/>
              <a:t>, </a:t>
            </a:r>
            <a:r>
              <a:rPr lang="zh-CN" altLang="en-US" dirty="0"/>
              <a:t>数据按照顺序分批</a:t>
            </a:r>
            <a:r>
              <a:rPr lang="zh-CN" altLang="en-US" dirty="0" smtClean="0"/>
              <a:t>入库</a:t>
            </a:r>
            <a:endParaRPr lang="en-US" altLang="zh-CN" dirty="0" smtClean="0"/>
          </a:p>
          <a:p>
            <a:endParaRPr lang="zh-CN" altLang="en-US" dirty="0"/>
          </a:p>
          <a:p>
            <a:r>
              <a:rPr lang="zh-CN" altLang="en-US" dirty="0"/>
              <a:t>原子性</a:t>
            </a:r>
            <a:r>
              <a:rPr lang="en-US" altLang="zh-CN" dirty="0"/>
              <a:t>: </a:t>
            </a:r>
            <a:r>
              <a:rPr lang="zh-CN" altLang="en-US" dirty="0"/>
              <a:t>事务要么成功要么</a:t>
            </a:r>
            <a:r>
              <a:rPr lang="zh-CN" altLang="en-US" dirty="0" smtClean="0"/>
              <a:t>失败</a:t>
            </a:r>
            <a:endParaRPr lang="en-US" altLang="zh-CN" dirty="0" smtClean="0"/>
          </a:p>
          <a:p>
            <a:endParaRPr lang="zh-CN" altLang="en-US" dirty="0"/>
          </a:p>
          <a:p>
            <a:r>
              <a:rPr lang="zh-CN" altLang="en-US" dirty="0"/>
              <a:t>单一视图</a:t>
            </a:r>
            <a:r>
              <a:rPr lang="en-US" altLang="zh-CN" dirty="0"/>
              <a:t>: </a:t>
            </a:r>
            <a:r>
              <a:rPr lang="zh-CN" altLang="en-US" dirty="0"/>
              <a:t>客户端连接集群中的任意</a:t>
            </a:r>
            <a:r>
              <a:rPr lang="en-US" altLang="zh-CN" dirty="0" err="1"/>
              <a:t>zk</a:t>
            </a:r>
            <a:r>
              <a:rPr lang="zh-CN" altLang="en-US" dirty="0"/>
              <a:t>节点</a:t>
            </a:r>
            <a:r>
              <a:rPr lang="en-US" altLang="zh-CN" dirty="0"/>
              <a:t>, </a:t>
            </a:r>
            <a:r>
              <a:rPr lang="zh-CN" altLang="en-US" dirty="0"/>
              <a:t>数据都是一致</a:t>
            </a:r>
            <a:r>
              <a:rPr lang="zh-CN" altLang="en-US" dirty="0" smtClean="0"/>
              <a:t>的</a:t>
            </a:r>
            <a:endParaRPr lang="en-US" altLang="zh-CN" dirty="0" smtClean="0"/>
          </a:p>
          <a:p>
            <a:endParaRPr lang="zh-CN" altLang="en-US" dirty="0"/>
          </a:p>
          <a:p>
            <a:r>
              <a:rPr lang="zh-CN" altLang="en-US" dirty="0"/>
              <a:t>可靠性</a:t>
            </a:r>
            <a:r>
              <a:rPr lang="en-US" altLang="zh-CN" dirty="0"/>
              <a:t>:</a:t>
            </a:r>
            <a:r>
              <a:rPr lang="zh-CN" altLang="en-US" dirty="0"/>
              <a:t>每次对</a:t>
            </a:r>
            <a:r>
              <a:rPr lang="en-US" altLang="zh-CN" dirty="0" err="1"/>
              <a:t>zk</a:t>
            </a:r>
            <a:r>
              <a:rPr lang="zh-CN" altLang="en-US" dirty="0"/>
              <a:t>的操作状态都会保存在服务</a:t>
            </a:r>
            <a:r>
              <a:rPr lang="zh-CN" altLang="en-US" dirty="0" smtClean="0"/>
              <a:t>端</a:t>
            </a:r>
            <a:endParaRPr lang="en-US" altLang="zh-CN" dirty="0" smtClean="0"/>
          </a:p>
          <a:p>
            <a:endParaRPr lang="zh-CN" altLang="en-US" dirty="0"/>
          </a:p>
          <a:p>
            <a:r>
              <a:rPr lang="zh-CN" altLang="en-US" dirty="0"/>
              <a:t>实时性</a:t>
            </a:r>
            <a:r>
              <a:rPr lang="en-US" altLang="zh-CN" dirty="0"/>
              <a:t>: </a:t>
            </a:r>
            <a:r>
              <a:rPr lang="zh-CN" altLang="en-US" dirty="0"/>
              <a:t>客户端可以读取到</a:t>
            </a:r>
            <a:r>
              <a:rPr lang="en-US" altLang="zh-CN" dirty="0" err="1"/>
              <a:t>zk</a:t>
            </a:r>
            <a:r>
              <a:rPr lang="zh-CN" altLang="en-US" dirty="0"/>
              <a:t>服务端的最新数据</a:t>
            </a:r>
          </a:p>
        </p:txBody>
      </p:sp>
    </p:spTree>
    <p:extLst>
      <p:ext uri="{BB962C8B-B14F-4D97-AF65-F5344CB8AC3E}">
        <p14:creationId xmlns:p14="http://schemas.microsoft.com/office/powerpoint/2010/main" val="476559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377440" y="658368"/>
            <a:ext cx="3206496" cy="400110"/>
          </a:xfrm>
          <a:prstGeom prst="rect">
            <a:avLst/>
          </a:prstGeom>
          <a:noFill/>
        </p:spPr>
        <p:txBody>
          <a:bodyPr wrap="square" rtlCol="0">
            <a:spAutoFit/>
          </a:bodyPr>
          <a:lstStyle/>
          <a:p>
            <a:r>
              <a:rPr lang="en-US" altLang="zh-CN" sz="2000" dirty="0"/>
              <a:t>Zookeeper</a:t>
            </a:r>
            <a:r>
              <a:rPr lang="zh-CN" altLang="en-US" sz="2000" dirty="0"/>
              <a:t>中的角色</a:t>
            </a:r>
            <a:endParaRPr lang="zh-CN" altLang="en-US" sz="2000" b="1" dirty="0"/>
          </a:p>
        </p:txBody>
      </p:sp>
      <p:pic>
        <p:nvPicPr>
          <p:cNvPr id="3" name="图片 2"/>
          <p:cNvPicPr>
            <a:picLocks noChangeAspect="1"/>
          </p:cNvPicPr>
          <p:nvPr/>
        </p:nvPicPr>
        <p:blipFill>
          <a:blip r:embed="rId2"/>
          <a:stretch>
            <a:fillRect/>
          </a:stretch>
        </p:blipFill>
        <p:spPr>
          <a:xfrm>
            <a:off x="2471737" y="1395076"/>
            <a:ext cx="8847849" cy="3949655"/>
          </a:xfrm>
          <a:prstGeom prst="rect">
            <a:avLst/>
          </a:prstGeom>
        </p:spPr>
      </p:pic>
    </p:spTree>
    <p:extLst>
      <p:ext uri="{BB962C8B-B14F-4D97-AF65-F5344CB8AC3E}">
        <p14:creationId xmlns:p14="http://schemas.microsoft.com/office/powerpoint/2010/main" val="2167501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50</TotalTime>
  <Words>430</Words>
  <Application>Microsoft Office PowerPoint</Application>
  <PresentationFormat>宽屏</PresentationFormat>
  <Paragraphs>56</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幼圆</vt:lpstr>
      <vt:lpstr>Arial</vt:lpstr>
      <vt:lpstr>Century Gothic</vt:lpstr>
      <vt:lpstr>Wingdings 3</vt:lpstr>
      <vt:lpstr>丝状</vt:lpstr>
      <vt:lpstr>     Zookeeper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Zookeeper</dc:title>
  <dc:creator>FangSS</dc:creator>
  <cp:lastModifiedBy>FangSS</cp:lastModifiedBy>
  <cp:revision>11</cp:revision>
  <dcterms:created xsi:type="dcterms:W3CDTF">2020-03-29T15:13:48Z</dcterms:created>
  <dcterms:modified xsi:type="dcterms:W3CDTF">2020-03-29T16:04:07Z</dcterms:modified>
</cp:coreProperties>
</file>