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6"/>
  </p:notesMasterIdLst>
  <p:sldIdLst>
    <p:sldId id="256" r:id="rId2"/>
    <p:sldId id="257" r:id="rId3"/>
    <p:sldId id="278" r:id="rId4"/>
    <p:sldId id="346" r:id="rId5"/>
    <p:sldId id="279" r:id="rId6"/>
    <p:sldId id="304" r:id="rId7"/>
    <p:sldId id="281" r:id="rId8"/>
    <p:sldId id="282" r:id="rId9"/>
    <p:sldId id="300" r:id="rId10"/>
    <p:sldId id="283" r:id="rId11"/>
    <p:sldId id="301" r:id="rId12"/>
    <p:sldId id="302" r:id="rId13"/>
    <p:sldId id="284" r:id="rId14"/>
    <p:sldId id="285" r:id="rId15"/>
    <p:sldId id="286" r:id="rId16"/>
    <p:sldId id="303" r:id="rId17"/>
    <p:sldId id="345" r:id="rId18"/>
    <p:sldId id="289" r:id="rId19"/>
    <p:sldId id="290" r:id="rId20"/>
    <p:sldId id="335" r:id="rId21"/>
    <p:sldId id="336" r:id="rId22"/>
    <p:sldId id="337" r:id="rId23"/>
    <p:sldId id="291" r:id="rId24"/>
    <p:sldId id="292" r:id="rId25"/>
    <p:sldId id="293" r:id="rId26"/>
    <p:sldId id="294" r:id="rId27"/>
    <p:sldId id="295" r:id="rId28"/>
    <p:sldId id="307" r:id="rId29"/>
    <p:sldId id="296" r:id="rId30"/>
    <p:sldId id="308" r:id="rId31"/>
    <p:sldId id="305" r:id="rId32"/>
    <p:sldId id="306" r:id="rId33"/>
    <p:sldId id="324" r:id="rId34"/>
    <p:sldId id="325" r:id="rId35"/>
    <p:sldId id="332" r:id="rId36"/>
    <p:sldId id="333" r:id="rId37"/>
    <p:sldId id="334" r:id="rId38"/>
    <p:sldId id="327" r:id="rId39"/>
    <p:sldId id="329" r:id="rId40"/>
    <p:sldId id="330" r:id="rId41"/>
    <p:sldId id="331" r:id="rId42"/>
    <p:sldId id="338" r:id="rId43"/>
    <p:sldId id="339" r:id="rId44"/>
    <p:sldId id="342" r:id="rId45"/>
    <p:sldId id="340" r:id="rId46"/>
    <p:sldId id="341" r:id="rId47"/>
    <p:sldId id="343" r:id="rId48"/>
    <p:sldId id="344" r:id="rId49"/>
    <p:sldId id="309" r:id="rId50"/>
    <p:sldId id="313" r:id="rId51"/>
    <p:sldId id="310" r:id="rId52"/>
    <p:sldId id="311" r:id="rId53"/>
    <p:sldId id="317" r:id="rId54"/>
    <p:sldId id="312" r:id="rId55"/>
    <p:sldId id="315" r:id="rId56"/>
    <p:sldId id="321" r:id="rId57"/>
    <p:sldId id="316" r:id="rId58"/>
    <p:sldId id="318" r:id="rId59"/>
    <p:sldId id="322" r:id="rId60"/>
    <p:sldId id="323" r:id="rId61"/>
    <p:sldId id="320" r:id="rId62"/>
    <p:sldId id="297" r:id="rId63"/>
    <p:sldId id="298" r:id="rId64"/>
    <p:sldId id="299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CA452-EA76-4AB5-8A8F-CEFDFA1CFAE2}" type="datetimeFigureOut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FDA9-868F-4FC0-8E88-B57B74446E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133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1F4A5F2-0013-40B8-AB9C-6FBEA49C4A8B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3FDA-8E7D-4744-8634-7824ED1A3850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B1596-EAFA-4F0B-BD53-7F140D0D5063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6490-2D3F-4B02-AE28-3D54C6D9FB4C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B26C-3E8A-4576-8C7F-DD34C3D4A5D3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776-3528-46AC-A081-6BF87E4BE0C0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5190DE-E55E-4193-AE60-2065CC7D8EE5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31994E5-513B-4B38-A00F-CEA093F3F752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57D9-D4F8-41D5-9BA9-20EFD016F892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5FF-611F-4BC8-975A-B80D49795623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39F4-034C-483F-8B40-7881CFCBA531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1B6D662-A877-4410-8435-3D1FBD629A25}" type="datetime1">
              <a:rPr lang="zh-CN" altLang="en-US" smtClean="0"/>
              <a:pPr/>
              <a:t>2015/11/7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altLang="zh-CN" smtClean="0"/>
              <a:t>EVDO</a:t>
            </a:r>
            <a:r>
              <a:rPr lang="zh-CN" altLang="en-US" smtClean="0"/>
              <a:t>迭代测试</a:t>
            </a:r>
            <a:r>
              <a:rPr lang="en-US" altLang="zh-CN" smtClean="0"/>
              <a:t>-</a:t>
            </a:r>
            <a:r>
              <a:rPr lang="zh-CN" altLang="en-US" smtClean="0"/>
              <a:t>陈贵明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蓝牙开发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694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一些基本概念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Device Address</a:t>
            </a:r>
          </a:p>
          <a:p>
            <a:r>
              <a:rPr lang="en-US" altLang="zh-CN" dirty="0" smtClean="0"/>
              <a:t>Device Name</a:t>
            </a:r>
          </a:p>
          <a:p>
            <a:r>
              <a:rPr lang="en-US" altLang="zh-CN" dirty="0" smtClean="0"/>
              <a:t>Device Class</a:t>
            </a:r>
          </a:p>
          <a:p>
            <a:r>
              <a:rPr lang="en-US" altLang="zh-CN" dirty="0" smtClean="0"/>
              <a:t>Power Class</a:t>
            </a:r>
          </a:p>
          <a:p>
            <a:r>
              <a:rPr lang="en-US" altLang="zh-CN" dirty="0" smtClean="0"/>
              <a:t>Link Type</a:t>
            </a:r>
          </a:p>
          <a:p>
            <a:r>
              <a:rPr lang="en-US" altLang="zh-CN" dirty="0" smtClean="0"/>
              <a:t>Discoverable Mode</a:t>
            </a:r>
          </a:p>
          <a:p>
            <a:r>
              <a:rPr lang="en-US" altLang="zh-CN" dirty="0" smtClean="0"/>
              <a:t>Topology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 Device Address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2137424"/>
          </a:xfrm>
        </p:spPr>
        <p:txBody>
          <a:bodyPr/>
          <a:lstStyle/>
          <a:p>
            <a:r>
              <a:rPr lang="zh-CN" altLang="en-US" dirty="0" smtClean="0"/>
              <a:t>蓝牙设备的唯一标识符</a:t>
            </a:r>
            <a:endParaRPr lang="en-US" altLang="zh-CN" dirty="0" smtClean="0"/>
          </a:p>
          <a:p>
            <a:r>
              <a:rPr lang="zh-CN" altLang="en-US" dirty="0" smtClean="0"/>
              <a:t>需要向蓝牙</a:t>
            </a:r>
            <a:r>
              <a:rPr lang="en-US" altLang="zh-CN" dirty="0" smtClean="0"/>
              <a:t>SIG</a:t>
            </a:r>
            <a:r>
              <a:rPr lang="zh-CN" altLang="en-US" dirty="0" smtClean="0"/>
              <a:t>组织申请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7308304" cy="22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 Device Name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UTF8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r>
              <a:rPr lang="zh-CN" altLang="en-US" dirty="0" smtClean="0"/>
              <a:t>最大</a:t>
            </a:r>
            <a:r>
              <a:rPr lang="en-US" altLang="zh-CN" dirty="0" smtClean="0"/>
              <a:t>248</a:t>
            </a:r>
            <a:r>
              <a:rPr lang="zh-CN" altLang="en-US" dirty="0" smtClean="0"/>
              <a:t>字节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 Device Class/Service Class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zh-CN" altLang="en-US" dirty="0" smtClean="0"/>
              <a:t>用于标识设备类型，方便按类型搜索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576" y="2852936"/>
          <a:ext cx="7704856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Major Device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Minor Device Class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Audio Video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Handsfree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Video Camera</a:t>
                      </a:r>
                    </a:p>
                    <a:p>
                      <a:r>
                        <a:rPr lang="en-US" altLang="zh-CN" dirty="0" smtClean="0"/>
                        <a:t>Microphone/</a:t>
                      </a:r>
                      <a:r>
                        <a:rPr lang="en-US" altLang="zh-CN" dirty="0" err="1" smtClean="0"/>
                        <a:t>LoudSpeaker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Laptop</a:t>
                      </a:r>
                    </a:p>
                    <a:p>
                      <a:r>
                        <a:rPr lang="en-US" altLang="zh-CN" dirty="0" smtClean="0"/>
                        <a:t>Desktop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Health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Blood Pressure</a:t>
                      </a:r>
                    </a:p>
                    <a:p>
                      <a:r>
                        <a:rPr lang="en-US" altLang="zh-CN" dirty="0" smtClean="0"/>
                        <a:t>Pulse</a:t>
                      </a:r>
                      <a:r>
                        <a:rPr lang="en-US" altLang="zh-CN" baseline="0" dirty="0" smtClean="0"/>
                        <a:t>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Controller</a:t>
                      </a:r>
                    </a:p>
                    <a:p>
                      <a:r>
                        <a:rPr lang="en-US" altLang="zh-CN" dirty="0" smtClean="0"/>
                        <a:t>Vehicle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Wearable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Glasses</a:t>
                      </a:r>
                    </a:p>
                    <a:p>
                      <a:r>
                        <a:rPr lang="en-US" altLang="zh-CN" dirty="0" smtClean="0"/>
                        <a:t>Wrist Watch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Bluetooth Power Class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zh-CN" altLang="en-US" dirty="0" smtClean="0"/>
              <a:t>蓝牙功率等级，决定了蓝牙传输距离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3068960"/>
          <a:ext cx="7488832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 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Range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～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 Link Type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ACL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Asynchronous Connection-Oriented</a:t>
            </a:r>
          </a:p>
          <a:p>
            <a:r>
              <a:rPr lang="en-US" altLang="zh-CN" dirty="0" smtClean="0"/>
              <a:t>SCO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Synchronous Connection-Oriented</a:t>
            </a:r>
          </a:p>
          <a:p>
            <a:r>
              <a:rPr lang="zh-CN" altLang="en-US" dirty="0" smtClean="0"/>
              <a:t>一个主设备（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）最多可同时连接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个从设备（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 Discoverable Mode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None Discoverable Mode</a:t>
            </a:r>
          </a:p>
          <a:p>
            <a:r>
              <a:rPr lang="en-US" altLang="zh-CN" dirty="0" smtClean="0"/>
              <a:t>Limited Discoverable Mode</a:t>
            </a:r>
          </a:p>
          <a:p>
            <a:r>
              <a:rPr lang="en-US" altLang="zh-CN" dirty="0" smtClean="0"/>
              <a:t>General Discoverable Mode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 Topology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75564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Piconet</a:t>
            </a:r>
            <a:r>
              <a:rPr lang="zh-CN" altLang="en-US" dirty="0" smtClean="0"/>
              <a:t>：一个设备某一时刻只会充当一种角色</a:t>
            </a:r>
            <a:endParaRPr lang="en-US" altLang="zh-CN" dirty="0" smtClean="0"/>
          </a:p>
          <a:p>
            <a:r>
              <a:rPr lang="en-US" altLang="zh-CN" dirty="0" err="1" smtClean="0"/>
              <a:t>Scatternet</a:t>
            </a:r>
            <a:r>
              <a:rPr lang="zh-CN" altLang="en-US" dirty="0" smtClean="0"/>
              <a:t>：由多个</a:t>
            </a:r>
            <a:r>
              <a:rPr lang="en-US" altLang="zh-CN" dirty="0" err="1" smtClean="0"/>
              <a:t>Piconet</a:t>
            </a:r>
            <a:r>
              <a:rPr lang="zh-CN" altLang="en-US" dirty="0" smtClean="0"/>
              <a:t>组成，一个设备可能同时充当两种角色，传输质量会下降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Piconet</a:t>
            </a:r>
            <a:r>
              <a:rPr lang="zh-CN" altLang="en-US" dirty="0" smtClean="0"/>
              <a:t>中一个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最多连接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Slave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221088"/>
            <a:ext cx="5102170" cy="22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Enable/Disable</a:t>
            </a:r>
          </a:p>
          <a:p>
            <a:r>
              <a:rPr lang="en-US" altLang="zh-CN" dirty="0" smtClean="0"/>
              <a:t>Read/Set Property</a:t>
            </a:r>
          </a:p>
          <a:p>
            <a:r>
              <a:rPr lang="en-US" altLang="zh-CN" dirty="0" smtClean="0"/>
              <a:t>Bluetooth Scan</a:t>
            </a:r>
          </a:p>
          <a:p>
            <a:r>
              <a:rPr lang="en-US" altLang="zh-CN" dirty="0" smtClean="0"/>
              <a:t>Pair</a:t>
            </a:r>
          </a:p>
          <a:p>
            <a:r>
              <a:rPr lang="en-US" altLang="zh-CN" dirty="0" smtClean="0"/>
              <a:t>Retrieve Service</a:t>
            </a:r>
          </a:p>
          <a:p>
            <a:r>
              <a:rPr lang="en-US" altLang="zh-CN" dirty="0" smtClean="0"/>
              <a:t>Connect</a:t>
            </a:r>
          </a:p>
          <a:p>
            <a:r>
              <a:rPr lang="en-US" altLang="zh-CN" dirty="0" smtClean="0"/>
              <a:t>Read/Write Data</a:t>
            </a:r>
          </a:p>
          <a:p>
            <a:r>
              <a:rPr lang="en-US" altLang="zh-CN" dirty="0" smtClean="0"/>
              <a:t>Disconnect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BluetoothAdapter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fr-FR" altLang="zh-CN" dirty="0" smtClean="0"/>
              <a:t>BluetoothAdapter</a:t>
            </a:r>
            <a:r>
              <a:rPr lang="zh-CN" altLang="zh-CN" dirty="0" smtClean="0"/>
              <a:t>类</a:t>
            </a:r>
            <a:r>
              <a:rPr lang="zh-CN" altLang="en-US" dirty="0" smtClean="0"/>
              <a:t>表征</a:t>
            </a:r>
            <a:r>
              <a:rPr lang="zh-CN" altLang="zh-CN" dirty="0" smtClean="0"/>
              <a:t>本地的蓝牙适配器。它是所有蓝牙交互的的入口点。利用它可以</a:t>
            </a:r>
            <a:r>
              <a:rPr lang="zh-CN" altLang="en-US" dirty="0" smtClean="0"/>
              <a:t>搜索</a:t>
            </a:r>
            <a:r>
              <a:rPr lang="zh-CN" altLang="zh-CN" dirty="0" smtClean="0"/>
              <a:t>其他蓝牙设备</a:t>
            </a:r>
            <a:r>
              <a:rPr lang="zh-CN" altLang="en-US" dirty="0" smtClean="0"/>
              <a:t>（包括蓝牙</a:t>
            </a:r>
            <a:r>
              <a:rPr lang="en-US" altLang="zh-CN" dirty="0" smtClean="0"/>
              <a:t>LE</a:t>
            </a:r>
            <a:r>
              <a:rPr lang="zh-CN" altLang="en-US" dirty="0" smtClean="0"/>
              <a:t>设备）</a:t>
            </a:r>
            <a:r>
              <a:rPr lang="zh-CN" altLang="zh-CN" dirty="0" smtClean="0"/>
              <a:t>，查询</a:t>
            </a:r>
            <a:r>
              <a:rPr lang="zh-CN" altLang="en-US" dirty="0" smtClean="0"/>
              <a:t>已配对</a:t>
            </a:r>
            <a:r>
              <a:rPr lang="en-US" altLang="zh-CN" dirty="0" smtClean="0"/>
              <a:t>/</a:t>
            </a:r>
            <a:r>
              <a:rPr lang="zh-CN" altLang="zh-CN" dirty="0" smtClean="0"/>
              <a:t>绑定的设备，使用已知的</a:t>
            </a:r>
            <a:r>
              <a:rPr lang="en-US" altLang="zh-CN" dirty="0" smtClean="0"/>
              <a:t>MAC</a:t>
            </a:r>
            <a:r>
              <a:rPr lang="zh-CN" altLang="zh-CN" dirty="0" smtClean="0"/>
              <a:t>地址实例化一个蓝牙设备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建立一个</a:t>
            </a:r>
            <a:r>
              <a:rPr lang="en-US" altLang="zh-CN" dirty="0" err="1" smtClean="0"/>
              <a:t>BluetoothServerSocket</a:t>
            </a:r>
            <a:r>
              <a:rPr lang="zh-CN" altLang="zh-CN" dirty="0" smtClean="0"/>
              <a:t>（作为服务器端）来监听来自其他设备的连接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 descr="show_m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3310907"/>
            <a:ext cx="4320480" cy="2998413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这个名称来自于第十世纪的一位丹麦国王 </a:t>
            </a:r>
            <a:r>
              <a:rPr lang="en-US" altLang="zh-CN" dirty="0" err="1" smtClean="0"/>
              <a:t>Harald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Blatand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BluetoothManager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蓝牙管理类，通过</a:t>
            </a:r>
            <a:r>
              <a:rPr lang="en-US" altLang="zh-CN" dirty="0" err="1" smtClean="0"/>
              <a:t>BluetoothManager</a:t>
            </a:r>
            <a:r>
              <a:rPr lang="zh-CN" altLang="en-US" dirty="0" smtClean="0"/>
              <a:t>可以获取</a:t>
            </a:r>
            <a:r>
              <a:rPr lang="en-US" altLang="zh-CN" dirty="0" err="1" smtClean="0"/>
              <a:t>BluetoothAdapter</a:t>
            </a:r>
            <a:r>
              <a:rPr lang="zh-CN" altLang="en-US" dirty="0" smtClean="0"/>
              <a:t>类的实例（推荐），获取当前连接的设备，获取某个设备当前的连接状态以及在本机上建立</a:t>
            </a:r>
            <a:r>
              <a:rPr lang="en-US" altLang="zh-CN" dirty="0" smtClean="0"/>
              <a:t>GATT Server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BluetoothDevice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用于表征</a:t>
            </a:r>
            <a:r>
              <a:rPr lang="zh-CN" altLang="zh-CN" dirty="0" smtClean="0"/>
              <a:t>一个远端蓝牙设备，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BluetoothDevice</a:t>
            </a:r>
            <a:r>
              <a:rPr lang="zh-CN" altLang="en-US" dirty="0" smtClean="0"/>
              <a:t>来连接</a:t>
            </a:r>
            <a:r>
              <a:rPr lang="zh-CN" altLang="zh-CN" dirty="0" smtClean="0"/>
              <a:t>远端蓝牙设备</a:t>
            </a:r>
            <a:r>
              <a:rPr lang="zh-CN" altLang="en-US" dirty="0" smtClean="0"/>
              <a:t>以及</a:t>
            </a:r>
            <a:r>
              <a:rPr lang="zh-CN" altLang="zh-CN" dirty="0" smtClean="0"/>
              <a:t>获取远端蓝牙设备的名称、地址、种类和绑定状态</a:t>
            </a:r>
            <a:r>
              <a:rPr lang="zh-CN" altLang="en-US" dirty="0" smtClean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BluetoothSocket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BluetoothServerSocket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类似于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ServerSocket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Server</a:t>
            </a:r>
            <a:r>
              <a:rPr lang="zh-CN" altLang="en-US" dirty="0" smtClean="0"/>
              <a:t>端使用</a:t>
            </a:r>
            <a:r>
              <a:rPr lang="en-US" altLang="zh-CN" dirty="0" err="1" smtClean="0"/>
              <a:t>BluetoothServerSocket</a:t>
            </a:r>
            <a:r>
              <a:rPr lang="zh-CN" altLang="en-US" dirty="0" smtClean="0"/>
              <a:t>来监听一个具体</a:t>
            </a:r>
            <a:r>
              <a:rPr lang="en-US" altLang="zh-CN" dirty="0" err="1" smtClean="0"/>
              <a:t>RFComm</a:t>
            </a:r>
            <a:r>
              <a:rPr lang="en-US" altLang="zh-CN" dirty="0" smtClean="0"/>
              <a:t> Channel</a:t>
            </a:r>
            <a:r>
              <a:rPr lang="zh-CN" altLang="en-US" dirty="0" smtClean="0"/>
              <a:t>，当有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连接到这个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accept()</a:t>
            </a:r>
            <a:r>
              <a:rPr lang="zh-CN" altLang="en-US" dirty="0" smtClean="0"/>
              <a:t>接口会返回一个新的</a:t>
            </a:r>
            <a:r>
              <a:rPr lang="en-US" altLang="zh-CN" dirty="0" err="1" smtClean="0"/>
              <a:t>BluetoothSocket</a:t>
            </a:r>
            <a:r>
              <a:rPr lang="zh-CN" altLang="en-US" dirty="0" smtClean="0"/>
              <a:t>实例来管理与这个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的通信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端使用</a:t>
            </a:r>
            <a:r>
              <a:rPr lang="en-US" altLang="zh-CN" dirty="0" err="1" smtClean="0"/>
              <a:t>BluetoothSocket</a:t>
            </a:r>
            <a:r>
              <a:rPr lang="zh-CN" altLang="en-US" dirty="0" smtClean="0"/>
              <a:t>来和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Enable/Disable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zh-CN" altLang="en-US" dirty="0" smtClean="0"/>
              <a:t>开启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BluetoothAdapter.enable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BluetoothAdapter.disable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BluetoothAdapter.ACTION_STATE_CHANGED</a:t>
            </a:r>
            <a:endParaRPr lang="en-US" altLang="zh-CN" dirty="0" smtClean="0"/>
          </a:p>
          <a:p>
            <a:r>
              <a:rPr lang="zh-CN" altLang="en-US" dirty="0" smtClean="0"/>
              <a:t>获取当前蓝牙状态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BluetoothAdapter.isEnabled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BluetoothAdapter.getState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Read/Set Local Prop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设置本机名称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BluetoothAdapter.setName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读取本机名称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BluetoothAdapter.getName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读取本机蓝牙地址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BluetoothAdapter.getAddress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读取已配对设备列表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BluetoothAdapter.getBondedDevice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Device Scan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停止扫描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BluetoothAdapter.startDiscovery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BluetoothAdapter.cancelDiscovery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获取当前扫描状态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BluetoothAdapter.isDiscovering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扫描结果上报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BluetoothAdapter.ACTION_DISCOVERY_STARTED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BluetoothAdapter.ACTION_DISCOVERY_FINISHED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BluetoothDevice.ACTION_FOUND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Read/Set Remote Prop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获得远端设备实例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BluetoothDevice.getRemoteDevice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读取远端设备蓝牙地址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BluetoothDevice.getAddress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读取远端设备蓝牙名称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BluetoothDevice.getName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读取远端设备蓝牙类型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BluetoothDevice.getBluetoothClass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BluetoothDevice.getType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读取远端设备配对状态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BluetoothDevice.getBondState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Pair/</a:t>
            </a:r>
            <a:r>
              <a:rPr lang="en-US" altLang="zh-CN" dirty="0" err="1" smtClean="0"/>
              <a:t>UnPair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配对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BluetoothDevice.createBond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解除配对（需要通过类反射调用）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BluetoothDevice.cancelBondProcess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BluetoothDevice.removeBond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Service Discover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获取服务列表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BluetoothDevice.fetchUuidsWithSdp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服务列表上报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BluetoothDevice.ACTION_UUID</a:t>
            </a:r>
            <a:endParaRPr lang="en-US" altLang="zh-CN" dirty="0" smtClean="0"/>
          </a:p>
          <a:p>
            <a:r>
              <a:rPr lang="zh-CN" altLang="en-US" dirty="0" smtClean="0"/>
              <a:t>读取缓存的服务列表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BluetoothDevice.getUuids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Connect ( Client 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BluetoothDevice.createInsecureRfcommSocketToServiceRecord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BluetoothDevice.createRfcommSocketToServiceRecord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BluetoothSocket.connect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2596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无线技术是一种短距离低功耗的通信技术，旨在取代电缆来连接设备，并保证高度的安全性</a:t>
            </a:r>
            <a:endParaRPr lang="en-US" altLang="zh-CN" dirty="0" smtClean="0"/>
          </a:p>
          <a:p>
            <a:r>
              <a:rPr lang="zh-CN" altLang="en-US" dirty="0" smtClean="0"/>
              <a:t>采用的是跳频技术，在</a:t>
            </a:r>
            <a:r>
              <a:rPr lang="en-US" altLang="zh-CN" dirty="0" smtClean="0"/>
              <a:t>2.4G</a:t>
            </a:r>
            <a:r>
              <a:rPr lang="zh-CN" altLang="en-US" dirty="0" smtClean="0"/>
              <a:t>频段的</a:t>
            </a:r>
            <a:r>
              <a:rPr lang="en-US" altLang="zh-CN" dirty="0" smtClean="0"/>
              <a:t>79</a:t>
            </a:r>
            <a:r>
              <a:rPr lang="zh-CN" altLang="en-US" dirty="0" smtClean="0"/>
              <a:t>个频点中按伪随机序列顺序跳变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509120"/>
            <a:ext cx="5037072" cy="20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Connect ( Server 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Server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BluetoothAdapter.listenUsingInsecureRfcommWithServiceRecord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BluetoothAdapter.listenUsingRfcommWithServiceRecord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BluetoothServerSocket.accept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Read/Write Data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读取数据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BluetoothSocket.getInputStream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发送数据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BluetoothSocket.getOutputStream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Disconnect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BluetoothSocket.close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Server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BluetoothServerSocket.close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Generic </a:t>
            </a:r>
            <a:r>
              <a:rPr lang="en-US" altLang="zh-CN" dirty="0" err="1" smtClean="0">
                <a:latin typeface="+mn-ea"/>
              </a:rPr>
              <a:t>ATTribute</a:t>
            </a:r>
            <a:r>
              <a:rPr lang="en-US" altLang="zh-CN" dirty="0" smtClean="0">
                <a:latin typeface="+mn-ea"/>
              </a:rPr>
              <a:t> Profile</a:t>
            </a:r>
          </a:p>
          <a:p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ATT</a:t>
            </a: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err="1" smtClean="0">
                <a:latin typeface="+mn-ea"/>
              </a:rPr>
              <a:t>ATTribute</a:t>
            </a:r>
            <a:r>
              <a:rPr lang="en-US" altLang="zh-CN" dirty="0" smtClean="0">
                <a:latin typeface="+mn-ea"/>
              </a:rPr>
              <a:t> Protocol</a:t>
            </a:r>
            <a:r>
              <a:rPr lang="zh-CN" altLang="en-US" dirty="0" smtClean="0">
                <a:latin typeface="+mn-ea"/>
              </a:rPr>
              <a:t>）来搜索远端设备的服务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配置和读写远端设备的各种</a:t>
            </a:r>
            <a:r>
              <a:rPr lang="en-US" altLang="zh-CN" dirty="0" smtClean="0">
                <a:latin typeface="+mn-ea"/>
              </a:rPr>
              <a:t>attribute</a:t>
            </a:r>
            <a:r>
              <a:rPr lang="zh-CN" altLang="en-US" dirty="0" smtClean="0">
                <a:latin typeface="+mn-ea"/>
              </a:rPr>
              <a:t>，使其按需要的方式工作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分为</a:t>
            </a:r>
            <a:r>
              <a:rPr lang="en-US" altLang="zh-CN" dirty="0" smtClean="0">
                <a:latin typeface="+mn-ea"/>
              </a:rPr>
              <a:t>Client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Server</a:t>
            </a:r>
            <a:r>
              <a:rPr lang="zh-CN" altLang="en-US" dirty="0" smtClean="0">
                <a:latin typeface="+mn-ea"/>
              </a:rPr>
              <a:t>两个角色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24050"/>
            <a:ext cx="45624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基本概念 </a:t>
            </a:r>
            <a:r>
              <a:rPr lang="en-US" altLang="zh-CN" dirty="0" smtClean="0"/>
              <a:t>- Service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13190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Service</a:t>
            </a:r>
            <a:r>
              <a:rPr lang="zh-CN" altLang="en-US" dirty="0" smtClean="0"/>
              <a:t>（服务）是</a:t>
            </a:r>
            <a:r>
              <a:rPr lang="zh-CN" altLang="en-US" b="1" dirty="0" smtClean="0"/>
              <a:t>数据</a:t>
            </a:r>
            <a:r>
              <a:rPr lang="zh-CN" altLang="en-US" dirty="0" smtClean="0"/>
              <a:t>和与之关联的</a:t>
            </a:r>
            <a:r>
              <a:rPr lang="zh-CN" altLang="en-US" b="1" dirty="0" smtClean="0"/>
              <a:t>完成某个特定功能的行为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特性</a:t>
            </a:r>
            <a:r>
              <a:rPr lang="zh-CN" altLang="en-US" dirty="0" smtClean="0"/>
              <a:t>的集合 </a:t>
            </a:r>
            <a:endParaRPr lang="en-US" altLang="zh-CN" dirty="0" smtClean="0"/>
          </a:p>
          <a:p>
            <a:r>
              <a:rPr lang="zh-CN" altLang="en-US" dirty="0" smtClean="0"/>
              <a:t>按顺序由引用服务</a:t>
            </a:r>
            <a:r>
              <a:rPr lang="en-US" altLang="zh-CN" dirty="0" smtClean="0"/>
              <a:t>(Reference Service)</a:t>
            </a:r>
            <a:r>
              <a:rPr lang="zh-CN" altLang="en-US" dirty="0" smtClean="0"/>
              <a:t>、强制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和可选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dirty="0" smtClean="0"/>
              <a:t>为了实现旧版本的兼容，新版本中服务定义只能增加新的引用服务或可选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，禁止从旧的服务定义中改变行为</a:t>
            </a:r>
            <a:endParaRPr lang="en-US" altLang="zh-CN" dirty="0" smtClean="0"/>
          </a:p>
          <a:p>
            <a:r>
              <a:rPr lang="zh-CN" altLang="en-US" dirty="0" smtClean="0"/>
              <a:t>分为</a:t>
            </a:r>
            <a:r>
              <a:rPr lang="en-US" altLang="zh-CN" dirty="0" smtClean="0">
                <a:latin typeface="+mn-ea"/>
              </a:rPr>
              <a:t>Primary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Secondary</a:t>
            </a:r>
            <a:r>
              <a:rPr lang="zh-CN" altLang="en-US" dirty="0" smtClean="0"/>
              <a:t>两种类型</a:t>
            </a:r>
          </a:p>
          <a:p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基本概念 </a:t>
            </a:r>
            <a:r>
              <a:rPr lang="en-US" altLang="zh-CN" dirty="0" smtClean="0"/>
              <a:t>- Service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11568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Primary Service: </a:t>
            </a:r>
            <a:r>
              <a:rPr lang="zh-CN" altLang="en-US" dirty="0" smtClean="0">
                <a:latin typeface="+mn-ea"/>
              </a:rPr>
              <a:t>拥有基本功能的服务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可被其他服务包含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可以通过</a:t>
            </a:r>
            <a:r>
              <a:rPr lang="en-US" altLang="zh-CN" dirty="0" smtClean="0">
                <a:latin typeface="+mn-ea"/>
              </a:rPr>
              <a:t>Primary Service Discovery</a:t>
            </a:r>
            <a:r>
              <a:rPr lang="zh-CN" altLang="en-US" dirty="0" smtClean="0">
                <a:latin typeface="+mn-ea"/>
              </a:rPr>
              <a:t>过程来发现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Secondary Service: </a:t>
            </a:r>
            <a:r>
              <a:rPr lang="zh-CN" altLang="en-US" dirty="0" smtClean="0">
                <a:latin typeface="+mn-ea"/>
              </a:rPr>
              <a:t>仅用来被</a:t>
            </a:r>
            <a:r>
              <a:rPr lang="en-US" altLang="zh-CN" dirty="0" smtClean="0">
                <a:latin typeface="+mn-ea"/>
              </a:rPr>
              <a:t>Primary/Other Secondary Service</a:t>
            </a:r>
            <a:r>
              <a:rPr lang="zh-CN" altLang="en-US" dirty="0" smtClean="0">
                <a:latin typeface="+mn-ea"/>
              </a:rPr>
              <a:t>、高层协议引用的服务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941168"/>
            <a:ext cx="60579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基本概念 </a:t>
            </a:r>
            <a:r>
              <a:rPr lang="en-US" altLang="zh-CN" dirty="0" smtClean="0"/>
              <a:t>– Included Service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9716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一种引用已存在服务的方法</a:t>
            </a:r>
            <a:endParaRPr lang="en-US" altLang="zh-CN" dirty="0" smtClean="0"/>
          </a:p>
          <a:p>
            <a:r>
              <a:rPr lang="zh-CN" altLang="en-US" dirty="0" smtClean="0"/>
              <a:t>在服务定义的开始加上</a:t>
            </a:r>
            <a:r>
              <a:rPr lang="en-US" altLang="zh-CN" dirty="0" smtClean="0"/>
              <a:t>Included Service</a:t>
            </a:r>
            <a:r>
              <a:rPr lang="zh-CN" altLang="en-US" dirty="0" smtClean="0"/>
              <a:t>的引用， </a:t>
            </a:r>
            <a:br>
              <a:rPr lang="zh-CN" altLang="en-US" dirty="0" smtClean="0"/>
            </a:br>
            <a:r>
              <a:rPr lang="zh-CN" altLang="en-US" dirty="0" smtClean="0"/>
              <a:t>这样整个</a:t>
            </a:r>
            <a:r>
              <a:rPr lang="en-US" altLang="zh-CN" dirty="0" smtClean="0"/>
              <a:t>Included Service</a:t>
            </a:r>
            <a:r>
              <a:rPr lang="zh-CN" altLang="en-US" dirty="0" smtClean="0"/>
              <a:t>定义成为新服务定义的一部分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509120"/>
            <a:ext cx="60769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基本概念 </a:t>
            </a:r>
            <a:r>
              <a:rPr lang="en-US" altLang="zh-CN" dirty="0" smtClean="0"/>
              <a:t>- Characteristic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必须包含一条</a:t>
            </a:r>
            <a:r>
              <a:rPr lang="en-US" altLang="zh-CN" dirty="0" smtClean="0">
                <a:latin typeface="+mn-ea"/>
              </a:rPr>
              <a:t>Characteristic Declaration</a:t>
            </a:r>
            <a:r>
              <a:rPr lang="zh-CN" altLang="en-US" dirty="0" smtClean="0">
                <a:latin typeface="+mn-ea"/>
              </a:rPr>
              <a:t>、一条</a:t>
            </a:r>
            <a:r>
              <a:rPr lang="en-US" altLang="zh-CN" dirty="0" smtClean="0">
                <a:latin typeface="+mn-ea"/>
              </a:rPr>
              <a:t>Characteristic Value Declaration</a:t>
            </a:r>
          </a:p>
          <a:p>
            <a:r>
              <a:rPr lang="zh-CN" altLang="en-US" dirty="0" smtClean="0">
                <a:latin typeface="+mn-ea"/>
              </a:rPr>
              <a:t>可以包含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或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条</a:t>
            </a:r>
            <a:r>
              <a:rPr lang="en-US" altLang="zh-CN" dirty="0" smtClean="0">
                <a:latin typeface="+mn-ea"/>
              </a:rPr>
              <a:t>Characteristic Descriptor Declaration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基本概念 </a:t>
            </a:r>
            <a:r>
              <a:rPr lang="en-US" altLang="zh-CN" dirty="0" smtClean="0"/>
              <a:t>– Characteristic Declaration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8996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Attribute Type</a:t>
            </a:r>
            <a:r>
              <a:rPr lang="zh-CN" altLang="en-US" dirty="0" smtClean="0">
                <a:latin typeface="+mn-ea"/>
              </a:rPr>
              <a:t>： </a:t>
            </a:r>
            <a:r>
              <a:rPr lang="en-US" altLang="zh-CN" dirty="0" smtClean="0">
                <a:latin typeface="+mn-ea"/>
              </a:rPr>
              <a:t>UUID 0x2803</a:t>
            </a:r>
          </a:p>
          <a:p>
            <a:r>
              <a:rPr lang="en-US" altLang="zh-CN" dirty="0" smtClean="0">
                <a:latin typeface="+mn-ea"/>
              </a:rPr>
              <a:t>Characteristic Properties</a:t>
            </a:r>
          </a:p>
          <a:p>
            <a:r>
              <a:rPr lang="en-US" altLang="zh-CN" dirty="0" smtClean="0">
                <a:latin typeface="+mn-ea"/>
              </a:rPr>
              <a:t>Characteristic UUID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365104"/>
            <a:ext cx="60579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ZigBee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ANT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ZigBee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802.15.4</a:t>
            </a:r>
            <a:r>
              <a:rPr lang="zh-CN" altLang="en-US" dirty="0" smtClean="0"/>
              <a:t>的低功耗局域网协议</a:t>
            </a:r>
            <a:endParaRPr lang="en-US" altLang="zh-CN" dirty="0" smtClean="0"/>
          </a:p>
          <a:p>
            <a:r>
              <a:rPr lang="en-US" altLang="zh-CN" dirty="0" err="1" smtClean="0"/>
              <a:t>WiFi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802.11</a:t>
            </a:r>
          </a:p>
          <a:p>
            <a:r>
              <a:rPr lang="en-US" altLang="zh-CN" dirty="0" smtClean="0"/>
              <a:t>Bluetooth: </a:t>
            </a:r>
            <a:r>
              <a:rPr lang="zh-CN" altLang="en-US" dirty="0" smtClean="0"/>
              <a:t> </a:t>
            </a:r>
            <a:r>
              <a:rPr lang="zh-CN" altLang="en-US" dirty="0" smtClean="0"/>
              <a:t>低成本、短距离、可互操作的无线技术</a:t>
            </a:r>
            <a:endParaRPr lang="en-US" altLang="zh-CN" dirty="0" smtClean="0"/>
          </a:p>
          <a:p>
            <a:r>
              <a:rPr lang="en-US" altLang="zh-CN" dirty="0" smtClean="0"/>
              <a:t>ANT</a:t>
            </a:r>
            <a:r>
              <a:rPr lang="zh-CN" altLang="en-US" dirty="0" smtClean="0"/>
              <a:t>：</a:t>
            </a:r>
            <a:r>
              <a:rPr lang="en-US" altLang="zh-CN" smtClean="0"/>
              <a:t>www.thisisant.com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基本概念 </a:t>
            </a:r>
            <a:r>
              <a:rPr lang="en-US" altLang="zh-CN" dirty="0" smtClean="0"/>
              <a:t>– Characteristic Value Declaration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8996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Attribute Type</a:t>
            </a:r>
            <a:r>
              <a:rPr lang="zh-CN" altLang="en-US" dirty="0" smtClean="0">
                <a:latin typeface="+mn-ea"/>
              </a:rPr>
              <a:t>： </a:t>
            </a:r>
            <a:r>
              <a:rPr lang="en-US" altLang="zh-CN" dirty="0" smtClean="0">
                <a:latin typeface="+mn-ea"/>
              </a:rPr>
              <a:t>UUID of Characteristic</a:t>
            </a:r>
          </a:p>
          <a:p>
            <a:r>
              <a:rPr lang="en-US" altLang="zh-CN" dirty="0" smtClean="0">
                <a:latin typeface="+mn-ea"/>
              </a:rPr>
              <a:t>Value</a:t>
            </a:r>
            <a:r>
              <a:rPr lang="zh-CN" altLang="en-US" dirty="0" smtClean="0">
                <a:latin typeface="+mn-ea"/>
              </a:rPr>
              <a:t>的数据结构由具体</a:t>
            </a:r>
            <a:r>
              <a:rPr lang="en-US" altLang="zh-CN" dirty="0" smtClean="0">
                <a:latin typeface="+mn-ea"/>
              </a:rPr>
              <a:t>Profile</a:t>
            </a:r>
            <a:r>
              <a:rPr lang="zh-CN" altLang="en-US" dirty="0" smtClean="0">
                <a:latin typeface="+mn-ea"/>
              </a:rPr>
              <a:t>定义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251548"/>
            <a:ext cx="60769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基本概念 </a:t>
            </a:r>
            <a:r>
              <a:rPr lang="en-US" altLang="zh-CN" dirty="0" smtClean="0"/>
              <a:t>– Characteristic Descriptor Declarations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25969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+mn-ea"/>
              </a:rPr>
              <a:t>包括以下几类：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Characteristic Extended Properties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Characteristic User Description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Client Characteristic Configuration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Server Characteristic Configuration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Characteristic Presentation Format</a:t>
            </a: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  Characteristic Aggregate Format</a:t>
            </a:r>
          </a:p>
          <a:p>
            <a:endParaRPr lang="en-US" altLang="zh-CN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725144"/>
            <a:ext cx="6096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BluetoothGatt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提供</a:t>
            </a:r>
            <a:r>
              <a:rPr lang="en-US" altLang="zh-CN" dirty="0" smtClean="0"/>
              <a:t>GATT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，包括连接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断开、读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写特征值、读写描述符、获取相关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BluetoothGatt</a:t>
            </a:r>
            <a:r>
              <a:rPr lang="zh-CN" altLang="en-US" dirty="0" smtClean="0"/>
              <a:t>这个类才能和</a:t>
            </a:r>
            <a:r>
              <a:rPr lang="en-US" altLang="zh-CN" dirty="0" smtClean="0"/>
              <a:t>BLE</a:t>
            </a:r>
            <a:r>
              <a:rPr lang="zh-CN" altLang="en-US" dirty="0" smtClean="0"/>
              <a:t>外围设备进行通信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BluetoothGattService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表征一个</a:t>
            </a:r>
            <a:r>
              <a:rPr lang="en-US" altLang="zh-CN" dirty="0" smtClean="0"/>
              <a:t>GATT Service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GATT Service</a:t>
            </a:r>
            <a:r>
              <a:rPr lang="zh-CN" altLang="en-US" dirty="0" smtClean="0"/>
              <a:t>包含了一条或多条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，也可以包含其它</a:t>
            </a:r>
            <a:r>
              <a:rPr lang="en-US" altLang="zh-CN" dirty="0" smtClean="0"/>
              <a:t>Service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BluetoothGattCharacteristic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表征一条</a:t>
            </a:r>
            <a:r>
              <a:rPr lang="en-US" altLang="zh-CN" dirty="0" smtClean="0"/>
              <a:t>GATT Characteristic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Characteristic</a:t>
            </a:r>
            <a:r>
              <a:rPr lang="zh-CN" altLang="en-US" dirty="0" smtClean="0"/>
              <a:t>是组成</a:t>
            </a:r>
            <a:r>
              <a:rPr lang="en-US" altLang="zh-CN" dirty="0" smtClean="0"/>
              <a:t>GATT Service</a:t>
            </a:r>
            <a:r>
              <a:rPr lang="zh-CN" altLang="en-US" dirty="0" smtClean="0"/>
              <a:t>的基本数据单元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Characteristic</a:t>
            </a:r>
            <a:r>
              <a:rPr lang="zh-CN" altLang="en-US" dirty="0" smtClean="0"/>
              <a:t>中包含了对应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的数据（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）以及一些额外的描述符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BluetoothGattDescriptor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表征一条</a:t>
            </a:r>
            <a:r>
              <a:rPr lang="en-US" altLang="zh-CN" dirty="0" smtClean="0"/>
              <a:t>GATT Descriptor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Descriptor</a:t>
            </a:r>
            <a:r>
              <a:rPr lang="zh-CN" altLang="en-US" dirty="0" smtClean="0"/>
              <a:t>中包含了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的一些额外信息及属性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Descriptor</a:t>
            </a:r>
            <a:r>
              <a:rPr lang="zh-CN" altLang="en-US" dirty="0" smtClean="0"/>
              <a:t>用于描述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的一些特性或用于控制</a:t>
            </a:r>
            <a:r>
              <a:rPr lang="en-US" altLang="zh-CN" dirty="0" smtClean="0"/>
              <a:t>Characteristic</a:t>
            </a:r>
            <a:r>
              <a:rPr lang="zh-CN" altLang="en-US" dirty="0" smtClean="0"/>
              <a:t>的一些行为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BluetoothGattServer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提供</a:t>
            </a:r>
            <a:r>
              <a:rPr lang="en-US" altLang="zh-CN" dirty="0" smtClean="0"/>
              <a:t>GATT Profile Server</a:t>
            </a:r>
            <a:r>
              <a:rPr lang="zh-CN" altLang="en-US" dirty="0" smtClean="0"/>
              <a:t>端相关</a:t>
            </a:r>
            <a:r>
              <a:rPr lang="en-US" altLang="zh-CN" dirty="0" smtClean="0"/>
              <a:t>API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用于在本机创建</a:t>
            </a:r>
            <a:r>
              <a:rPr lang="en-US" altLang="zh-CN" dirty="0" smtClean="0"/>
              <a:t>GATT Service</a:t>
            </a:r>
            <a:r>
              <a:rPr lang="zh-CN" altLang="en-US" dirty="0" smtClean="0"/>
              <a:t>（作为</a:t>
            </a:r>
            <a:r>
              <a:rPr lang="en-US" altLang="zh-CN" dirty="0" smtClean="0"/>
              <a:t>Peripheral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BluetoothLeScanner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API Level 21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用于搜索</a:t>
            </a:r>
            <a:r>
              <a:rPr lang="en-US" altLang="zh-CN" dirty="0" smtClean="0"/>
              <a:t>BLE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结合使用</a:t>
            </a:r>
            <a:r>
              <a:rPr lang="en-US" altLang="zh-CN" dirty="0" err="1" smtClean="0"/>
              <a:t>ScanFilter</a:t>
            </a:r>
            <a:r>
              <a:rPr lang="zh-CN" altLang="en-US" dirty="0" smtClean="0"/>
              <a:t>可以搜索特定类型的</a:t>
            </a:r>
            <a:r>
              <a:rPr lang="en-US" altLang="zh-CN" dirty="0" smtClean="0"/>
              <a:t>BLE</a:t>
            </a:r>
            <a:r>
              <a:rPr lang="zh-CN" altLang="en-US" dirty="0" smtClean="0"/>
              <a:t>设备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GATT</a:t>
            </a:r>
            <a:r>
              <a:rPr lang="zh-CN" altLang="en-US" dirty="0" smtClean="0"/>
              <a:t>相关类简介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BluetoothLeAdvertiser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API Level 21</a:t>
            </a:r>
            <a:r>
              <a:rPr lang="zh-CN" altLang="en-US" dirty="0" smtClean="0"/>
              <a:t>引入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提供</a:t>
            </a:r>
            <a:r>
              <a:rPr lang="en-US" altLang="zh-CN" dirty="0" smtClean="0"/>
              <a:t>BLE advertise</a:t>
            </a:r>
            <a:r>
              <a:rPr lang="zh-CN" altLang="en-US" dirty="0" smtClean="0"/>
              <a:t>相关操作，如开始播广告、停止播广告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BLE Client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Construct </a:t>
            </a:r>
            <a:r>
              <a:rPr lang="en-US" altLang="zh-CN" dirty="0" err="1" smtClean="0"/>
              <a:t>Gatt</a:t>
            </a:r>
            <a:r>
              <a:rPr lang="en-US" altLang="zh-CN" dirty="0" smtClean="0"/>
              <a:t> Client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Gatt</a:t>
            </a:r>
            <a:r>
              <a:rPr lang="en-US" altLang="zh-CN" dirty="0" smtClean="0"/>
              <a:t> Client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BluetoothDevice.connectGatt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Bluetooth 2.0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EDR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Enhanced Data Rate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Mandatory</a:t>
            </a:r>
            <a:r>
              <a:rPr lang="zh-CN" altLang="en-US" dirty="0" smtClean="0"/>
              <a:t>，最高速度至</a:t>
            </a:r>
            <a:r>
              <a:rPr lang="en-US" altLang="zh-CN" dirty="0" smtClean="0"/>
              <a:t>3M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Bluetooth 2.1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Simple Secure Pairing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Mandatory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Bluetooth 3.0  </a:t>
            </a:r>
            <a:r>
              <a:rPr lang="zh-CN" altLang="en-US" dirty="0" smtClean="0"/>
              <a:t>（ </a:t>
            </a:r>
            <a:r>
              <a:rPr lang="en-US" altLang="zh-CN" dirty="0" smtClean="0"/>
              <a:t>HS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High Speed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Mandatory</a:t>
            </a:r>
            <a:r>
              <a:rPr lang="zh-CN" altLang="en-US" dirty="0" smtClean="0"/>
              <a:t>，最高速度至</a:t>
            </a:r>
            <a:r>
              <a:rPr lang="en-US" altLang="zh-CN" dirty="0" smtClean="0"/>
              <a:t>24M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Blueooth</a:t>
            </a:r>
            <a:r>
              <a:rPr lang="en-US" altLang="zh-CN" dirty="0" smtClean="0"/>
              <a:t> 4.0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Low Energy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Mandatory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Bluetooth4.2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Latest Version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BLE Client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Service Discover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获取服务列表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BluetoothGatt.discoverServices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服务列表上报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BluetoothGattCallback.onServicesDiscovered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读取缓存的服务列表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BluetoothGatt.getServices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 Client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Connect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BluetoothGatt.connect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BluetoothDevice.connectGatt</a:t>
            </a:r>
            <a:r>
              <a:rPr lang="en-US" altLang="zh-CN" dirty="0" smtClean="0"/>
              <a:t>() — </a:t>
            </a:r>
            <a:r>
              <a:rPr lang="zh-CN" altLang="en-US" dirty="0" smtClean="0"/>
              <a:t>设定自动连接</a:t>
            </a:r>
            <a:endParaRPr lang="en-US" altLang="zh-CN" dirty="0" smtClean="0"/>
          </a:p>
          <a:p>
            <a:r>
              <a:rPr lang="zh-CN" altLang="en-US" dirty="0" smtClean="0"/>
              <a:t>状态上报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BluetoothGattCallback.onConnectionStateChange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获取连接状态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BluetoothManager.getConnectionState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 Client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Read Data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读取数据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BluetoothGatt.readCharacteristic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BluetoothGatt.readDescriptor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BluetoothGatt.setCharacteristicNotification</a:t>
            </a:r>
            <a:r>
              <a:rPr lang="en-US" altLang="zh-CN" dirty="0" smtClean="0"/>
              <a:t>() — </a:t>
            </a:r>
            <a:r>
              <a:rPr lang="zh-CN" altLang="en-US" dirty="0" smtClean="0"/>
              <a:t>设置有变化自动上报</a:t>
            </a:r>
            <a:endParaRPr lang="en-US" altLang="zh-CN" dirty="0" smtClean="0"/>
          </a:p>
          <a:p>
            <a:r>
              <a:rPr lang="zh-CN" altLang="en-US" dirty="0" smtClean="0"/>
              <a:t>读取结果上报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BluetoothGattCallback.onCharacteristicRead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BluetoothGattCallback.onDescriptorRead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数据变化通知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BluetoothGattCallback.onCharacteristicChanged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 Client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Write Data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发送数据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BluetoothGattCharacteristic.setValue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BluetoothGatt.writeCharacteristic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BluetoothGattDescriptor.setValue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BluetoothGatt.writeDescriptor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发送结果上报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BluetoothGattCallback.onCharacteristicWrite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BluetoothGattCallback.onDescriptorWrite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 Client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Disconnect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断开连接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BluetoothGatt.disconnect</a:t>
            </a:r>
            <a:r>
              <a:rPr lang="en-US" altLang="zh-CN" dirty="0" smtClean="0"/>
              <a:t> 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BluetoothGatt.close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BLE Server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Construct </a:t>
            </a:r>
            <a:r>
              <a:rPr lang="en-US" altLang="zh-CN" dirty="0" err="1" smtClean="0"/>
              <a:t>Gatt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Gatt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BluetoothManager.openGattServer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BLE Server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Service Manage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添加服务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BluetoothGattServer.addService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添加结果上报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BluetoothGattServerCallback.onServiceAdd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删除服务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BluetoothGattServer.removeService</a:t>
            </a:r>
            <a:r>
              <a:rPr lang="en-US" altLang="zh-CN" dirty="0" smtClean="0"/>
              <a:t> 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BluetoothGattServer.clearServices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获取本机服务列表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BluetoothGattServer.getServices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BLE Server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Connect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BluetoothGattServer.connect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状态上报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BluetoothGattServerCallback.onConnectionStateChange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获取连接状态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BluetoothManager.getConnectionState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BLE Server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Client Read Data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请求读取数据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BluetoothGattServerCallback.onCharacteristicReadRequest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BluetoothGattServerCallback.onDescriptorReadRequest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响应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BluetoothGattServer.sendResponse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BLE Server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Client Write Data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请求写入数据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BluetoothGattServerCallback.onCharacteristicWriteRequest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BluetoothGattServerCallback.onDescriptorWriteRequest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响应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BluetoothGattServer.sendResponse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2309019"/>
            <a:ext cx="59340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BLE Server</a:t>
            </a:r>
            <a:r>
              <a:rPr lang="zh-CN" altLang="en-US" dirty="0" smtClean="0"/>
              <a:t>接口说明 </a:t>
            </a:r>
            <a:r>
              <a:rPr lang="en-US" altLang="zh-CN" dirty="0" smtClean="0"/>
              <a:t>– Send Notification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主动上报数据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BluetoothGattServer.notifyCharacteristicChanged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上报结果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BluetoothGattServerCallback.onNotificationSent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BLE Server</a:t>
            </a:r>
            <a:r>
              <a:rPr lang="zh-CN" altLang="en-US" smtClean="0"/>
              <a:t>接口</a:t>
            </a:r>
            <a:r>
              <a:rPr lang="zh-CN" altLang="en-US" dirty="0" smtClean="0"/>
              <a:t>说明 </a:t>
            </a:r>
            <a:r>
              <a:rPr lang="en-US" altLang="zh-CN" dirty="0" smtClean="0"/>
              <a:t>– Disconnect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断开连接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BluetoothGattServer.cancelConnection</a:t>
            </a:r>
            <a:r>
              <a:rPr lang="en-US" altLang="zh-CN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BluetoothGattServer.close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 Performance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2.4G</a:t>
            </a:r>
            <a:r>
              <a:rPr lang="zh-CN" altLang="en-US" dirty="0" smtClean="0"/>
              <a:t>频段干扰</a:t>
            </a:r>
            <a:endParaRPr lang="en-US" altLang="zh-CN" dirty="0" smtClean="0"/>
          </a:p>
          <a:p>
            <a:r>
              <a:rPr lang="zh-CN" altLang="en-US" dirty="0" smtClean="0"/>
              <a:t>蓝牙</a:t>
            </a:r>
            <a:r>
              <a:rPr lang="en-US" altLang="zh-CN" dirty="0" smtClean="0"/>
              <a:t>Scan</a:t>
            </a:r>
          </a:p>
          <a:p>
            <a:r>
              <a:rPr lang="zh-CN" altLang="en-US" dirty="0" smtClean="0"/>
              <a:t>共天线影响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 Debug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log</a:t>
            </a:r>
          </a:p>
          <a:p>
            <a:r>
              <a:rPr lang="en-US" altLang="zh-CN" dirty="0" smtClean="0"/>
              <a:t>BT Snoop Log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系统设置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开发者选项 </a:t>
            </a:r>
            <a:r>
              <a:rPr lang="en-US" altLang="zh-CN" dirty="0" smtClean="0"/>
              <a:t>– Enable Bluetooth HCI snoop log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btsnoop_hci.log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Sniffer Log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/>
          <a:lstStyle/>
          <a:p>
            <a:r>
              <a:rPr lang="en-US" altLang="zh-CN" dirty="0" smtClean="0"/>
              <a:t>AOSP</a:t>
            </a:r>
            <a:r>
              <a:rPr lang="zh-CN" altLang="en-US" dirty="0" smtClean="0"/>
              <a:t>支持的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HFP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PBAP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AVRCP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GATT</a:t>
            </a:r>
          </a:p>
          <a:p>
            <a:r>
              <a:rPr lang="zh-CN" altLang="en-US" dirty="0" smtClean="0"/>
              <a:t>其他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FTP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DUN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HRP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PRX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Bluetooth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HFP/HSP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Handsfree</a:t>
            </a:r>
            <a:r>
              <a:rPr lang="en-US" altLang="zh-CN" dirty="0" smtClean="0"/>
              <a:t>/Headset Profile</a:t>
            </a:r>
          </a:p>
          <a:p>
            <a:r>
              <a:rPr lang="en-US" altLang="zh-CN" dirty="0" smtClean="0"/>
              <a:t>PBAP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Phonebook Access Profile</a:t>
            </a:r>
          </a:p>
          <a:p>
            <a:r>
              <a:rPr lang="en-US" altLang="zh-CN" dirty="0" smtClean="0"/>
              <a:t>A2DP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Advanced Audio Distribution Profile</a:t>
            </a:r>
          </a:p>
          <a:p>
            <a:r>
              <a:rPr lang="en-US" altLang="zh-CN" dirty="0" smtClean="0"/>
              <a:t>AVRCP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Audio Video Remote Control Profile</a:t>
            </a:r>
          </a:p>
          <a:p>
            <a:r>
              <a:rPr lang="en-US" altLang="zh-CN" dirty="0" smtClean="0"/>
              <a:t>OPP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Object Push Profile</a:t>
            </a:r>
          </a:p>
          <a:p>
            <a:r>
              <a:rPr lang="en-US" altLang="zh-CN" dirty="0" smtClean="0"/>
              <a:t>PAN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Personal Area Networking</a:t>
            </a:r>
          </a:p>
          <a:p>
            <a:r>
              <a:rPr lang="en-US" altLang="zh-CN" dirty="0" smtClean="0"/>
              <a:t>SAP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SIM Access Profile</a:t>
            </a:r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Message Access Profile</a:t>
            </a:r>
          </a:p>
          <a:p>
            <a:r>
              <a:rPr lang="en-US" altLang="zh-CN" dirty="0" smtClean="0"/>
              <a:t>HID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Human Interface Device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479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HOGP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HID Over GATT Profile</a:t>
            </a:r>
          </a:p>
          <a:p>
            <a:r>
              <a:rPr lang="en-US" altLang="zh-CN" dirty="0" smtClean="0"/>
              <a:t>HRP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Heart Rate Profile</a:t>
            </a:r>
          </a:p>
          <a:p>
            <a:r>
              <a:rPr lang="en-US" altLang="zh-CN" dirty="0" smtClean="0"/>
              <a:t>GATT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Generic </a:t>
            </a:r>
            <a:r>
              <a:rPr lang="en-US" altLang="zh-CN" dirty="0" err="1" smtClean="0"/>
              <a:t>ATTribute</a:t>
            </a:r>
            <a:r>
              <a:rPr lang="en-US" altLang="zh-CN" dirty="0" smtClean="0"/>
              <a:t> Protocol</a:t>
            </a:r>
          </a:p>
        </p:txBody>
      </p:sp>
    </p:spTree>
    <p:extLst>
      <p:ext uri="{BB962C8B-B14F-4D97-AF65-F5344CB8AC3E}">
        <p14:creationId xmlns="" xmlns:p14="http://schemas.microsoft.com/office/powerpoint/2010/main" val="38325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1858</TotalTime>
  <Words>1787</Words>
  <Application>Microsoft Office PowerPoint</Application>
  <PresentationFormat>全屏显示(4:3)</PresentationFormat>
  <Paragraphs>409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都市</vt:lpstr>
      <vt:lpstr>蓝牙开发</vt:lpstr>
      <vt:lpstr>Bluetooth起源</vt:lpstr>
      <vt:lpstr>Bluetooth技术</vt:lpstr>
      <vt:lpstr>Bluetooth、WiFi、ZigBee、ANT</vt:lpstr>
      <vt:lpstr>Bluetooth版本</vt:lpstr>
      <vt:lpstr>Bluetooth架构</vt:lpstr>
      <vt:lpstr>Bluetooth Profile</vt:lpstr>
      <vt:lpstr>Bluetooth Profile</vt:lpstr>
      <vt:lpstr>BLE Profile</vt:lpstr>
      <vt:lpstr>Bluetooth一些基本概念</vt:lpstr>
      <vt:lpstr>Bluetooth Device Address</vt:lpstr>
      <vt:lpstr>Bluetooth Device Name</vt:lpstr>
      <vt:lpstr>Bluetooth Device Class/Service Class</vt:lpstr>
      <vt:lpstr>Bluetooth Power Class</vt:lpstr>
      <vt:lpstr>Bluetooth Link Type</vt:lpstr>
      <vt:lpstr>Bluetooth Discoverable Mode</vt:lpstr>
      <vt:lpstr>Bluetooth Topology</vt:lpstr>
      <vt:lpstr>Bluetooth基本操作</vt:lpstr>
      <vt:lpstr>Bluetooth相关类简介</vt:lpstr>
      <vt:lpstr>Bluetooth相关类简介</vt:lpstr>
      <vt:lpstr>Bluetooth相关类简介</vt:lpstr>
      <vt:lpstr>Bluetooth相关类简介</vt:lpstr>
      <vt:lpstr>Bluetooth接口说明 – Enable/Disable</vt:lpstr>
      <vt:lpstr>Bluetooth接口说明 – Read/Set Local Prop</vt:lpstr>
      <vt:lpstr>Bluetooth接口说明 – Device Scan</vt:lpstr>
      <vt:lpstr>Bluetooth接口说明 – Read/Set Remote Prop</vt:lpstr>
      <vt:lpstr>Bluetooth接口说明 – Pair/UnPair</vt:lpstr>
      <vt:lpstr>Bluetooth接口说明 – Service Discover</vt:lpstr>
      <vt:lpstr>Bluetooth接口说明 – Connect ( Client )</vt:lpstr>
      <vt:lpstr>Bluetooth接口说明 – Connect ( Server )</vt:lpstr>
      <vt:lpstr>Bluetooth接口说明 – Read/Write Data</vt:lpstr>
      <vt:lpstr>Bluetooth接口说明 – Disconnect</vt:lpstr>
      <vt:lpstr>GATT协议</vt:lpstr>
      <vt:lpstr>GATT架构</vt:lpstr>
      <vt:lpstr>GATT基本概念 - Service</vt:lpstr>
      <vt:lpstr>GATT基本概念 - Service</vt:lpstr>
      <vt:lpstr>GATT基本概念 – Included Service</vt:lpstr>
      <vt:lpstr>GATT基本概念 - Characteristic</vt:lpstr>
      <vt:lpstr>GATT基本概念 – Characteristic Declaration</vt:lpstr>
      <vt:lpstr>GATT基本概念 – Characteristic Value Declaration</vt:lpstr>
      <vt:lpstr>GATT基本概念 – Characteristic Descriptor Declarations</vt:lpstr>
      <vt:lpstr>GATT相关类简介</vt:lpstr>
      <vt:lpstr>GATT相关类简介</vt:lpstr>
      <vt:lpstr>GATT相关类简介</vt:lpstr>
      <vt:lpstr>GATT相关类简介</vt:lpstr>
      <vt:lpstr>GATT相关类简介</vt:lpstr>
      <vt:lpstr>GATT相关类简介</vt:lpstr>
      <vt:lpstr>GATT相关类简介</vt:lpstr>
      <vt:lpstr>BLE Client接口说明 – Construct Gatt Client</vt:lpstr>
      <vt:lpstr>BLE Client接口说明 – Service Discover</vt:lpstr>
      <vt:lpstr>BLE Client接口说明 – Connect</vt:lpstr>
      <vt:lpstr>BLE Client接口说明 – Read Data</vt:lpstr>
      <vt:lpstr>BLE Client接口说明 – Write Data</vt:lpstr>
      <vt:lpstr>BLE Client接口说明 – Disconnect</vt:lpstr>
      <vt:lpstr>BLE Server接口说明 – Construct Gatt Server</vt:lpstr>
      <vt:lpstr>BLE Server接口说明 – Service Manage</vt:lpstr>
      <vt:lpstr>BLE Server接口说明 – Connect</vt:lpstr>
      <vt:lpstr>BLE Server接口说明 – Client Read Data</vt:lpstr>
      <vt:lpstr>BLE Server接口说明 – Client Write Data</vt:lpstr>
      <vt:lpstr>BLE Server接口说明 – Send Notification</vt:lpstr>
      <vt:lpstr>BLE Server接口说明 – Disconnect</vt:lpstr>
      <vt:lpstr>Bluetooth Performance</vt:lpstr>
      <vt:lpstr>Bluetooth Debug</vt:lpstr>
      <vt:lpstr>FAQ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通话 迭代测试</dc:title>
  <dc:creator>Administrator</dc:creator>
  <cp:lastModifiedBy>April</cp:lastModifiedBy>
  <cp:revision>126</cp:revision>
  <dcterms:created xsi:type="dcterms:W3CDTF">2013-06-17T01:53:29Z</dcterms:created>
  <dcterms:modified xsi:type="dcterms:W3CDTF">2015-11-07T01:00:30Z</dcterms:modified>
</cp:coreProperties>
</file>