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5"/>
  </p:notesMasterIdLst>
  <p:sldIdLst>
    <p:sldId id="256" r:id="rId2"/>
    <p:sldId id="278" r:id="rId3"/>
    <p:sldId id="324" r:id="rId4"/>
    <p:sldId id="279" r:id="rId5"/>
    <p:sldId id="281" r:id="rId6"/>
    <p:sldId id="325" r:id="rId7"/>
    <p:sldId id="326" r:id="rId8"/>
    <p:sldId id="327" r:id="rId9"/>
    <p:sldId id="329" r:id="rId10"/>
    <p:sldId id="331" r:id="rId11"/>
    <p:sldId id="330" r:id="rId12"/>
    <p:sldId id="332" r:id="rId13"/>
    <p:sldId id="333" r:id="rId14"/>
    <p:sldId id="334" r:id="rId15"/>
    <p:sldId id="328" r:id="rId16"/>
    <p:sldId id="335" r:id="rId17"/>
    <p:sldId id="337" r:id="rId18"/>
    <p:sldId id="336" r:id="rId19"/>
    <p:sldId id="338" r:id="rId20"/>
    <p:sldId id="290" r:id="rId21"/>
    <p:sldId id="291" r:id="rId22"/>
    <p:sldId id="292" r:id="rId23"/>
    <p:sldId id="293" r:id="rId24"/>
    <p:sldId id="294" r:id="rId25"/>
    <p:sldId id="295" r:id="rId26"/>
    <p:sldId id="307" r:id="rId27"/>
    <p:sldId id="296" r:id="rId28"/>
    <p:sldId id="308" r:id="rId29"/>
    <p:sldId id="349" r:id="rId30"/>
    <p:sldId id="348" r:id="rId31"/>
    <p:sldId id="347" r:id="rId32"/>
    <p:sldId id="350" r:id="rId33"/>
    <p:sldId id="351" r:id="rId34"/>
    <p:sldId id="352" r:id="rId35"/>
    <p:sldId id="344" r:id="rId36"/>
    <p:sldId id="340" r:id="rId37"/>
    <p:sldId id="306" r:id="rId38"/>
    <p:sldId id="341" r:id="rId39"/>
    <p:sldId id="342" r:id="rId40"/>
    <p:sldId id="343" r:id="rId41"/>
    <p:sldId id="297" r:id="rId42"/>
    <p:sldId id="298" r:id="rId43"/>
    <p:sldId id="299"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618" autoAdjust="0"/>
  </p:normalViewPr>
  <p:slideViewPr>
    <p:cSldViewPr>
      <p:cViewPr varScale="1">
        <p:scale>
          <a:sx n="36" d="100"/>
          <a:sy n="36" d="100"/>
        </p:scale>
        <p:origin x="-2334" y="-78"/>
      </p:cViewPr>
      <p:guideLst>
        <p:guide orient="horz" pos="2160"/>
        <p:guide pos="2880"/>
      </p:guideLst>
    </p:cSldViewPr>
  </p:slideViewPr>
  <p:notesTextViewPr>
    <p:cViewPr>
      <p:scale>
        <a:sx n="100" d="100"/>
        <a:sy n="100" d="100"/>
      </p:scale>
      <p:origin x="0" y="264"/>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CCA452-EA76-4AB5-8A8F-CEFDFA1CFAE2}" type="datetimeFigureOut">
              <a:rPr lang="zh-CN" altLang="en-US" smtClean="0"/>
              <a:pPr/>
              <a:t>2015/11/5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84FDA9-868F-4FC0-8E88-B57B74446EFE}" type="slidenum">
              <a:rPr lang="zh-CN" altLang="en-US" smtClean="0"/>
              <a:pPr/>
              <a:t>‹#›</a:t>
            </a:fld>
            <a:endParaRPr lang="zh-CN" altLang="en-US"/>
          </a:p>
        </p:txBody>
      </p:sp>
    </p:spTree>
    <p:extLst>
      <p:ext uri="{BB962C8B-B14F-4D97-AF65-F5344CB8AC3E}">
        <p14:creationId xmlns="" xmlns:p14="http://schemas.microsoft.com/office/powerpoint/2010/main" val="233133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73312.htm" TargetMode="External"/><Relationship Id="rId7" Type="http://schemas.openxmlformats.org/officeDocument/2006/relationships/hyperlink" Target="http://baike.baidu.com/view/121510.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baike.baidu.com/view/1175393.htm" TargetMode="External"/><Relationship Id="rId5" Type="http://schemas.openxmlformats.org/officeDocument/2006/relationships/hyperlink" Target="http://baike.baidu.com/view/1267053.htm" TargetMode="External"/><Relationship Id="rId4" Type="http://schemas.openxmlformats.org/officeDocument/2006/relationships/hyperlink" Target="http://baike.baidu.com/view/372903.ht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aike.baidu.com/view/173312.htm" TargetMode="External"/><Relationship Id="rId7" Type="http://schemas.openxmlformats.org/officeDocument/2006/relationships/hyperlink" Target="http://baike.baidu.com/view/121510.ht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baike.baidu.com/view/1175393.htm" TargetMode="External"/><Relationship Id="rId5" Type="http://schemas.openxmlformats.org/officeDocument/2006/relationships/hyperlink" Target="http://baike.baidu.com/view/1267053.htm" TargetMode="External"/><Relationship Id="rId4" Type="http://schemas.openxmlformats.org/officeDocument/2006/relationships/hyperlink" Target="http://baike.baidu.com/view/372903.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11n</a:t>
            </a:r>
            <a:r>
              <a:rPr lang="zh-CN" altLang="en-US" dirty="0" smtClean="0"/>
              <a:t>快的原因：</a:t>
            </a:r>
            <a:r>
              <a:rPr lang="en-US" altLang="zh-CN" dirty="0" smtClean="0"/>
              <a:t>1</a:t>
            </a:r>
            <a:r>
              <a:rPr lang="zh-CN" altLang="en-US" dirty="0" smtClean="0"/>
              <a:t>、</a:t>
            </a:r>
            <a:r>
              <a:rPr lang="en-US" altLang="zh-CN" dirty="0" smtClean="0"/>
              <a:t>HT40</a:t>
            </a:r>
            <a:r>
              <a:rPr lang="en-US" altLang="zh-CN" baseline="0" dirty="0" smtClean="0"/>
              <a:t> </a:t>
            </a:r>
            <a:r>
              <a:rPr lang="zh-CN" altLang="en-US" baseline="0" dirty="0" smtClean="0"/>
              <a:t>（</a:t>
            </a:r>
            <a:r>
              <a:rPr lang="en-US" altLang="zh-CN" baseline="0" dirty="0" smtClean="0"/>
              <a:t>High Through</a:t>
            </a:r>
            <a:r>
              <a:rPr lang="zh-CN" altLang="en-US" baseline="0" dirty="0" smtClean="0"/>
              <a:t>） </a:t>
            </a:r>
            <a:r>
              <a:rPr lang="en-US" altLang="zh-CN" baseline="0" dirty="0" smtClean="0"/>
              <a:t>2</a:t>
            </a:r>
            <a:r>
              <a:rPr lang="zh-CN" altLang="en-US" baseline="0" dirty="0" smtClean="0"/>
              <a:t>、</a:t>
            </a:r>
            <a:r>
              <a:rPr lang="en-US" altLang="zh-CN" baseline="0" dirty="0" smtClean="0"/>
              <a:t>MIMO</a:t>
            </a:r>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与</a:t>
            </a:r>
            <a:r>
              <a:rPr lang="en-US" altLang="zh-CN" dirty="0" smtClean="0"/>
              <a:t>WIFI</a:t>
            </a:r>
            <a:r>
              <a:rPr lang="zh-CN" altLang="en-US" dirty="0" smtClean="0"/>
              <a:t>的单向加密认证不同，</a:t>
            </a:r>
            <a:r>
              <a:rPr lang="en-US" altLang="zh-CN" dirty="0" smtClean="0"/>
              <a:t>WAPI</a:t>
            </a:r>
            <a:r>
              <a:rPr lang="zh-CN" altLang="en-US" dirty="0" smtClean="0"/>
              <a:t>双向均认证，从而保证传输的安全性。</a:t>
            </a:r>
            <a:r>
              <a:rPr lang="en-US" altLang="zh-CN" dirty="0" smtClean="0"/>
              <a:t>WAPI</a:t>
            </a:r>
            <a:r>
              <a:rPr lang="zh-CN" altLang="en-US" dirty="0" smtClean="0">
                <a:hlinkClick r:id="rId3"/>
              </a:rPr>
              <a:t>安全系统</a:t>
            </a:r>
            <a:r>
              <a:rPr lang="zh-CN" altLang="en-US" dirty="0" smtClean="0"/>
              <a:t>采用</a:t>
            </a:r>
            <a:r>
              <a:rPr lang="zh-CN" altLang="en-US" dirty="0" smtClean="0">
                <a:hlinkClick r:id="rId4"/>
              </a:rPr>
              <a:t>公钥密码</a:t>
            </a:r>
            <a:r>
              <a:rPr lang="zh-CN" altLang="en-US" dirty="0" smtClean="0"/>
              <a:t>技术，鉴权服务器</a:t>
            </a:r>
            <a:r>
              <a:rPr lang="en-US" altLang="zh-CN" dirty="0" smtClean="0"/>
              <a:t>AS</a:t>
            </a:r>
            <a:r>
              <a:rPr lang="zh-CN" altLang="en-US" dirty="0" smtClean="0"/>
              <a:t>负责证书的颁发、验证与吊销等，无线客户端与</a:t>
            </a:r>
            <a:r>
              <a:rPr lang="zh-CN" altLang="en-US" dirty="0" smtClean="0">
                <a:hlinkClick r:id="rId5"/>
              </a:rPr>
              <a:t>无线接入点</a:t>
            </a:r>
            <a:r>
              <a:rPr lang="en-US" altLang="zh-CN" dirty="0" smtClean="0"/>
              <a:t>AP</a:t>
            </a:r>
            <a:r>
              <a:rPr lang="zh-CN" altLang="en-US" dirty="0" smtClean="0"/>
              <a:t>上都安装有</a:t>
            </a:r>
            <a:r>
              <a:rPr lang="en-US" altLang="zh-CN" dirty="0" smtClean="0"/>
              <a:t>AS</a:t>
            </a:r>
            <a:r>
              <a:rPr lang="zh-CN" altLang="en-US" dirty="0" smtClean="0"/>
              <a:t>颁发的</a:t>
            </a:r>
            <a:r>
              <a:rPr lang="zh-CN" altLang="en-US" dirty="0" smtClean="0">
                <a:hlinkClick r:id="rId6"/>
              </a:rPr>
              <a:t>公钥证书</a:t>
            </a:r>
            <a:r>
              <a:rPr lang="zh-CN" altLang="en-US" dirty="0" smtClean="0"/>
              <a:t>，作为自己的数字身份凭证。当无线客户端登录至</a:t>
            </a:r>
            <a:r>
              <a:rPr lang="zh-CN" altLang="en-US" dirty="0" smtClean="0">
                <a:hlinkClick r:id="rId5"/>
              </a:rPr>
              <a:t>无线接入点</a:t>
            </a:r>
            <a:r>
              <a:rPr lang="en-US" altLang="zh-CN" dirty="0" smtClean="0"/>
              <a:t>AP</a:t>
            </a:r>
            <a:r>
              <a:rPr lang="zh-CN" altLang="en-US" dirty="0" smtClean="0"/>
              <a:t>时，在访问网络之前必须通过鉴别服务器</a:t>
            </a:r>
            <a:r>
              <a:rPr lang="en-US" altLang="zh-CN" dirty="0" smtClean="0"/>
              <a:t>AS</a:t>
            </a:r>
            <a:r>
              <a:rPr lang="zh-CN" altLang="en-US" dirty="0" smtClean="0"/>
              <a:t>对双方进行</a:t>
            </a:r>
            <a:r>
              <a:rPr lang="zh-CN" altLang="en-US" dirty="0" smtClean="0">
                <a:hlinkClick r:id="rId7"/>
              </a:rPr>
              <a:t>身份验证</a:t>
            </a:r>
            <a:r>
              <a:rPr lang="zh-CN" altLang="en-US" dirty="0" smtClean="0"/>
              <a:t>。根据验证的结果，持有合法证书的移动终端才能接入持有合法证书的</a:t>
            </a:r>
            <a:r>
              <a:rPr lang="zh-CN" altLang="en-US" dirty="0" smtClean="0">
                <a:hlinkClick r:id="rId5"/>
              </a:rPr>
              <a:t>无线接入点</a:t>
            </a:r>
            <a:r>
              <a:rPr lang="en-US" altLang="zh-CN" dirty="0" smtClean="0"/>
              <a:t>AP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与</a:t>
            </a:r>
            <a:r>
              <a:rPr lang="en-US" altLang="zh-CN" dirty="0" smtClean="0"/>
              <a:t>WIFI</a:t>
            </a:r>
            <a:r>
              <a:rPr lang="zh-CN" altLang="en-US" dirty="0" smtClean="0"/>
              <a:t>的单向加密认证不同，</a:t>
            </a:r>
            <a:r>
              <a:rPr lang="en-US" altLang="zh-CN" dirty="0" smtClean="0"/>
              <a:t>WAPI</a:t>
            </a:r>
            <a:r>
              <a:rPr lang="zh-CN" altLang="en-US" dirty="0" smtClean="0"/>
              <a:t>双向均认证，从而保证传输的安全性。</a:t>
            </a:r>
            <a:r>
              <a:rPr lang="en-US" altLang="zh-CN" dirty="0" smtClean="0"/>
              <a:t>WAPI</a:t>
            </a:r>
            <a:r>
              <a:rPr lang="zh-CN" altLang="en-US" dirty="0" smtClean="0">
                <a:hlinkClick r:id="rId3"/>
              </a:rPr>
              <a:t>安全系统</a:t>
            </a:r>
            <a:r>
              <a:rPr lang="zh-CN" altLang="en-US" dirty="0" smtClean="0"/>
              <a:t>采用</a:t>
            </a:r>
            <a:r>
              <a:rPr lang="zh-CN" altLang="en-US" dirty="0" smtClean="0">
                <a:hlinkClick r:id="rId4"/>
              </a:rPr>
              <a:t>公钥密码</a:t>
            </a:r>
            <a:r>
              <a:rPr lang="zh-CN" altLang="en-US" dirty="0" smtClean="0"/>
              <a:t>技术，鉴权服务器</a:t>
            </a:r>
            <a:r>
              <a:rPr lang="en-US" altLang="zh-CN" dirty="0" smtClean="0"/>
              <a:t>AS</a:t>
            </a:r>
            <a:r>
              <a:rPr lang="zh-CN" altLang="en-US" dirty="0" smtClean="0"/>
              <a:t>负责证书的颁发、验证与吊销等，无线客户端与</a:t>
            </a:r>
            <a:r>
              <a:rPr lang="zh-CN" altLang="en-US" dirty="0" smtClean="0">
                <a:hlinkClick r:id="rId5"/>
              </a:rPr>
              <a:t>无线接入点</a:t>
            </a:r>
            <a:r>
              <a:rPr lang="en-US" altLang="zh-CN" dirty="0" smtClean="0"/>
              <a:t>AP</a:t>
            </a:r>
            <a:r>
              <a:rPr lang="zh-CN" altLang="en-US" dirty="0" smtClean="0"/>
              <a:t>上都安装有</a:t>
            </a:r>
            <a:r>
              <a:rPr lang="en-US" altLang="zh-CN" dirty="0" smtClean="0"/>
              <a:t>AS</a:t>
            </a:r>
            <a:r>
              <a:rPr lang="zh-CN" altLang="en-US" dirty="0" smtClean="0"/>
              <a:t>颁发的</a:t>
            </a:r>
            <a:r>
              <a:rPr lang="zh-CN" altLang="en-US" dirty="0" smtClean="0">
                <a:hlinkClick r:id="rId6"/>
              </a:rPr>
              <a:t>公钥证书</a:t>
            </a:r>
            <a:r>
              <a:rPr lang="zh-CN" altLang="en-US" dirty="0" smtClean="0"/>
              <a:t>，作为自己的数字身份凭证。当无线客户端登录至</a:t>
            </a:r>
            <a:r>
              <a:rPr lang="zh-CN" altLang="en-US" dirty="0" smtClean="0">
                <a:hlinkClick r:id="rId5"/>
              </a:rPr>
              <a:t>无线接入点</a:t>
            </a:r>
            <a:r>
              <a:rPr lang="en-US" altLang="zh-CN" dirty="0" smtClean="0"/>
              <a:t>AP</a:t>
            </a:r>
            <a:r>
              <a:rPr lang="zh-CN" altLang="en-US" dirty="0" smtClean="0"/>
              <a:t>时，在访问网络之前必须通过鉴别服务器</a:t>
            </a:r>
            <a:r>
              <a:rPr lang="en-US" altLang="zh-CN" dirty="0" smtClean="0"/>
              <a:t>AS</a:t>
            </a:r>
            <a:r>
              <a:rPr lang="zh-CN" altLang="en-US" dirty="0" smtClean="0"/>
              <a:t>对双方进行</a:t>
            </a:r>
            <a:r>
              <a:rPr lang="zh-CN" altLang="en-US" dirty="0" smtClean="0">
                <a:hlinkClick r:id="rId7"/>
              </a:rPr>
              <a:t>身份验证</a:t>
            </a:r>
            <a:r>
              <a:rPr lang="zh-CN" altLang="en-US" dirty="0" smtClean="0"/>
              <a:t>。根据验证的结果，持有合法证书的移动终端才能接入持有合法证书的</a:t>
            </a:r>
            <a:r>
              <a:rPr lang="zh-CN" altLang="en-US" dirty="0" smtClean="0">
                <a:hlinkClick r:id="rId5"/>
              </a:rPr>
              <a:t>无线接入点</a:t>
            </a:r>
            <a:r>
              <a:rPr lang="en-US" altLang="zh-CN" dirty="0" smtClean="0"/>
              <a:t>AP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帧头部中的类型字段中会标识出该帧属于哪个字段</a:t>
            </a:r>
            <a:endParaRPr lang="en-US" altLang="zh-CN" dirty="0" smtClean="0"/>
          </a:p>
          <a:p>
            <a:r>
              <a:rPr lang="zh-CN" altLang="en-US" dirty="0" smtClean="0"/>
              <a:t>单播</a:t>
            </a:r>
            <a:r>
              <a:rPr lang="en-US" altLang="zh-CN" dirty="0" smtClean="0"/>
              <a:t>(</a:t>
            </a:r>
            <a:r>
              <a:rPr lang="en-US" altLang="zh-CN" dirty="0" err="1" smtClean="0"/>
              <a:t>unicast</a:t>
            </a:r>
            <a:r>
              <a:rPr lang="en-US" altLang="zh-CN" dirty="0" smtClean="0"/>
              <a:t>)</a:t>
            </a:r>
            <a:r>
              <a:rPr lang="zh-CN" altLang="en-US" dirty="0" smtClean="0"/>
              <a:t>帧都需要用</a:t>
            </a:r>
            <a:r>
              <a:rPr lang="en-US" altLang="zh-CN" dirty="0" smtClean="0"/>
              <a:t>ACK</a:t>
            </a:r>
            <a:r>
              <a:rPr lang="zh-CN" altLang="en-US" dirty="0" smtClean="0"/>
              <a:t>来确认</a:t>
            </a:r>
            <a:endParaRPr lang="en-US" altLang="zh-CN" dirty="0" smtClean="0"/>
          </a:p>
          <a:p>
            <a:r>
              <a:rPr lang="en-US" altLang="zh-CN" dirty="0" smtClean="0"/>
              <a:t>Beacon</a:t>
            </a:r>
            <a:r>
              <a:rPr lang="zh-CN" altLang="en-US" dirty="0" smtClean="0"/>
              <a:t>帧定时广播发送，主要用来通知网络</a:t>
            </a:r>
            <a:r>
              <a:rPr lang="en-US" altLang="zh-CN" dirty="0" smtClean="0"/>
              <a:t>AP</a:t>
            </a:r>
            <a:r>
              <a:rPr lang="zh-CN" altLang="en-US" dirty="0" smtClean="0"/>
              <a:t>的存在性</a:t>
            </a:r>
            <a:endParaRPr lang="en-US" altLang="zh-CN" dirty="0" smtClean="0"/>
          </a:p>
          <a:p>
            <a:r>
              <a:rPr lang="en-US" altLang="zh-CN" dirty="0" smtClean="0"/>
              <a:t>Association</a:t>
            </a:r>
            <a:r>
              <a:rPr lang="zh-CN" altLang="en-US" dirty="0" smtClean="0"/>
              <a:t>的</a:t>
            </a:r>
            <a:r>
              <a:rPr lang="en-US" altLang="zh-CN" dirty="0" smtClean="0"/>
              <a:t>Request</a:t>
            </a:r>
            <a:r>
              <a:rPr lang="zh-CN" altLang="en-US" dirty="0" smtClean="0"/>
              <a:t>中有其所需要的</a:t>
            </a:r>
            <a:r>
              <a:rPr lang="en-US" altLang="zh-CN" dirty="0" smtClean="0"/>
              <a:t>Channel</a:t>
            </a:r>
            <a:r>
              <a:rPr lang="zh-CN" altLang="en-US" dirty="0" smtClean="0"/>
              <a:t>以及</a:t>
            </a:r>
            <a:r>
              <a:rPr lang="en-US" altLang="zh-CN" dirty="0" smtClean="0"/>
              <a:t>Data Rate</a:t>
            </a:r>
            <a:r>
              <a:rPr lang="zh-CN" altLang="en-US" dirty="0" smtClean="0"/>
              <a:t>等状态，以便让</a:t>
            </a:r>
            <a:r>
              <a:rPr lang="en-US" altLang="zh-CN" dirty="0" smtClean="0"/>
              <a:t>AP</a:t>
            </a:r>
            <a:r>
              <a:rPr lang="zh-CN" altLang="en-US" dirty="0" smtClean="0"/>
              <a:t>决定是否让它与自己建立</a:t>
            </a:r>
            <a:r>
              <a:rPr lang="en-US" altLang="zh-CN" dirty="0" smtClean="0"/>
              <a:t>Association</a:t>
            </a:r>
          </a:p>
          <a:p>
            <a:r>
              <a:rPr lang="en-US" altLang="zh-CN" dirty="0" smtClean="0"/>
              <a:t>Data Frame</a:t>
            </a:r>
            <a:r>
              <a:rPr lang="zh-CN" altLang="en-US" dirty="0" smtClean="0"/>
              <a:t>具有方向，这个方向用</a:t>
            </a:r>
            <a:r>
              <a:rPr lang="en-US" altLang="zh-CN" dirty="0" smtClean="0"/>
              <a:t>DS</a:t>
            </a:r>
            <a:r>
              <a:rPr lang="zh-CN" altLang="en-US" dirty="0" smtClean="0"/>
              <a:t>（分布式系统）字段来标识，以区分不同类型帧中关于地址的解析方式；其它的类型</a:t>
            </a:r>
            <a:r>
              <a:rPr lang="en-US" altLang="zh-CN" dirty="0" smtClean="0"/>
              <a:t>Frame</a:t>
            </a:r>
            <a:r>
              <a:rPr lang="zh-CN" altLang="en-US" dirty="0" smtClean="0"/>
              <a:t>例如</a:t>
            </a:r>
            <a:r>
              <a:rPr lang="en-US" altLang="zh-CN" dirty="0" smtClean="0"/>
              <a:t>Control Frame</a:t>
            </a:r>
            <a:r>
              <a:rPr lang="zh-CN" altLang="en-US" dirty="0" smtClean="0"/>
              <a:t>或者管理帧中，这个字段是全零。这个字段用两位表示，这两个位的含义分别表示“</a:t>
            </a:r>
            <a:r>
              <a:rPr lang="en-US" altLang="zh-CN" dirty="0" smtClean="0"/>
              <a:t>To Ds”</a:t>
            </a:r>
            <a:r>
              <a:rPr lang="zh-CN" altLang="en-US" dirty="0" smtClean="0"/>
              <a:t>和“</a:t>
            </a:r>
            <a:r>
              <a:rPr lang="en-US" altLang="zh-CN" dirty="0" smtClean="0"/>
              <a:t>From Ds”</a:t>
            </a:r>
            <a:r>
              <a:rPr lang="zh-CN" altLang="en-US" dirty="0" smtClean="0"/>
              <a:t>，大致含义如下：</a:t>
            </a:r>
          </a:p>
          <a:p>
            <a:r>
              <a:rPr lang="zh-CN" altLang="en-US" dirty="0" smtClean="0"/>
              <a:t>        （</a:t>
            </a:r>
            <a:r>
              <a:rPr lang="en-US" altLang="zh-CN" dirty="0" smtClean="0"/>
              <a:t>a</a:t>
            </a:r>
            <a:r>
              <a:rPr lang="zh-CN" altLang="en-US" dirty="0" smtClean="0"/>
              <a:t>）</a:t>
            </a:r>
            <a:r>
              <a:rPr lang="en-US" altLang="zh-CN" dirty="0" smtClean="0"/>
              <a:t>To DS</a:t>
            </a:r>
            <a:r>
              <a:rPr lang="zh-CN" altLang="en-US" dirty="0" smtClean="0"/>
              <a:t>：表示</a:t>
            </a:r>
            <a:r>
              <a:rPr lang="en-US" altLang="zh-CN" dirty="0" smtClean="0"/>
              <a:t>Station-&gt;AP</a:t>
            </a:r>
            <a:r>
              <a:rPr lang="zh-CN" altLang="en-US" dirty="0" smtClean="0"/>
              <a:t>，一般也叫</a:t>
            </a:r>
            <a:r>
              <a:rPr lang="en-US" altLang="zh-CN" dirty="0" smtClean="0"/>
              <a:t>Upload</a:t>
            </a:r>
            <a:r>
              <a:rPr lang="zh-CN" altLang="en-US" dirty="0" smtClean="0"/>
              <a:t>。</a:t>
            </a:r>
          </a:p>
          <a:p>
            <a:r>
              <a:rPr lang="zh-CN" altLang="en-US" dirty="0" smtClean="0"/>
              <a:t>        （</a:t>
            </a:r>
            <a:r>
              <a:rPr lang="en-US" altLang="zh-CN" dirty="0" smtClean="0"/>
              <a:t>b</a:t>
            </a:r>
            <a:r>
              <a:rPr lang="zh-CN" altLang="en-US" dirty="0" smtClean="0"/>
              <a:t>）</a:t>
            </a:r>
            <a:r>
              <a:rPr lang="en-US" altLang="zh-CN" dirty="0" smtClean="0"/>
              <a:t>From DS</a:t>
            </a:r>
            <a:r>
              <a:rPr lang="zh-CN" altLang="en-US" dirty="0" smtClean="0"/>
              <a:t>表示</a:t>
            </a:r>
            <a:r>
              <a:rPr lang="en-US" altLang="zh-CN" dirty="0" smtClean="0"/>
              <a:t>AP-&gt;Station</a:t>
            </a:r>
            <a:r>
              <a:rPr lang="zh-CN" altLang="en-US" dirty="0" smtClean="0"/>
              <a:t>，一般也叫</a:t>
            </a:r>
            <a:r>
              <a:rPr lang="en-US" altLang="zh-CN" dirty="0" smtClean="0"/>
              <a:t>Download</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帧头部中的类型字段中会标识出该帧属于哪个字段</a:t>
            </a:r>
            <a:endParaRPr lang="en-US" altLang="zh-CN" dirty="0" smtClean="0"/>
          </a:p>
          <a:p>
            <a:r>
              <a:rPr lang="zh-CN" altLang="en-US" dirty="0" smtClean="0"/>
              <a:t>单播</a:t>
            </a:r>
            <a:r>
              <a:rPr lang="en-US" altLang="zh-CN" dirty="0" smtClean="0"/>
              <a:t>(</a:t>
            </a:r>
            <a:r>
              <a:rPr lang="en-US" altLang="zh-CN" dirty="0" err="1" smtClean="0"/>
              <a:t>unicast</a:t>
            </a:r>
            <a:r>
              <a:rPr lang="en-US" altLang="zh-CN" dirty="0" smtClean="0"/>
              <a:t>)</a:t>
            </a:r>
            <a:r>
              <a:rPr lang="zh-CN" altLang="en-US" dirty="0" smtClean="0"/>
              <a:t>帧都需要用</a:t>
            </a:r>
            <a:r>
              <a:rPr lang="en-US" altLang="zh-CN" dirty="0" smtClean="0"/>
              <a:t>ACK</a:t>
            </a:r>
            <a:r>
              <a:rPr lang="zh-CN" altLang="en-US" dirty="0" smtClean="0"/>
              <a:t>来确认</a:t>
            </a:r>
            <a:endParaRPr lang="en-US" altLang="zh-CN" dirty="0" smtClean="0"/>
          </a:p>
          <a:p>
            <a:r>
              <a:rPr lang="en-US" altLang="zh-CN" dirty="0" smtClean="0"/>
              <a:t>Beacon</a:t>
            </a:r>
            <a:r>
              <a:rPr lang="zh-CN" altLang="en-US" dirty="0" smtClean="0"/>
              <a:t>帧定时广播发送，主要用来通知网络</a:t>
            </a:r>
            <a:r>
              <a:rPr lang="en-US" altLang="zh-CN" dirty="0" smtClean="0"/>
              <a:t>AP</a:t>
            </a:r>
            <a:r>
              <a:rPr lang="zh-CN" altLang="en-US" dirty="0" smtClean="0"/>
              <a:t>的存在性</a:t>
            </a:r>
            <a:endParaRPr lang="en-US" altLang="zh-CN" dirty="0" smtClean="0"/>
          </a:p>
          <a:p>
            <a:r>
              <a:rPr lang="en-US" altLang="zh-CN" dirty="0" smtClean="0"/>
              <a:t>Association</a:t>
            </a:r>
            <a:r>
              <a:rPr lang="zh-CN" altLang="en-US" dirty="0" smtClean="0"/>
              <a:t>的</a:t>
            </a:r>
            <a:r>
              <a:rPr lang="en-US" altLang="zh-CN" dirty="0" smtClean="0"/>
              <a:t>Request</a:t>
            </a:r>
            <a:r>
              <a:rPr lang="zh-CN" altLang="en-US" dirty="0" smtClean="0"/>
              <a:t>中有其所需要的</a:t>
            </a:r>
            <a:r>
              <a:rPr lang="en-US" altLang="zh-CN" dirty="0" smtClean="0"/>
              <a:t>Channel</a:t>
            </a:r>
            <a:r>
              <a:rPr lang="zh-CN" altLang="en-US" dirty="0" smtClean="0"/>
              <a:t>以及</a:t>
            </a:r>
            <a:r>
              <a:rPr lang="en-US" altLang="zh-CN" dirty="0" smtClean="0"/>
              <a:t>Data Rate</a:t>
            </a:r>
            <a:r>
              <a:rPr lang="zh-CN" altLang="en-US" dirty="0" smtClean="0"/>
              <a:t>等状态，以便让</a:t>
            </a:r>
            <a:r>
              <a:rPr lang="en-US" altLang="zh-CN" dirty="0" smtClean="0"/>
              <a:t>AP</a:t>
            </a:r>
            <a:r>
              <a:rPr lang="zh-CN" altLang="en-US" dirty="0" smtClean="0"/>
              <a:t>决定是否让它与自己建立</a:t>
            </a:r>
            <a:r>
              <a:rPr lang="en-US" altLang="zh-CN" dirty="0" smtClean="0"/>
              <a:t>Association</a:t>
            </a:r>
          </a:p>
          <a:p>
            <a:r>
              <a:rPr lang="en-US" altLang="zh-CN" dirty="0" smtClean="0"/>
              <a:t>Data Frame</a:t>
            </a:r>
            <a:r>
              <a:rPr lang="zh-CN" altLang="en-US" dirty="0" smtClean="0"/>
              <a:t>具有方向，这个方向用</a:t>
            </a:r>
            <a:r>
              <a:rPr lang="en-US" altLang="zh-CN" dirty="0" smtClean="0"/>
              <a:t>DS</a:t>
            </a:r>
            <a:r>
              <a:rPr lang="zh-CN" altLang="en-US" dirty="0" smtClean="0"/>
              <a:t>（分布式系统）字段来标识，以区分不同类型帧中关于地址的解析方式；其它的类型</a:t>
            </a:r>
            <a:r>
              <a:rPr lang="en-US" altLang="zh-CN" dirty="0" smtClean="0"/>
              <a:t>Frame</a:t>
            </a:r>
            <a:r>
              <a:rPr lang="zh-CN" altLang="en-US" dirty="0" smtClean="0"/>
              <a:t>例如</a:t>
            </a:r>
            <a:r>
              <a:rPr lang="en-US" altLang="zh-CN" dirty="0" smtClean="0"/>
              <a:t>Control Frame</a:t>
            </a:r>
            <a:r>
              <a:rPr lang="zh-CN" altLang="en-US" dirty="0" smtClean="0"/>
              <a:t>或者管理帧中，这个字段是全零。这个字段用两位表示，这两个位的含义分别表示“</a:t>
            </a:r>
            <a:r>
              <a:rPr lang="en-US" altLang="zh-CN" dirty="0" smtClean="0"/>
              <a:t>To Ds”</a:t>
            </a:r>
            <a:r>
              <a:rPr lang="zh-CN" altLang="en-US" dirty="0" smtClean="0"/>
              <a:t>和“</a:t>
            </a:r>
            <a:r>
              <a:rPr lang="en-US" altLang="zh-CN" dirty="0" smtClean="0"/>
              <a:t>From Ds”</a:t>
            </a:r>
            <a:r>
              <a:rPr lang="zh-CN" altLang="en-US" dirty="0" smtClean="0"/>
              <a:t>，大致含义如下：</a:t>
            </a:r>
          </a:p>
          <a:p>
            <a:r>
              <a:rPr lang="zh-CN" altLang="en-US" dirty="0" smtClean="0"/>
              <a:t>        （</a:t>
            </a:r>
            <a:r>
              <a:rPr lang="en-US" altLang="zh-CN" dirty="0" smtClean="0"/>
              <a:t>a</a:t>
            </a:r>
            <a:r>
              <a:rPr lang="zh-CN" altLang="en-US" dirty="0" smtClean="0"/>
              <a:t>）</a:t>
            </a:r>
            <a:r>
              <a:rPr lang="en-US" altLang="zh-CN" dirty="0" smtClean="0"/>
              <a:t>To DS</a:t>
            </a:r>
            <a:r>
              <a:rPr lang="zh-CN" altLang="en-US" dirty="0" smtClean="0"/>
              <a:t>：表示</a:t>
            </a:r>
            <a:r>
              <a:rPr lang="en-US" altLang="zh-CN" dirty="0" smtClean="0"/>
              <a:t>Station-&gt;AP</a:t>
            </a:r>
            <a:r>
              <a:rPr lang="zh-CN" altLang="en-US" dirty="0" smtClean="0"/>
              <a:t>，一般也叫</a:t>
            </a:r>
            <a:r>
              <a:rPr lang="en-US" altLang="zh-CN" dirty="0" smtClean="0"/>
              <a:t>Upload</a:t>
            </a:r>
            <a:r>
              <a:rPr lang="zh-CN" altLang="en-US" dirty="0" smtClean="0"/>
              <a:t>。</a:t>
            </a:r>
          </a:p>
          <a:p>
            <a:r>
              <a:rPr lang="zh-CN" altLang="en-US" dirty="0" smtClean="0"/>
              <a:t>        （</a:t>
            </a:r>
            <a:r>
              <a:rPr lang="en-US" altLang="zh-CN" dirty="0" smtClean="0"/>
              <a:t>b</a:t>
            </a:r>
            <a:r>
              <a:rPr lang="zh-CN" altLang="en-US" dirty="0" smtClean="0"/>
              <a:t>）</a:t>
            </a:r>
            <a:r>
              <a:rPr lang="en-US" altLang="zh-CN" dirty="0" smtClean="0"/>
              <a:t>From DS</a:t>
            </a:r>
            <a:r>
              <a:rPr lang="zh-CN" altLang="en-US" dirty="0" smtClean="0"/>
              <a:t>表示</a:t>
            </a:r>
            <a:r>
              <a:rPr lang="en-US" altLang="zh-CN" dirty="0" smtClean="0"/>
              <a:t>AP-&gt;Station</a:t>
            </a:r>
            <a:r>
              <a:rPr lang="zh-CN" altLang="en-US" dirty="0" smtClean="0"/>
              <a:t>，一般也叫</a:t>
            </a:r>
            <a:r>
              <a:rPr lang="en-US" altLang="zh-CN" dirty="0" smtClean="0"/>
              <a:t>Download</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Tunneled Direct Link Setup</a:t>
            </a:r>
            <a:r>
              <a:rPr lang="zh-CN" altLang="en-US" sz="1200" kern="1200" dirty="0" smtClean="0">
                <a:solidFill>
                  <a:schemeClr val="tx1"/>
                </a:solidFill>
                <a:latin typeface="+mn-lt"/>
                <a:ea typeface="+mn-ea"/>
                <a:cs typeface="+mn-cs"/>
              </a:rPr>
              <a:t>，通道直接链路建立</a:t>
            </a:r>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和一个</a:t>
            </a:r>
            <a:r>
              <a:rPr lang="en-US" altLang="zh-CN" sz="1200" kern="1200" dirty="0" smtClean="0">
                <a:solidFill>
                  <a:schemeClr val="tx1"/>
                </a:solidFill>
                <a:latin typeface="+mn-lt"/>
                <a:ea typeface="+mn-ea"/>
                <a:cs typeface="+mn-cs"/>
              </a:rPr>
              <a:t>Infrastructure BSS</a:t>
            </a:r>
            <a:r>
              <a:rPr lang="zh-CN" altLang="en-US" dirty="0" smtClean="0"/>
              <a:t>类似，一个</a:t>
            </a:r>
            <a:r>
              <a:rPr lang="en-US" altLang="zh-CN" sz="1200" kern="1200" dirty="0" smtClean="0">
                <a:solidFill>
                  <a:schemeClr val="tx1"/>
                </a:solidFill>
                <a:latin typeface="+mn-lt"/>
                <a:ea typeface="+mn-ea"/>
                <a:cs typeface="+mn-cs"/>
              </a:rPr>
              <a:t>P2P Group</a:t>
            </a:r>
            <a:r>
              <a:rPr lang="zh-CN" altLang="en-US" dirty="0" smtClean="0"/>
              <a:t>中只能有一个</a:t>
            </a:r>
            <a:r>
              <a:rPr lang="en-US" altLang="zh-CN" sz="1200" kern="1200" dirty="0" smtClean="0">
                <a:solidFill>
                  <a:schemeClr val="tx1"/>
                </a:solidFill>
                <a:latin typeface="+mn-lt"/>
                <a:ea typeface="+mn-ea"/>
                <a:cs typeface="+mn-cs"/>
              </a:rPr>
              <a:t>GO</a:t>
            </a:r>
            <a:r>
              <a:rPr lang="zh-CN" altLang="en-US" dirty="0" smtClean="0"/>
              <a:t>。一个</a:t>
            </a:r>
            <a:r>
              <a:rPr lang="en-US" altLang="zh-CN" sz="1200" kern="1200" dirty="0" smtClean="0">
                <a:solidFill>
                  <a:schemeClr val="tx1"/>
                </a:solidFill>
                <a:latin typeface="+mn-lt"/>
                <a:ea typeface="+mn-ea"/>
                <a:cs typeface="+mn-cs"/>
              </a:rPr>
              <a:t>GO</a:t>
            </a:r>
            <a:r>
              <a:rPr lang="zh-CN" altLang="en-US" dirty="0" smtClean="0"/>
              <a:t>可以支持</a:t>
            </a:r>
            <a:r>
              <a:rPr lang="en-US" altLang="zh-CN" sz="1200" kern="1200" dirty="0" smtClean="0">
                <a:solidFill>
                  <a:schemeClr val="tx1"/>
                </a:solidFill>
                <a:latin typeface="+mn-lt"/>
                <a:ea typeface="+mn-ea"/>
                <a:cs typeface="+mn-cs"/>
              </a:rPr>
              <a:t>1</a:t>
            </a:r>
            <a:r>
              <a:rPr lang="zh-CN" altLang="en-US" dirty="0" smtClean="0"/>
              <a:t>个或多个（即图中的</a:t>
            </a:r>
            <a:r>
              <a:rPr lang="en-US" altLang="zh-CN" sz="1200" kern="1200" dirty="0" smtClean="0">
                <a:solidFill>
                  <a:schemeClr val="tx1"/>
                </a:solidFill>
                <a:latin typeface="+mn-lt"/>
                <a:ea typeface="+mn-ea"/>
                <a:cs typeface="+mn-cs"/>
              </a:rPr>
              <a:t>1:n</a:t>
            </a:r>
            <a:r>
              <a:rPr lang="zh-CN" altLang="en-US" dirty="0" smtClean="0"/>
              <a:t>）</a:t>
            </a:r>
            <a:r>
              <a:rPr lang="en-US" altLang="zh-CN" sz="1200" kern="1200" dirty="0" smtClean="0">
                <a:solidFill>
                  <a:schemeClr val="tx1"/>
                </a:solidFill>
                <a:latin typeface="+mn-lt"/>
                <a:ea typeface="+mn-ea"/>
                <a:cs typeface="+mn-cs"/>
              </a:rPr>
              <a:t>Clients</a:t>
            </a:r>
            <a:r>
              <a:rPr lang="zh-CN" altLang="en-US" dirty="0" smtClean="0"/>
              <a:t>连接。</a:t>
            </a:r>
          </a:p>
          <a:p>
            <a:r>
              <a:rPr lang="zh-CN" altLang="en-US" dirty="0" smtClean="0"/>
              <a:t>由于</a:t>
            </a:r>
            <a:r>
              <a:rPr lang="en-US" altLang="zh-CN" sz="1200" kern="1200" dirty="0" smtClean="0">
                <a:solidFill>
                  <a:schemeClr val="tx1"/>
                </a:solidFill>
                <a:latin typeface="+mn-lt"/>
                <a:ea typeface="+mn-ea"/>
                <a:cs typeface="+mn-cs"/>
              </a:rPr>
              <a:t>GO</a:t>
            </a:r>
            <a:r>
              <a:rPr lang="zh-CN" altLang="en-US" dirty="0" smtClean="0"/>
              <a:t>的功能类似于</a:t>
            </a:r>
            <a:r>
              <a:rPr lang="en-US" altLang="zh-CN" sz="1200" kern="1200" dirty="0" smtClean="0">
                <a:solidFill>
                  <a:schemeClr val="tx1"/>
                </a:solidFill>
                <a:latin typeface="+mn-lt"/>
                <a:ea typeface="+mn-ea"/>
                <a:cs typeface="+mn-cs"/>
              </a:rPr>
              <a:t>AP</a:t>
            </a:r>
            <a:r>
              <a:rPr lang="zh-CN" altLang="en-US" dirty="0" smtClean="0"/>
              <a:t>，所以周围那些不支持</a:t>
            </a:r>
            <a:r>
              <a:rPr lang="en-US" altLang="zh-CN" sz="1200" kern="1200" dirty="0" smtClean="0">
                <a:solidFill>
                  <a:schemeClr val="tx1"/>
                </a:solidFill>
                <a:latin typeface="+mn-lt"/>
                <a:ea typeface="+mn-ea"/>
                <a:cs typeface="+mn-cs"/>
              </a:rPr>
              <a:t>P2P</a:t>
            </a:r>
            <a:r>
              <a:rPr lang="zh-CN" altLang="en-US" dirty="0" smtClean="0"/>
              <a:t>功能的</a:t>
            </a:r>
            <a:r>
              <a:rPr lang="en-US" altLang="zh-CN" sz="1200" kern="1200" dirty="0" smtClean="0">
                <a:solidFill>
                  <a:schemeClr val="tx1"/>
                </a:solidFill>
                <a:latin typeface="+mn-lt"/>
                <a:ea typeface="+mn-ea"/>
                <a:cs typeface="+mn-cs"/>
              </a:rPr>
              <a:t>STA</a:t>
            </a:r>
            <a:r>
              <a:rPr lang="zh-CN" altLang="en-US" dirty="0" smtClean="0"/>
              <a:t>也能发现并关联到</a:t>
            </a:r>
            <a:r>
              <a:rPr lang="en-US" altLang="zh-CN" sz="1200" kern="1200" dirty="0" smtClean="0">
                <a:solidFill>
                  <a:schemeClr val="tx1"/>
                </a:solidFill>
                <a:latin typeface="+mn-lt"/>
                <a:ea typeface="+mn-ea"/>
                <a:cs typeface="+mn-cs"/>
              </a:rPr>
              <a:t>GO</a:t>
            </a:r>
            <a:r>
              <a:rPr lang="zh-CN" altLang="en-US" dirty="0" smtClean="0"/>
              <a:t>。这些</a:t>
            </a:r>
            <a:r>
              <a:rPr lang="en-US" altLang="zh-CN" sz="1200" kern="1200" dirty="0" smtClean="0">
                <a:solidFill>
                  <a:schemeClr val="tx1"/>
                </a:solidFill>
                <a:latin typeface="+mn-lt"/>
                <a:ea typeface="+mn-ea"/>
                <a:cs typeface="+mn-cs"/>
              </a:rPr>
              <a:t>STA</a:t>
            </a:r>
            <a:r>
              <a:rPr lang="zh-CN" altLang="en-US" dirty="0" smtClean="0"/>
              <a:t>被称之为</a:t>
            </a:r>
            <a:r>
              <a:rPr lang="en-US" altLang="zh-CN" sz="1200" kern="1200" dirty="0" smtClean="0">
                <a:solidFill>
                  <a:schemeClr val="tx1"/>
                </a:solidFill>
                <a:latin typeface="+mn-lt"/>
                <a:ea typeface="+mn-ea"/>
                <a:cs typeface="+mn-cs"/>
              </a:rPr>
              <a:t>Legacy Clients</a:t>
            </a:r>
            <a:r>
              <a:rPr lang="zh-CN" altLang="en-US" dirty="0" smtClean="0"/>
              <a:t>。</a:t>
            </a:r>
          </a:p>
          <a:p>
            <a:r>
              <a:rPr lang="zh-CN" altLang="en-US" dirty="0" smtClean="0"/>
              <a:t>：“不支持</a:t>
            </a:r>
            <a:r>
              <a:rPr lang="en-US" altLang="zh-CN" sz="1200" kern="1200" dirty="0" smtClean="0">
                <a:solidFill>
                  <a:schemeClr val="tx1"/>
                </a:solidFill>
                <a:latin typeface="+mn-lt"/>
                <a:ea typeface="+mn-ea"/>
                <a:cs typeface="+mn-cs"/>
              </a:rPr>
              <a:t>P2P</a:t>
            </a:r>
            <a:r>
              <a:rPr lang="zh-CN" altLang="en-US" dirty="0" smtClean="0"/>
              <a:t>功能”更准确的定义是指不能处理</a:t>
            </a:r>
            <a:r>
              <a:rPr lang="en-US" altLang="zh-CN" sz="1200" kern="1200" dirty="0" smtClean="0">
                <a:solidFill>
                  <a:schemeClr val="tx1"/>
                </a:solidFill>
                <a:latin typeface="+mn-lt"/>
                <a:ea typeface="+mn-ea"/>
                <a:cs typeface="+mn-cs"/>
              </a:rPr>
              <a:t>P2P</a:t>
            </a:r>
            <a:r>
              <a:rPr lang="zh-CN" altLang="en-US" dirty="0" smtClean="0"/>
              <a:t>协议。在</a:t>
            </a:r>
            <a:r>
              <a:rPr lang="en-US" altLang="zh-CN" sz="1200" kern="1200" dirty="0" smtClean="0">
                <a:solidFill>
                  <a:schemeClr val="tx1"/>
                </a:solidFill>
                <a:latin typeface="+mn-lt"/>
                <a:ea typeface="+mn-ea"/>
                <a:cs typeface="+mn-cs"/>
              </a:rPr>
              <a:t>P2P</a:t>
            </a:r>
            <a:r>
              <a:rPr lang="zh-CN" altLang="en-US" dirty="0" smtClean="0"/>
              <a:t>网络中，</a:t>
            </a:r>
            <a:r>
              <a:rPr lang="en-US" altLang="zh-CN" sz="1200" kern="1200" dirty="0" smtClean="0">
                <a:solidFill>
                  <a:schemeClr val="tx1"/>
                </a:solidFill>
                <a:latin typeface="+mn-lt"/>
                <a:ea typeface="+mn-ea"/>
                <a:cs typeface="+mn-cs"/>
              </a:rPr>
              <a:t>GO</a:t>
            </a:r>
            <a:r>
              <a:rPr lang="zh-CN" altLang="en-US" dirty="0" smtClean="0"/>
              <a:t>等同于</a:t>
            </a:r>
            <a:r>
              <a:rPr lang="en-US" altLang="zh-CN" sz="1200" kern="1200" dirty="0" smtClean="0">
                <a:solidFill>
                  <a:schemeClr val="tx1"/>
                </a:solidFill>
                <a:latin typeface="+mn-lt"/>
                <a:ea typeface="+mn-ea"/>
                <a:cs typeface="+mn-cs"/>
              </a:rPr>
              <a:t>AP</a:t>
            </a:r>
            <a:r>
              <a:rPr lang="zh-CN" altLang="en-US" dirty="0" smtClean="0"/>
              <a:t>，所以</a:t>
            </a:r>
            <a:r>
              <a:rPr lang="en-US" altLang="zh-CN" sz="1200" kern="1200" dirty="0" smtClean="0">
                <a:solidFill>
                  <a:schemeClr val="tx1"/>
                </a:solidFill>
                <a:latin typeface="+mn-lt"/>
                <a:ea typeface="+mn-ea"/>
                <a:cs typeface="+mn-cs"/>
              </a:rPr>
              <a:t>Legacy Clients</a:t>
            </a:r>
            <a:r>
              <a:rPr lang="zh-CN" altLang="en-US" dirty="0" smtClean="0"/>
              <a:t>也能搜索到</a:t>
            </a:r>
            <a:r>
              <a:rPr lang="en-US" altLang="zh-CN" sz="1200" kern="1200" dirty="0" smtClean="0">
                <a:solidFill>
                  <a:schemeClr val="tx1"/>
                </a:solidFill>
                <a:latin typeface="+mn-lt"/>
                <a:ea typeface="+mn-ea"/>
                <a:cs typeface="+mn-cs"/>
              </a:rPr>
              <a:t>GO</a:t>
            </a:r>
            <a:r>
              <a:rPr lang="zh-CN" altLang="en-US" dirty="0" smtClean="0"/>
              <a:t>并关联上它。不过，由于</a:t>
            </a:r>
            <a:r>
              <a:rPr lang="en-US" altLang="zh-CN" sz="1200" kern="1200" dirty="0" smtClean="0">
                <a:solidFill>
                  <a:schemeClr val="tx1"/>
                </a:solidFill>
                <a:latin typeface="+mn-lt"/>
                <a:ea typeface="+mn-ea"/>
                <a:cs typeface="+mn-cs"/>
              </a:rPr>
              <a:t>Legacy Clients</a:t>
            </a:r>
            <a:r>
              <a:rPr lang="zh-CN" altLang="en-US" dirty="0" smtClean="0"/>
              <a:t>不能处理</a:t>
            </a:r>
            <a:r>
              <a:rPr lang="en-US" altLang="zh-CN" sz="1200" kern="1200" dirty="0" smtClean="0">
                <a:solidFill>
                  <a:schemeClr val="tx1"/>
                </a:solidFill>
                <a:latin typeface="+mn-lt"/>
                <a:ea typeface="+mn-ea"/>
                <a:cs typeface="+mn-cs"/>
              </a:rPr>
              <a:t>P2P</a:t>
            </a:r>
            <a:r>
              <a:rPr lang="zh-CN" altLang="en-US" dirty="0" smtClean="0"/>
              <a:t>协议，所以</a:t>
            </a:r>
            <a:r>
              <a:rPr lang="en-US" altLang="zh-CN" sz="1200" kern="1200" dirty="0" smtClean="0">
                <a:solidFill>
                  <a:schemeClr val="tx1"/>
                </a:solidFill>
                <a:latin typeface="+mn-lt"/>
                <a:ea typeface="+mn-ea"/>
                <a:cs typeface="+mn-cs"/>
              </a:rPr>
              <a:t>P2P</a:t>
            </a:r>
            <a:r>
              <a:rPr lang="zh-CN" altLang="en-US" dirty="0" smtClean="0"/>
              <a:t>一些特有功能在这些</a:t>
            </a:r>
            <a:r>
              <a:rPr lang="en-US" altLang="zh-CN" sz="1200" kern="1200" dirty="0" smtClean="0">
                <a:solidFill>
                  <a:schemeClr val="tx1"/>
                </a:solidFill>
                <a:latin typeface="+mn-lt"/>
                <a:ea typeface="+mn-ea"/>
                <a:cs typeface="+mn-cs"/>
              </a:rPr>
              <a:t>Legacy Clients</a:t>
            </a:r>
            <a:r>
              <a:rPr lang="zh-CN" altLang="en-US" dirty="0" smtClean="0"/>
              <a:t>中无法实现。</a:t>
            </a:r>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SSID</a:t>
            </a:r>
            <a:r>
              <a:rPr lang="zh-CN" altLang="en-US" dirty="0" smtClean="0"/>
              <a:t>与</a:t>
            </a:r>
            <a:r>
              <a:rPr lang="en-US" altLang="zh-CN" dirty="0" smtClean="0"/>
              <a:t>BSSID</a:t>
            </a:r>
            <a:r>
              <a:rPr lang="zh-CN" altLang="en-US" dirty="0" smtClean="0"/>
              <a:t>不一一对应，一个</a:t>
            </a:r>
            <a:r>
              <a:rPr lang="en-US" altLang="zh-CN" dirty="0" smtClean="0"/>
              <a:t>BSSID</a:t>
            </a:r>
            <a:r>
              <a:rPr lang="zh-CN" altLang="en-US" dirty="0" smtClean="0"/>
              <a:t>可以对多个</a:t>
            </a:r>
            <a:r>
              <a:rPr lang="en-US" altLang="zh-CN" dirty="0" smtClean="0"/>
              <a:t>SSID</a:t>
            </a:r>
            <a:r>
              <a:rPr lang="zh-CN" altLang="en-US" dirty="0" smtClean="0"/>
              <a:t>（设置路由器），一个</a:t>
            </a:r>
            <a:r>
              <a:rPr lang="en-US" altLang="zh-CN" dirty="0" smtClean="0"/>
              <a:t>SSID</a:t>
            </a:r>
            <a:r>
              <a:rPr lang="zh-CN" altLang="en-US" dirty="0" smtClean="0"/>
              <a:t>也可以对应多个</a:t>
            </a:r>
            <a:r>
              <a:rPr lang="en-US" altLang="zh-CN" dirty="0" smtClean="0"/>
              <a:t>BSSID</a:t>
            </a:r>
            <a:r>
              <a:rPr lang="zh-CN" altLang="en-US" dirty="0" smtClean="0"/>
              <a:t>（漫游）</a:t>
            </a:r>
            <a:endParaRPr lang="en-US" altLang="zh-CN" dirty="0" smtClean="0"/>
          </a:p>
          <a:p>
            <a:r>
              <a:rPr lang="en-US" altLang="zh-CN" dirty="0" smtClean="0"/>
              <a:t>BSS</a:t>
            </a:r>
            <a:r>
              <a:rPr lang="zh-CN" altLang="en-US" dirty="0" smtClean="0"/>
              <a:t>主要有两种类型的</a:t>
            </a:r>
            <a:r>
              <a:rPr lang="en-US" altLang="zh-CN" dirty="0" smtClean="0"/>
              <a:t>IBSS</a:t>
            </a:r>
            <a:r>
              <a:rPr lang="zh-CN" altLang="en-US" dirty="0" smtClean="0"/>
              <a:t>和基础结构型网络。</a:t>
            </a:r>
            <a:r>
              <a:rPr lang="en-US" altLang="zh-CN" dirty="0" smtClean="0"/>
              <a:t>IBSS</a:t>
            </a:r>
            <a:r>
              <a:rPr lang="zh-CN" altLang="en-US" dirty="0" smtClean="0"/>
              <a:t>又叫</a:t>
            </a:r>
            <a:r>
              <a:rPr lang="en-US" altLang="zh-CN" dirty="0" smtClean="0"/>
              <a:t>ADHOC</a:t>
            </a:r>
            <a:r>
              <a:rPr lang="zh-CN" altLang="en-US" dirty="0" smtClean="0"/>
              <a:t>，组网是临时的，通信方式为</a:t>
            </a:r>
            <a:r>
              <a:rPr lang="en-US" altLang="zh-CN" dirty="0" smtClean="0"/>
              <a:t>Station&lt;-&gt;Station</a:t>
            </a:r>
            <a:r>
              <a:rPr lang="zh-CN" altLang="en-US" dirty="0" smtClean="0"/>
              <a:t>，这里不关注这种组网方式；我们关注的基础结构形网络，其通信方式是</a:t>
            </a:r>
            <a:r>
              <a:rPr lang="en-US" altLang="zh-CN" dirty="0" smtClean="0"/>
              <a:t>Station&lt;-&gt;AP&lt;-&gt;Station</a:t>
            </a:r>
          </a:p>
          <a:p>
            <a:r>
              <a:rPr lang="en-US" altLang="zh-CN" dirty="0" smtClean="0"/>
              <a:t>MAC</a:t>
            </a:r>
            <a:r>
              <a:rPr lang="zh-CN" altLang="en-US" dirty="0" smtClean="0"/>
              <a:t>有</a:t>
            </a:r>
            <a:r>
              <a:rPr lang="en-US" altLang="zh-CN" dirty="0" smtClean="0"/>
              <a:t>48</a:t>
            </a:r>
            <a:r>
              <a:rPr lang="zh-CN" altLang="en-US" dirty="0" smtClean="0"/>
              <a:t>位（</a:t>
            </a:r>
            <a:r>
              <a:rPr lang="en-US" altLang="zh-CN" dirty="0" smtClean="0"/>
              <a:t>6</a:t>
            </a:r>
            <a:r>
              <a:rPr lang="zh-CN" altLang="en-US" dirty="0" smtClean="0"/>
              <a:t>字节），高</a:t>
            </a:r>
            <a:r>
              <a:rPr lang="en-US" altLang="zh-CN" dirty="0" smtClean="0"/>
              <a:t>24</a:t>
            </a:r>
            <a:r>
              <a:rPr lang="zh-CN" altLang="en-US" dirty="0" smtClean="0"/>
              <a:t>位为</a:t>
            </a:r>
            <a:r>
              <a:rPr lang="en-US" altLang="zh-CN" dirty="0" smtClean="0"/>
              <a:t>OUI</a:t>
            </a:r>
            <a:r>
              <a:rPr lang="zh-CN" altLang="en-US" dirty="0" smtClean="0"/>
              <a:t>，由</a:t>
            </a:r>
            <a:r>
              <a:rPr lang="en-US" altLang="zh-CN" dirty="0" smtClean="0"/>
              <a:t>IEEE</a:t>
            </a:r>
            <a:r>
              <a:rPr lang="zh-CN" altLang="en-US" dirty="0" smtClean="0"/>
              <a:t>分配，用于标识</a:t>
            </a:r>
            <a:r>
              <a:rPr lang="en-US" altLang="zh-CN" dirty="0" smtClean="0"/>
              <a:t>NIC</a:t>
            </a:r>
            <a:r>
              <a:rPr lang="zh-CN" altLang="en-US" dirty="0" smtClean="0"/>
              <a:t>设备厂商</a:t>
            </a:r>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Temporary Group</a:t>
            </a:r>
            <a:r>
              <a:rPr lang="zh-CN" altLang="en-US" dirty="0" smtClean="0"/>
              <a:t>：当你有份文件要传给一个同事时，双方打开手机的</a:t>
            </a:r>
            <a:r>
              <a:rPr lang="en-US" altLang="zh-CN" sz="1200" kern="1200" dirty="0" smtClean="0">
                <a:solidFill>
                  <a:schemeClr val="tx1"/>
                </a:solidFill>
                <a:latin typeface="+mn-lt"/>
                <a:ea typeface="+mn-ea"/>
                <a:cs typeface="+mn-cs"/>
              </a:rPr>
              <a:t>Wi-Fi P2P</a:t>
            </a:r>
            <a:r>
              <a:rPr lang="zh-CN" altLang="en-US" dirty="0" smtClean="0"/>
              <a:t>功能，建立一个</a:t>
            </a:r>
            <a:r>
              <a:rPr lang="en-US" altLang="zh-CN" sz="1200" kern="1200" dirty="0" smtClean="0">
                <a:solidFill>
                  <a:schemeClr val="tx1"/>
                </a:solidFill>
                <a:latin typeface="+mn-lt"/>
                <a:ea typeface="+mn-ea"/>
                <a:cs typeface="+mn-cs"/>
              </a:rPr>
              <a:t>Group</a:t>
            </a:r>
            <a:r>
              <a:rPr lang="zh-CN" altLang="en-US" dirty="0" smtClean="0"/>
              <a:t>，然后传输文件，最后关闭</a:t>
            </a:r>
            <a:r>
              <a:rPr lang="en-US" altLang="zh-CN" sz="1200" kern="1200" dirty="0" smtClean="0">
                <a:solidFill>
                  <a:schemeClr val="tx1"/>
                </a:solidFill>
                <a:latin typeface="+mn-lt"/>
                <a:ea typeface="+mn-ea"/>
                <a:cs typeface="+mn-cs"/>
              </a:rPr>
              <a:t>Wi-Fi P2P</a:t>
            </a:r>
            <a:r>
              <a:rPr lang="zh-CN" altLang="en-US" dirty="0" smtClean="0"/>
              <a:t>。在这个过程中，</a:t>
            </a:r>
            <a:r>
              <a:rPr lang="en-US" altLang="zh-CN" sz="1200" kern="1200" dirty="0" smtClean="0">
                <a:solidFill>
                  <a:schemeClr val="tx1"/>
                </a:solidFill>
                <a:latin typeface="+mn-lt"/>
                <a:ea typeface="+mn-ea"/>
                <a:cs typeface="+mn-cs"/>
              </a:rPr>
              <a:t>GO</a:t>
            </a:r>
            <a:r>
              <a:rPr lang="zh-CN" altLang="en-US" dirty="0" smtClean="0"/>
              <a:t>和</a:t>
            </a:r>
            <a:r>
              <a:rPr lang="en-US" altLang="zh-CN" sz="1200" kern="1200" dirty="0" smtClean="0">
                <a:solidFill>
                  <a:schemeClr val="tx1"/>
                </a:solidFill>
                <a:latin typeface="+mn-lt"/>
                <a:ea typeface="+mn-ea"/>
                <a:cs typeface="+mn-cs"/>
              </a:rPr>
              <a:t>Client</a:t>
            </a:r>
            <a:r>
              <a:rPr lang="zh-CN" altLang="en-US" dirty="0" smtClean="0"/>
              <a:t>的角色分配由</a:t>
            </a:r>
            <a:r>
              <a:rPr lang="en-US" altLang="zh-CN" sz="1200" kern="1200" dirty="0" smtClean="0">
                <a:solidFill>
                  <a:schemeClr val="tx1"/>
                </a:solidFill>
                <a:latin typeface="+mn-lt"/>
                <a:ea typeface="+mn-ea"/>
                <a:cs typeface="+mn-cs"/>
              </a:rPr>
              <a:t>Group Formation</a:t>
            </a:r>
            <a:r>
              <a:rPr lang="zh-CN" altLang="en-US" dirty="0" smtClean="0"/>
              <a:t>来决定，这一次的</a:t>
            </a:r>
            <a:r>
              <a:rPr lang="en-US" altLang="zh-CN" sz="1200" kern="1200" dirty="0" smtClean="0">
                <a:solidFill>
                  <a:schemeClr val="tx1"/>
                </a:solidFill>
                <a:latin typeface="+mn-lt"/>
                <a:ea typeface="+mn-ea"/>
                <a:cs typeface="+mn-cs"/>
              </a:rPr>
              <a:t>GO</a:t>
            </a:r>
            <a:r>
              <a:rPr lang="zh-CN" altLang="en-US" dirty="0" smtClean="0"/>
              <a:t>可能是你的设备，下一次则可能是其他人的设备。对于这种</a:t>
            </a:r>
            <a:r>
              <a:rPr lang="en-US" altLang="zh-CN" sz="1200" kern="1200" dirty="0" smtClean="0">
                <a:solidFill>
                  <a:schemeClr val="tx1"/>
                </a:solidFill>
                <a:latin typeface="+mn-lt"/>
                <a:ea typeface="+mn-ea"/>
                <a:cs typeface="+mn-cs"/>
              </a:rPr>
              <a:t>Group</a:t>
            </a:r>
            <a:r>
              <a:rPr lang="zh-CN" altLang="en-US" dirty="0" smtClean="0"/>
              <a:t>，在建立</a:t>
            </a:r>
            <a:r>
              <a:rPr lang="en-US" altLang="zh-CN" sz="1200" kern="1200" dirty="0" smtClean="0">
                <a:solidFill>
                  <a:schemeClr val="tx1"/>
                </a:solidFill>
                <a:latin typeface="+mn-lt"/>
                <a:ea typeface="+mn-ea"/>
                <a:cs typeface="+mn-cs"/>
              </a:rPr>
              <a:t>Group</a:t>
            </a:r>
            <a:r>
              <a:rPr lang="zh-CN" altLang="en-US" dirty="0" smtClean="0"/>
              <a:t>过程中所涉及的安全配置信息以及和</a:t>
            </a:r>
            <a:r>
              <a:rPr lang="en-US" altLang="zh-CN" sz="1200" kern="1200" dirty="0" smtClean="0">
                <a:solidFill>
                  <a:schemeClr val="tx1"/>
                </a:solidFill>
                <a:latin typeface="+mn-lt"/>
                <a:ea typeface="+mn-ea"/>
                <a:cs typeface="+mn-cs"/>
              </a:rPr>
              <a:t>Group</a:t>
            </a:r>
            <a:r>
              <a:rPr lang="zh-CN" altLang="en-US" dirty="0" smtClean="0"/>
              <a:t>相关的信息（以后我们会见到它）都是临时的，即下一次再组建</a:t>
            </a:r>
            <a:r>
              <a:rPr lang="en-US" altLang="zh-CN" sz="1200" kern="1200" dirty="0" smtClean="0">
                <a:solidFill>
                  <a:schemeClr val="tx1"/>
                </a:solidFill>
                <a:latin typeface="+mn-lt"/>
                <a:ea typeface="+mn-ea"/>
                <a:cs typeface="+mn-cs"/>
              </a:rPr>
              <a:t>Group</a:t>
            </a:r>
            <a:r>
              <a:rPr lang="zh-CN" altLang="en-US" dirty="0" smtClean="0"/>
              <a:t>时，这些安全配置信息都将发生变化。</a:t>
            </a:r>
          </a:p>
          <a:p>
            <a:r>
              <a:rPr lang="en-US" altLang="zh-CN" sz="1200" kern="1200" dirty="0" smtClean="0">
                <a:solidFill>
                  <a:schemeClr val="tx1"/>
                </a:solidFill>
                <a:latin typeface="+mn-lt"/>
                <a:ea typeface="+mn-ea"/>
                <a:cs typeface="+mn-cs"/>
              </a:rPr>
              <a:t>Persistent Group</a:t>
            </a:r>
            <a:r>
              <a:rPr lang="zh-CN" altLang="en-US" dirty="0" smtClean="0"/>
              <a:t>：在这种</a:t>
            </a:r>
            <a:r>
              <a:rPr lang="en-US" altLang="zh-CN" sz="1200" kern="1200" dirty="0" smtClean="0">
                <a:solidFill>
                  <a:schemeClr val="tx1"/>
                </a:solidFill>
                <a:latin typeface="+mn-lt"/>
                <a:ea typeface="+mn-ea"/>
                <a:cs typeface="+mn-cs"/>
              </a:rPr>
              <a:t>Group</a:t>
            </a:r>
            <a:r>
              <a:rPr lang="zh-CN" altLang="en-US" dirty="0" smtClean="0"/>
              <a:t>中，</a:t>
            </a:r>
            <a:r>
              <a:rPr lang="en-US" altLang="zh-CN" sz="1200" kern="1200" dirty="0" smtClean="0">
                <a:solidFill>
                  <a:schemeClr val="tx1"/>
                </a:solidFill>
                <a:latin typeface="+mn-lt"/>
                <a:ea typeface="+mn-ea"/>
                <a:cs typeface="+mn-cs"/>
              </a:rPr>
              <a:t>GO</a:t>
            </a:r>
            <a:r>
              <a:rPr lang="zh-CN" altLang="en-US" dirty="0" smtClean="0"/>
              <a:t>由指定设备来扮演，而且安全配置信息及</a:t>
            </a:r>
            <a:r>
              <a:rPr lang="en-US" altLang="zh-CN" sz="1200" kern="1200" dirty="0" smtClean="0">
                <a:solidFill>
                  <a:schemeClr val="tx1"/>
                </a:solidFill>
                <a:latin typeface="+mn-lt"/>
                <a:ea typeface="+mn-ea"/>
                <a:cs typeface="+mn-cs"/>
              </a:rPr>
              <a:t>Group</a:t>
            </a:r>
            <a:r>
              <a:rPr lang="zh-CN" altLang="en-US" dirty="0" smtClean="0"/>
              <a:t>相关信息一旦生成，后续就不会再发生变化（除非用户重新设置）。</a:t>
            </a:r>
            <a:r>
              <a:rPr lang="en-US" altLang="zh-CN" sz="1200" kern="1200" dirty="0" smtClean="0">
                <a:solidFill>
                  <a:schemeClr val="tx1"/>
                </a:solidFill>
                <a:latin typeface="+mn-lt"/>
                <a:ea typeface="+mn-ea"/>
                <a:cs typeface="+mn-cs"/>
              </a:rPr>
              <a:t>Persistent Group</a:t>
            </a:r>
            <a:r>
              <a:rPr lang="zh-CN" altLang="en-US" dirty="0" smtClean="0"/>
              <a:t>中的</a:t>
            </a:r>
            <a:r>
              <a:rPr lang="en-US" altLang="zh-CN" sz="1200" kern="1200" dirty="0" smtClean="0">
                <a:solidFill>
                  <a:schemeClr val="tx1"/>
                </a:solidFill>
                <a:latin typeface="+mn-lt"/>
                <a:ea typeface="+mn-ea"/>
                <a:cs typeface="+mn-cs"/>
              </a:rPr>
              <a:t>GO</a:t>
            </a:r>
            <a:r>
              <a:rPr lang="zh-CN" altLang="en-US" dirty="0" smtClean="0"/>
              <a:t>多见于固定用途的设备，例如打印机等。如此，除了第一次通过</a:t>
            </a:r>
            <a:r>
              <a:rPr lang="en-US" altLang="zh-CN" sz="1200" kern="1200" dirty="0" smtClean="0">
                <a:solidFill>
                  <a:schemeClr val="tx1"/>
                </a:solidFill>
                <a:latin typeface="+mn-lt"/>
                <a:ea typeface="+mn-ea"/>
                <a:cs typeface="+mn-cs"/>
              </a:rPr>
              <a:t>P2P</a:t>
            </a:r>
            <a:r>
              <a:rPr lang="zh-CN" altLang="en-US" dirty="0" smtClean="0"/>
              <a:t>连接到打印机时相对麻烦一点（需要利用</a:t>
            </a:r>
            <a:r>
              <a:rPr lang="en-US" altLang="zh-CN" sz="1200" kern="1200" dirty="0" smtClean="0">
                <a:solidFill>
                  <a:schemeClr val="tx1"/>
                </a:solidFill>
                <a:latin typeface="+mn-lt"/>
                <a:ea typeface="+mn-ea"/>
                <a:cs typeface="+mn-cs"/>
              </a:rPr>
              <a:t>WSC</a:t>
            </a:r>
            <a:r>
              <a:rPr lang="zh-CN" altLang="en-US" dirty="0" smtClean="0"/>
              <a:t>协商安全配置信息）外，后续使用的话，由于</a:t>
            </a:r>
            <a:r>
              <a:rPr lang="en-US" altLang="zh-CN" sz="1200" kern="1200" dirty="0" smtClean="0">
                <a:solidFill>
                  <a:schemeClr val="tx1"/>
                </a:solidFill>
                <a:latin typeface="+mn-lt"/>
                <a:ea typeface="+mn-ea"/>
                <a:cs typeface="+mn-cs"/>
              </a:rPr>
              <a:t>P2P</a:t>
            </a:r>
            <a:r>
              <a:rPr lang="zh-CN" altLang="en-US" dirty="0" smtClean="0"/>
              <a:t>设备将保存这些安全信息，所以下一次再使用打印机时就能利用这些信息直接和打印机进行关联了</a:t>
            </a:r>
          </a:p>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32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Scan Phase</a:t>
            </a:r>
            <a:r>
              <a:rPr lang="zh-CN" altLang="en-US" dirty="0" smtClean="0"/>
              <a:t>：扫描阶段。这一阶段和前面章节介绍的无线网络扫描一样，</a:t>
            </a:r>
            <a:r>
              <a:rPr lang="en-US" altLang="zh-CN" sz="1200" kern="1200" dirty="0" smtClean="0">
                <a:solidFill>
                  <a:schemeClr val="tx1"/>
                </a:solidFill>
                <a:latin typeface="+mn-lt"/>
                <a:ea typeface="+mn-ea"/>
                <a:cs typeface="+mn-cs"/>
              </a:rPr>
              <a:t>P2P Device</a:t>
            </a:r>
            <a:r>
              <a:rPr lang="zh-CN" altLang="en-US" dirty="0" smtClean="0"/>
              <a:t>会在各个频段上发送</a:t>
            </a:r>
            <a:r>
              <a:rPr lang="en-US" altLang="zh-CN" sz="1200" kern="1200" dirty="0" smtClean="0">
                <a:solidFill>
                  <a:schemeClr val="tx1"/>
                </a:solidFill>
                <a:latin typeface="+mn-lt"/>
                <a:ea typeface="+mn-ea"/>
                <a:cs typeface="+mn-cs"/>
              </a:rPr>
              <a:t>Probe Request</a:t>
            </a:r>
            <a:r>
              <a:rPr lang="zh-CN" altLang="en-US" dirty="0" smtClean="0"/>
              <a:t>帧（主动扫描）。</a:t>
            </a:r>
            <a:r>
              <a:rPr lang="en-US" altLang="zh-CN" sz="1200" kern="1200" dirty="0" smtClean="0">
                <a:solidFill>
                  <a:schemeClr val="tx1"/>
                </a:solidFill>
                <a:latin typeface="+mn-lt"/>
                <a:ea typeface="+mn-ea"/>
                <a:cs typeface="+mn-cs"/>
              </a:rPr>
              <a:t>P2P Device</a:t>
            </a:r>
            <a:r>
              <a:rPr lang="zh-CN" altLang="en-US" dirty="0" smtClean="0"/>
              <a:t>在这一阶段中不会处理来自其他设备的</a:t>
            </a:r>
            <a:r>
              <a:rPr lang="en-US" altLang="zh-CN" sz="1200" kern="1200" dirty="0" smtClean="0">
                <a:solidFill>
                  <a:schemeClr val="tx1"/>
                </a:solidFill>
                <a:latin typeface="+mn-lt"/>
                <a:ea typeface="+mn-ea"/>
                <a:cs typeface="+mn-cs"/>
              </a:rPr>
              <a:t>Probe Request</a:t>
            </a:r>
            <a:r>
              <a:rPr lang="zh-CN" altLang="en-US" dirty="0" smtClean="0"/>
              <a:t>帧。这一阶段过后，</a:t>
            </a:r>
            <a:r>
              <a:rPr lang="en-US" altLang="zh-CN" sz="1200" kern="1200" dirty="0" smtClean="0">
                <a:solidFill>
                  <a:schemeClr val="tx1"/>
                </a:solidFill>
                <a:latin typeface="+mn-lt"/>
                <a:ea typeface="+mn-ea"/>
                <a:cs typeface="+mn-cs"/>
              </a:rPr>
              <a:t>P2P Device</a:t>
            </a:r>
            <a:r>
              <a:rPr lang="zh-CN" altLang="en-US" dirty="0" smtClean="0"/>
              <a:t>将进入下一个阶段，即</a:t>
            </a:r>
            <a:r>
              <a:rPr lang="en-US" altLang="zh-CN" sz="1200" kern="1200" dirty="0" smtClean="0">
                <a:solidFill>
                  <a:schemeClr val="tx1"/>
                </a:solidFill>
                <a:latin typeface="+mn-lt"/>
                <a:ea typeface="+mn-ea"/>
                <a:cs typeface="+mn-cs"/>
              </a:rPr>
              <a:t>Find Phase</a:t>
            </a:r>
            <a:r>
              <a:rPr lang="zh-CN" altLang="en-US" dirty="0" smtClean="0"/>
              <a:t>。</a:t>
            </a:r>
            <a:endParaRPr lang="en-US" altLang="zh-CN" dirty="0" smtClean="0"/>
          </a:p>
          <a:p>
            <a:endParaRPr lang="zh-CN" altLang="en-US" dirty="0" smtClean="0"/>
          </a:p>
          <a:p>
            <a:r>
              <a:rPr lang="en-US" altLang="zh-CN" sz="1200" kern="1200" dirty="0" smtClean="0">
                <a:solidFill>
                  <a:schemeClr val="tx1"/>
                </a:solidFill>
                <a:latin typeface="+mn-lt"/>
                <a:ea typeface="+mn-ea"/>
                <a:cs typeface="+mn-cs"/>
              </a:rPr>
              <a:t>Find Phase</a:t>
            </a:r>
            <a:r>
              <a:rPr lang="zh-CN" altLang="en-US" dirty="0" smtClean="0"/>
              <a:t>：虽然从中文翻译来看，</a:t>
            </a:r>
            <a:r>
              <a:rPr lang="en-US" altLang="zh-CN" sz="1200" kern="1200" dirty="0" smtClean="0">
                <a:solidFill>
                  <a:schemeClr val="tx1"/>
                </a:solidFill>
                <a:latin typeface="+mn-lt"/>
                <a:ea typeface="+mn-ea"/>
                <a:cs typeface="+mn-cs"/>
              </a:rPr>
              <a:t>Scan</a:t>
            </a:r>
            <a:r>
              <a:rPr lang="zh-CN" altLang="en-US" dirty="0" smtClean="0"/>
              <a:t>和</a:t>
            </a:r>
            <a:r>
              <a:rPr lang="en-US" altLang="zh-CN" sz="1200" kern="1200" dirty="0" smtClean="0">
                <a:solidFill>
                  <a:schemeClr val="tx1"/>
                </a:solidFill>
                <a:latin typeface="+mn-lt"/>
                <a:ea typeface="+mn-ea"/>
                <a:cs typeface="+mn-cs"/>
              </a:rPr>
              <a:t>Find</a:t>
            </a:r>
            <a:r>
              <a:rPr lang="zh-CN" altLang="en-US" dirty="0" smtClean="0"/>
              <a:t>意思比较接近，但</a:t>
            </a:r>
            <a:r>
              <a:rPr lang="en-US" altLang="zh-CN" sz="1200" kern="1200" dirty="0" smtClean="0">
                <a:solidFill>
                  <a:schemeClr val="tx1"/>
                </a:solidFill>
                <a:latin typeface="+mn-lt"/>
                <a:ea typeface="+mn-ea"/>
                <a:cs typeface="+mn-cs"/>
              </a:rPr>
              <a:t>P2P</a:t>
            </a:r>
            <a:r>
              <a:rPr lang="zh-CN" altLang="en-US" dirty="0" smtClean="0"/>
              <a:t>的</a:t>
            </a:r>
            <a:r>
              <a:rPr lang="en-US" altLang="zh-CN" sz="1200" kern="1200" dirty="0" smtClean="0">
                <a:solidFill>
                  <a:schemeClr val="tx1"/>
                </a:solidFill>
                <a:latin typeface="+mn-lt"/>
                <a:ea typeface="+mn-ea"/>
                <a:cs typeface="+mn-cs"/>
              </a:rPr>
              <a:t>Find Phase</a:t>
            </a:r>
            <a:r>
              <a:rPr lang="zh-CN" altLang="en-US" dirty="0" smtClean="0"/>
              <a:t>却和</a:t>
            </a:r>
            <a:r>
              <a:rPr lang="en-US" altLang="zh-CN" sz="1200" kern="1200" dirty="0" smtClean="0">
                <a:solidFill>
                  <a:schemeClr val="tx1"/>
                </a:solidFill>
                <a:latin typeface="+mn-lt"/>
                <a:ea typeface="+mn-ea"/>
                <a:cs typeface="+mn-cs"/>
              </a:rPr>
              <a:t>Scan Phase</a:t>
            </a:r>
            <a:r>
              <a:rPr lang="zh-CN" altLang="en-US" dirty="0" smtClean="0"/>
              <a:t>大不相同。在这一阶段中，</a:t>
            </a:r>
            <a:r>
              <a:rPr lang="en-US" altLang="zh-CN" sz="1200" kern="1200" dirty="0" smtClean="0">
                <a:solidFill>
                  <a:schemeClr val="tx1"/>
                </a:solidFill>
                <a:latin typeface="+mn-lt"/>
                <a:ea typeface="+mn-ea"/>
                <a:cs typeface="+mn-cs"/>
              </a:rPr>
              <a:t>P2P Device</a:t>
            </a:r>
            <a:r>
              <a:rPr lang="zh-CN" altLang="en-US" dirty="0" smtClean="0"/>
              <a:t>将在</a:t>
            </a:r>
            <a:r>
              <a:rPr lang="en-US" altLang="zh-CN" sz="1200" kern="1200" dirty="0" smtClean="0">
                <a:solidFill>
                  <a:schemeClr val="tx1"/>
                </a:solidFill>
                <a:latin typeface="+mn-lt"/>
                <a:ea typeface="+mn-ea"/>
                <a:cs typeface="+mn-cs"/>
              </a:rPr>
              <a:t>Search State</a:t>
            </a:r>
            <a:r>
              <a:rPr lang="zh-CN" altLang="en-US" dirty="0" smtClean="0"/>
              <a:t>和</a:t>
            </a:r>
            <a:r>
              <a:rPr lang="en-US" altLang="zh-CN" sz="1200" kern="1200" dirty="0" smtClean="0">
                <a:solidFill>
                  <a:schemeClr val="tx1"/>
                </a:solidFill>
                <a:latin typeface="+mn-lt"/>
                <a:ea typeface="+mn-ea"/>
                <a:cs typeface="+mn-cs"/>
              </a:rPr>
              <a:t>Listen State</a:t>
            </a:r>
            <a:r>
              <a:rPr lang="zh-CN" altLang="en-US" dirty="0" smtClean="0"/>
              <a:t>之间来回切换。</a:t>
            </a:r>
            <a:r>
              <a:rPr lang="en-US" altLang="zh-CN" sz="1200" kern="1200" dirty="0" smtClean="0">
                <a:solidFill>
                  <a:schemeClr val="tx1"/>
                </a:solidFill>
                <a:latin typeface="+mn-lt"/>
                <a:ea typeface="+mn-ea"/>
                <a:cs typeface="+mn-cs"/>
              </a:rPr>
              <a:t>Search State</a:t>
            </a:r>
            <a:r>
              <a:rPr lang="zh-CN" altLang="en-US" dirty="0" smtClean="0"/>
              <a:t>中，</a:t>
            </a:r>
            <a:r>
              <a:rPr lang="en-US" altLang="zh-CN" sz="1200" kern="1200" dirty="0" smtClean="0">
                <a:solidFill>
                  <a:schemeClr val="tx1"/>
                </a:solidFill>
                <a:latin typeface="+mn-lt"/>
                <a:ea typeface="+mn-ea"/>
                <a:cs typeface="+mn-cs"/>
              </a:rPr>
              <a:t>P2P Device</a:t>
            </a:r>
            <a:r>
              <a:rPr lang="zh-CN" altLang="en-US" dirty="0" smtClean="0"/>
              <a:t>将发送</a:t>
            </a:r>
            <a:r>
              <a:rPr lang="en-US" altLang="zh-CN" sz="1200" kern="1200" dirty="0" smtClean="0">
                <a:solidFill>
                  <a:schemeClr val="tx1"/>
                </a:solidFill>
                <a:latin typeface="+mn-lt"/>
                <a:ea typeface="+mn-ea"/>
                <a:cs typeface="+mn-cs"/>
              </a:rPr>
              <a:t>Probe Request</a:t>
            </a:r>
            <a:r>
              <a:rPr lang="zh-CN" altLang="en-US" dirty="0" smtClean="0"/>
              <a:t>帧，而</a:t>
            </a:r>
            <a:r>
              <a:rPr lang="en-US" altLang="zh-CN" sz="1200" kern="1200" dirty="0" smtClean="0">
                <a:solidFill>
                  <a:schemeClr val="tx1"/>
                </a:solidFill>
                <a:latin typeface="+mn-lt"/>
                <a:ea typeface="+mn-ea"/>
                <a:cs typeface="+mn-cs"/>
              </a:rPr>
              <a:t>Listen State</a:t>
            </a:r>
            <a:r>
              <a:rPr lang="zh-CN" altLang="en-US" dirty="0" smtClean="0"/>
              <a:t>中，它将接收其他设备的</a:t>
            </a:r>
            <a:r>
              <a:rPr lang="en-US" altLang="zh-CN" sz="1200" kern="1200" dirty="0" smtClean="0">
                <a:solidFill>
                  <a:schemeClr val="tx1"/>
                </a:solidFill>
                <a:latin typeface="+mn-lt"/>
                <a:ea typeface="+mn-ea"/>
                <a:cs typeface="+mn-cs"/>
              </a:rPr>
              <a:t>Probe Request</a:t>
            </a:r>
            <a:r>
              <a:rPr lang="zh-CN" altLang="en-US" dirty="0" smtClean="0"/>
              <a:t>帧并回复</a:t>
            </a:r>
            <a:r>
              <a:rPr lang="en-US" altLang="zh-CN" sz="1200" kern="1200" dirty="0" smtClean="0">
                <a:solidFill>
                  <a:schemeClr val="tx1"/>
                </a:solidFill>
                <a:latin typeface="+mn-lt"/>
                <a:ea typeface="+mn-ea"/>
                <a:cs typeface="+mn-cs"/>
              </a:rPr>
              <a:t>Probe Response</a:t>
            </a:r>
            <a:r>
              <a:rPr lang="zh-CN" altLang="en-US" dirty="0" smtClean="0"/>
              <a:t>帧</a:t>
            </a:r>
          </a:p>
          <a:p>
            <a:endParaRPr lang="en-US" altLang="zh-CN" dirty="0" smtClean="0"/>
          </a:p>
          <a:p>
            <a:r>
              <a:rPr lang="en-US" altLang="zh-CN" sz="1200" kern="1200" dirty="0" smtClean="0">
                <a:solidFill>
                  <a:schemeClr val="tx1"/>
                </a:solidFill>
                <a:latin typeface="+mn-lt"/>
                <a:ea typeface="+mn-ea"/>
                <a:cs typeface="+mn-cs"/>
              </a:rPr>
              <a:t>Search State</a:t>
            </a:r>
            <a:r>
              <a:rPr lang="zh-CN" altLang="en-US" dirty="0" smtClean="0"/>
              <a:t>：在该状态中，</a:t>
            </a:r>
            <a:r>
              <a:rPr lang="en-US" altLang="zh-CN" sz="1200" kern="1200" dirty="0" smtClean="0">
                <a:solidFill>
                  <a:schemeClr val="tx1"/>
                </a:solidFill>
                <a:latin typeface="+mn-lt"/>
                <a:ea typeface="+mn-ea"/>
                <a:cs typeface="+mn-cs"/>
              </a:rPr>
              <a:t>P2P Device</a:t>
            </a:r>
            <a:r>
              <a:rPr lang="zh-CN" altLang="en-US" dirty="0" smtClean="0"/>
              <a:t>将在</a:t>
            </a:r>
            <a:r>
              <a:rPr lang="en-US" altLang="zh-CN" sz="1200" kern="1200" dirty="0" smtClean="0">
                <a:solidFill>
                  <a:schemeClr val="tx1"/>
                </a:solidFill>
                <a:latin typeface="+mn-lt"/>
                <a:ea typeface="+mn-ea"/>
                <a:cs typeface="+mn-cs"/>
              </a:rPr>
              <a:t>2.4GHz</a:t>
            </a:r>
            <a:r>
              <a:rPr lang="zh-CN" altLang="en-US" dirty="0" smtClean="0"/>
              <a:t>的</a:t>
            </a:r>
            <a:r>
              <a:rPr lang="en-US" altLang="zh-CN" sz="1200" kern="1200" dirty="0" smtClean="0">
                <a:solidFill>
                  <a:schemeClr val="tx1"/>
                </a:solidFill>
                <a:latin typeface="+mn-lt"/>
                <a:ea typeface="+mn-ea"/>
                <a:cs typeface="+mn-cs"/>
              </a:rPr>
              <a:t>1,6,11</a:t>
            </a:r>
            <a:r>
              <a:rPr lang="zh-CN" altLang="en-US" dirty="0" smtClean="0"/>
              <a:t>频段上分别发送</a:t>
            </a:r>
            <a:r>
              <a:rPr lang="en-US" altLang="zh-CN" sz="1200" kern="1200" dirty="0" smtClean="0">
                <a:solidFill>
                  <a:schemeClr val="tx1"/>
                </a:solidFill>
                <a:latin typeface="+mn-lt"/>
                <a:ea typeface="+mn-ea"/>
                <a:cs typeface="+mn-cs"/>
              </a:rPr>
              <a:t>Probe Request</a:t>
            </a:r>
            <a:r>
              <a:rPr lang="zh-CN" altLang="en-US" dirty="0" smtClean="0"/>
              <a:t>帧。这几个频段被称为</a:t>
            </a:r>
            <a:r>
              <a:rPr lang="en-US" altLang="zh-CN" sz="1200" kern="1200" dirty="0" smtClean="0">
                <a:solidFill>
                  <a:schemeClr val="tx1"/>
                </a:solidFill>
                <a:latin typeface="+mn-lt"/>
                <a:ea typeface="+mn-ea"/>
                <a:cs typeface="+mn-cs"/>
              </a:rPr>
              <a:t>Social Channels</a:t>
            </a:r>
            <a:r>
              <a:rPr lang="zh-CN" altLang="en-US" dirty="0" smtClean="0"/>
              <a:t>。为了区别非</a:t>
            </a:r>
            <a:r>
              <a:rPr lang="en-US" altLang="zh-CN" sz="1200" kern="1200" dirty="0" smtClean="0">
                <a:solidFill>
                  <a:schemeClr val="tx1"/>
                </a:solidFill>
                <a:latin typeface="+mn-lt"/>
                <a:ea typeface="+mn-ea"/>
                <a:cs typeface="+mn-cs"/>
              </a:rPr>
              <a:t>P2P</a:t>
            </a:r>
            <a:r>
              <a:rPr lang="zh-CN" altLang="en-US" dirty="0" smtClean="0"/>
              <a:t>的</a:t>
            </a:r>
            <a:r>
              <a:rPr lang="en-US" altLang="zh-CN" sz="1200" kern="1200" dirty="0" smtClean="0">
                <a:solidFill>
                  <a:schemeClr val="tx1"/>
                </a:solidFill>
                <a:latin typeface="+mn-lt"/>
                <a:ea typeface="+mn-ea"/>
                <a:cs typeface="+mn-cs"/>
              </a:rPr>
              <a:t>Probe Request</a:t>
            </a:r>
            <a:r>
              <a:rPr lang="zh-CN" altLang="en-US" dirty="0" smtClean="0"/>
              <a:t>帧，</a:t>
            </a:r>
            <a:r>
              <a:rPr lang="en-US" altLang="zh-CN" sz="1200" kern="1200" dirty="0" smtClean="0">
                <a:solidFill>
                  <a:schemeClr val="tx1"/>
                </a:solidFill>
                <a:latin typeface="+mn-lt"/>
                <a:ea typeface="+mn-ea"/>
                <a:cs typeface="+mn-cs"/>
              </a:rPr>
              <a:t>P2P Device Discovery</a:t>
            </a:r>
            <a:r>
              <a:rPr lang="zh-CN" altLang="en-US" dirty="0" smtClean="0"/>
              <a:t>要求必须在</a:t>
            </a:r>
            <a:r>
              <a:rPr lang="en-US" altLang="zh-CN" sz="1200" kern="1200" dirty="0" smtClean="0">
                <a:solidFill>
                  <a:schemeClr val="tx1"/>
                </a:solidFill>
                <a:latin typeface="+mn-lt"/>
                <a:ea typeface="+mn-ea"/>
                <a:cs typeface="+mn-cs"/>
              </a:rPr>
              <a:t>Probe Request</a:t>
            </a:r>
            <a:r>
              <a:rPr lang="zh-CN" altLang="en-US" dirty="0" smtClean="0"/>
              <a:t>帧中包含</a:t>
            </a:r>
            <a:r>
              <a:rPr lang="en-US" altLang="zh-CN" sz="1200" kern="1200" dirty="0" smtClean="0">
                <a:solidFill>
                  <a:schemeClr val="tx1"/>
                </a:solidFill>
                <a:latin typeface="+mn-lt"/>
                <a:ea typeface="+mn-ea"/>
                <a:cs typeface="+mn-cs"/>
              </a:rPr>
              <a:t>P2P IE</a:t>
            </a:r>
            <a:r>
              <a:rPr lang="zh-CN" altLang="en-US" dirty="0" smtClean="0"/>
              <a:t>。</a:t>
            </a:r>
            <a:endParaRPr lang="en-US" altLang="zh-CN" dirty="0" smtClean="0"/>
          </a:p>
          <a:p>
            <a:endParaRPr lang="zh-CN" altLang="en-US" dirty="0" smtClean="0"/>
          </a:p>
          <a:p>
            <a:r>
              <a:rPr lang="en-US" altLang="zh-CN" sz="1200" kern="1200" dirty="0" smtClean="0">
                <a:solidFill>
                  <a:schemeClr val="tx1"/>
                </a:solidFill>
                <a:latin typeface="+mn-lt"/>
                <a:ea typeface="+mn-ea"/>
                <a:cs typeface="+mn-cs"/>
              </a:rPr>
              <a:t>Listen State</a:t>
            </a:r>
            <a:r>
              <a:rPr lang="zh-CN" altLang="en-US" dirty="0" smtClean="0"/>
              <a:t>：在该状态下，</a:t>
            </a:r>
            <a:r>
              <a:rPr lang="en-US" altLang="zh-CN" sz="1200" kern="1200" dirty="0" smtClean="0">
                <a:solidFill>
                  <a:schemeClr val="tx1"/>
                </a:solidFill>
                <a:latin typeface="+mn-lt"/>
                <a:ea typeface="+mn-ea"/>
                <a:cs typeface="+mn-cs"/>
              </a:rPr>
              <a:t>P2P Device</a:t>
            </a:r>
            <a:r>
              <a:rPr lang="zh-CN" altLang="en-US" dirty="0" smtClean="0"/>
              <a:t>将随机选择在</a:t>
            </a:r>
            <a:r>
              <a:rPr lang="en-US" altLang="zh-CN" sz="1200" kern="1200" dirty="0" smtClean="0">
                <a:solidFill>
                  <a:schemeClr val="tx1"/>
                </a:solidFill>
                <a:latin typeface="+mn-lt"/>
                <a:ea typeface="+mn-ea"/>
                <a:cs typeface="+mn-cs"/>
              </a:rPr>
              <a:t>1,6,11</a:t>
            </a:r>
            <a:r>
              <a:rPr lang="zh-CN" altLang="en-US" dirty="0" smtClean="0"/>
              <a:t>频段中的一个频段（被选中的频段被称为</a:t>
            </a:r>
            <a:r>
              <a:rPr lang="en-US" altLang="zh-CN" sz="1200" kern="1200" dirty="0" smtClean="0">
                <a:solidFill>
                  <a:schemeClr val="tx1"/>
                </a:solidFill>
                <a:latin typeface="+mn-lt"/>
                <a:ea typeface="+mn-ea"/>
                <a:cs typeface="+mn-cs"/>
              </a:rPr>
              <a:t>Listen Channel</a:t>
            </a:r>
            <a:r>
              <a:rPr lang="zh-CN" altLang="en-US" dirty="0" smtClean="0"/>
              <a:t>）监听</a:t>
            </a:r>
            <a:r>
              <a:rPr lang="en-US" altLang="zh-CN" sz="1200" kern="1200" dirty="0" smtClean="0">
                <a:solidFill>
                  <a:schemeClr val="tx1"/>
                </a:solidFill>
                <a:latin typeface="+mn-lt"/>
                <a:ea typeface="+mn-ea"/>
                <a:cs typeface="+mn-cs"/>
              </a:rPr>
              <a:t>Probe Request</a:t>
            </a:r>
            <a:r>
              <a:rPr lang="zh-CN" altLang="en-US" dirty="0" smtClean="0"/>
              <a:t>帧并回复</a:t>
            </a:r>
            <a:r>
              <a:rPr lang="en-US" altLang="zh-CN" sz="1200" kern="1200" dirty="0" smtClean="0">
                <a:solidFill>
                  <a:schemeClr val="tx1"/>
                </a:solidFill>
                <a:latin typeface="+mn-lt"/>
                <a:ea typeface="+mn-ea"/>
                <a:cs typeface="+mn-cs"/>
              </a:rPr>
              <a:t>Probe Response</a:t>
            </a:r>
            <a:r>
              <a:rPr lang="zh-CN" altLang="en-US" dirty="0" smtClean="0"/>
              <a:t>帧。值得指出的是，</a:t>
            </a:r>
            <a:r>
              <a:rPr lang="en-US" altLang="zh-CN" sz="1200" kern="1200" dirty="0" smtClean="0">
                <a:solidFill>
                  <a:schemeClr val="tx1"/>
                </a:solidFill>
                <a:latin typeface="+mn-lt"/>
                <a:ea typeface="+mn-ea"/>
                <a:cs typeface="+mn-cs"/>
              </a:rPr>
              <a:t>Listen Channel</a:t>
            </a:r>
            <a:r>
              <a:rPr lang="zh-CN" altLang="en-US" dirty="0" smtClean="0"/>
              <a:t>一旦选择好后，在整个</a:t>
            </a:r>
            <a:r>
              <a:rPr lang="en-US" altLang="zh-CN" sz="1200" kern="1200" dirty="0" smtClean="0">
                <a:solidFill>
                  <a:schemeClr val="tx1"/>
                </a:solidFill>
                <a:latin typeface="+mn-lt"/>
                <a:ea typeface="+mn-ea"/>
                <a:cs typeface="+mn-cs"/>
              </a:rPr>
              <a:t>P2P Discovery</a:t>
            </a:r>
            <a:r>
              <a:rPr lang="zh-CN" altLang="en-US" dirty="0" smtClean="0"/>
              <a:t>阶段就不能更改。另外，在这个阶段中，</a:t>
            </a:r>
            <a:r>
              <a:rPr lang="en-US" altLang="zh-CN" sz="1200" kern="1200" dirty="0" smtClean="0">
                <a:solidFill>
                  <a:schemeClr val="tx1"/>
                </a:solidFill>
                <a:latin typeface="+mn-lt"/>
                <a:ea typeface="+mn-ea"/>
                <a:cs typeface="+mn-cs"/>
              </a:rPr>
              <a:t>P2P Device</a:t>
            </a:r>
            <a:r>
              <a:rPr lang="zh-CN" altLang="en-US" dirty="0" smtClean="0"/>
              <a:t>只处理那些包含了</a:t>
            </a:r>
            <a:r>
              <a:rPr lang="en-US" altLang="zh-CN" sz="1200" kern="1200" dirty="0" smtClean="0">
                <a:solidFill>
                  <a:schemeClr val="tx1"/>
                </a:solidFill>
                <a:latin typeface="+mn-lt"/>
                <a:ea typeface="+mn-ea"/>
                <a:cs typeface="+mn-cs"/>
              </a:rPr>
              <a:t>P2P IE</a:t>
            </a:r>
            <a:r>
              <a:rPr lang="zh-CN" altLang="en-US" dirty="0" smtClean="0"/>
              <a:t>信息的</a:t>
            </a:r>
            <a:r>
              <a:rPr lang="en-US" altLang="zh-CN" sz="1200" kern="1200" dirty="0" smtClean="0">
                <a:solidFill>
                  <a:schemeClr val="tx1"/>
                </a:solidFill>
                <a:latin typeface="+mn-lt"/>
                <a:ea typeface="+mn-ea"/>
                <a:cs typeface="+mn-cs"/>
              </a:rPr>
              <a:t>Probe Request</a:t>
            </a:r>
            <a:r>
              <a:rPr lang="zh-CN" altLang="en-US" dirty="0" smtClean="0"/>
              <a:t>帧。</a:t>
            </a:r>
            <a:r>
              <a:rPr lang="en-US" altLang="zh-CN" sz="1200" kern="1200" dirty="0" smtClean="0">
                <a:solidFill>
                  <a:schemeClr val="tx1"/>
                </a:solidFill>
                <a:latin typeface="+mn-lt"/>
                <a:ea typeface="+mn-ea"/>
                <a:cs typeface="+mn-cs"/>
              </a:rPr>
              <a:t>P2P</a:t>
            </a:r>
            <a:r>
              <a:rPr lang="zh-CN" altLang="en-US" dirty="0" smtClean="0"/>
              <a:t>规范对</a:t>
            </a:r>
            <a:r>
              <a:rPr lang="en-US" altLang="zh-CN" sz="1200" kern="1200" dirty="0" smtClean="0">
                <a:solidFill>
                  <a:schemeClr val="tx1"/>
                </a:solidFill>
                <a:latin typeface="+mn-lt"/>
                <a:ea typeface="+mn-ea"/>
                <a:cs typeface="+mn-cs"/>
              </a:rPr>
              <a:t>Device</a:t>
            </a:r>
            <a:r>
              <a:rPr lang="zh-CN" altLang="en-US" dirty="0" smtClean="0"/>
              <a:t>处于</a:t>
            </a:r>
            <a:r>
              <a:rPr lang="en-US" altLang="zh-CN" sz="1200" kern="1200" dirty="0" smtClean="0">
                <a:solidFill>
                  <a:schemeClr val="tx1"/>
                </a:solidFill>
                <a:latin typeface="+mn-lt"/>
                <a:ea typeface="+mn-ea"/>
                <a:cs typeface="+mn-cs"/>
              </a:rPr>
              <a:t>Listen State</a:t>
            </a:r>
            <a:r>
              <a:rPr lang="zh-CN" altLang="en-US" dirty="0" smtClean="0"/>
              <a:t>的时间也有所规定，其时间是</a:t>
            </a:r>
            <a:r>
              <a:rPr lang="en-US" altLang="zh-CN" sz="1200" kern="1200" dirty="0" smtClean="0">
                <a:solidFill>
                  <a:schemeClr val="tx1"/>
                </a:solidFill>
                <a:latin typeface="+mn-lt"/>
                <a:ea typeface="+mn-ea"/>
                <a:cs typeface="+mn-cs"/>
              </a:rPr>
              <a:t>100TU</a:t>
            </a:r>
            <a:r>
              <a:rPr lang="zh-CN" altLang="en-US" dirty="0" smtClean="0"/>
              <a:t>的整数倍，倍数值是一个随机数，位于</a:t>
            </a:r>
            <a:r>
              <a:rPr lang="en-US" altLang="zh-CN" sz="1200" kern="1200" dirty="0" err="1" smtClean="0">
                <a:solidFill>
                  <a:schemeClr val="tx1"/>
                </a:solidFill>
                <a:latin typeface="+mn-lt"/>
                <a:ea typeface="+mn-ea"/>
                <a:cs typeface="+mn-cs"/>
              </a:rPr>
              <a:t>minDiscoverableInterval</a:t>
            </a:r>
            <a:r>
              <a:rPr lang="zh-CN" altLang="en-US" dirty="0" smtClean="0"/>
              <a:t>和</a:t>
            </a:r>
            <a:r>
              <a:rPr lang="en-US" altLang="zh-CN" sz="1200" kern="1200" dirty="0" err="1" smtClean="0">
                <a:solidFill>
                  <a:schemeClr val="tx1"/>
                </a:solidFill>
                <a:latin typeface="+mn-lt"/>
                <a:ea typeface="+mn-ea"/>
                <a:cs typeface="+mn-cs"/>
              </a:rPr>
              <a:t>maxDiscoverableInterval</a:t>
            </a:r>
            <a:r>
              <a:rPr lang="zh-CN" altLang="en-US" dirty="0" smtClean="0"/>
              <a:t>之间。这两个值默认为</a:t>
            </a:r>
            <a:r>
              <a:rPr lang="en-US" altLang="zh-CN" sz="1200" kern="1200" dirty="0" smtClean="0">
                <a:solidFill>
                  <a:schemeClr val="tx1"/>
                </a:solidFill>
                <a:latin typeface="+mn-lt"/>
                <a:ea typeface="+mn-ea"/>
                <a:cs typeface="+mn-cs"/>
              </a:rPr>
              <a:t>1</a:t>
            </a:r>
            <a:r>
              <a:rPr lang="zh-CN" altLang="en-US" dirty="0" smtClean="0"/>
              <a:t>和</a:t>
            </a:r>
            <a:r>
              <a:rPr lang="en-US" altLang="zh-CN" sz="1200" kern="1200" smtClean="0">
                <a:solidFill>
                  <a:schemeClr val="tx1"/>
                </a:solidFill>
                <a:latin typeface="+mn-lt"/>
                <a:ea typeface="+mn-ea"/>
                <a:cs typeface="+mn-cs"/>
              </a:rPr>
              <a:t>3</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33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中国启动了其中</a:t>
            </a:r>
            <a:r>
              <a:rPr lang="en-US" altLang="zh-CN" dirty="0" smtClean="0"/>
              <a:t>5</a:t>
            </a:r>
            <a:r>
              <a:rPr lang="zh-CN" altLang="en-US" dirty="0" smtClean="0"/>
              <a:t>个信道，</a:t>
            </a:r>
            <a:r>
              <a:rPr lang="en-US" altLang="zh-CN" sz="1200" kern="1200" dirty="0" smtClean="0">
                <a:solidFill>
                  <a:schemeClr val="tx1"/>
                </a:solidFill>
                <a:latin typeface="+mn-lt"/>
                <a:ea typeface="+mn-ea"/>
                <a:cs typeface="+mn-cs"/>
              </a:rPr>
              <a:t>5.725 ~ 5.825 GHz</a:t>
            </a:r>
          </a:p>
          <a:p>
            <a:r>
              <a:rPr lang="zh-CN" altLang="en-US" sz="1200" kern="1200" dirty="0" smtClean="0">
                <a:solidFill>
                  <a:schemeClr val="tx1"/>
                </a:solidFill>
                <a:latin typeface="+mn-lt"/>
                <a:ea typeface="+mn-ea"/>
                <a:cs typeface="+mn-cs"/>
              </a:rPr>
              <a:t>目前有</a:t>
            </a:r>
            <a:r>
              <a:rPr lang="en-US" altLang="zh-CN" sz="1200" kern="1200" dirty="0" smtClean="0">
                <a:solidFill>
                  <a:schemeClr val="tx1"/>
                </a:solidFill>
                <a:latin typeface="+mn-lt"/>
                <a:ea typeface="+mn-ea"/>
                <a:cs typeface="+mn-cs"/>
              </a:rPr>
              <a:t>12</a:t>
            </a:r>
            <a:r>
              <a:rPr lang="zh-CN" altLang="en-US" sz="1200" kern="1200" dirty="0" smtClean="0">
                <a:solidFill>
                  <a:schemeClr val="tx1"/>
                </a:solidFill>
                <a:latin typeface="+mn-lt"/>
                <a:ea typeface="+mn-ea"/>
                <a:cs typeface="+mn-cs"/>
              </a:rPr>
              <a:t>个不重叠信道，后续可支持到</a:t>
            </a:r>
            <a:r>
              <a:rPr lang="en-US" altLang="zh-CN" sz="1200" kern="1200" dirty="0" smtClean="0">
                <a:solidFill>
                  <a:schemeClr val="tx1"/>
                </a:solidFill>
                <a:latin typeface="+mn-lt"/>
                <a:ea typeface="+mn-ea"/>
                <a:cs typeface="+mn-cs"/>
              </a:rPr>
              <a:t>23</a:t>
            </a:r>
            <a:r>
              <a:rPr lang="zh-CN" altLang="en-US" sz="1200" kern="1200" dirty="0" smtClean="0">
                <a:solidFill>
                  <a:schemeClr val="tx1"/>
                </a:solidFill>
                <a:latin typeface="+mn-lt"/>
                <a:ea typeface="+mn-ea"/>
                <a:cs typeface="+mn-cs"/>
              </a:rPr>
              <a:t>个</a:t>
            </a:r>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802.11</a:t>
            </a:r>
            <a:r>
              <a:rPr lang="zh-CN" altLang="en-US" dirty="0" smtClean="0"/>
              <a:t>标准最初只定义了两种认证方法：</a:t>
            </a:r>
          </a:p>
          <a:p>
            <a:r>
              <a:rPr lang="zh-CN" altLang="en-US" dirty="0" smtClean="0"/>
              <a:t>开放系统认证（</a:t>
            </a:r>
            <a:r>
              <a:rPr lang="en-US" altLang="zh-CN" dirty="0" smtClean="0"/>
              <a:t>Open System Authentication</a:t>
            </a:r>
            <a:r>
              <a:rPr lang="zh-CN" altLang="en-US" dirty="0" smtClean="0"/>
              <a:t>）</a:t>
            </a:r>
          </a:p>
          <a:p>
            <a:r>
              <a:rPr lang="zh-CN" altLang="en-US" dirty="0" smtClean="0"/>
              <a:t>共享密钥认证（</a:t>
            </a:r>
            <a:r>
              <a:rPr lang="en-US" altLang="zh-CN" dirty="0" smtClean="0"/>
              <a:t>Shared Key Authentication</a:t>
            </a:r>
            <a:r>
              <a:rPr lang="zh-CN" altLang="en-US" dirty="0" smtClean="0"/>
              <a:t>）</a:t>
            </a:r>
            <a:endParaRPr lang="zh-CN" altLang="en-US" sz="1200" kern="1200" dirty="0" smtClean="0">
              <a:solidFill>
                <a:schemeClr val="tx1"/>
              </a:solidFill>
              <a:latin typeface="+mn-lt"/>
              <a:ea typeface="+mn-ea"/>
              <a:cs typeface="+mn-cs"/>
            </a:endParaRPr>
          </a:p>
          <a:p>
            <a:r>
              <a:rPr lang="zh-CN" altLang="en-US" dirty="0" smtClean="0"/>
              <a:t>以及一种加密方法：有线等效保密（</a:t>
            </a:r>
            <a:r>
              <a:rPr lang="en-US" altLang="zh-CN" dirty="0" smtClean="0"/>
              <a:t>Wired Equivalent Privacy – WEP</a:t>
            </a:r>
            <a:r>
              <a:rPr lang="zh-CN" altLang="en-US" dirty="0" smtClean="0"/>
              <a:t>）</a:t>
            </a:r>
            <a:endParaRPr lang="zh-CN" altLang="en-US" sz="1200" kern="1200" dirty="0" smtClean="0">
              <a:solidFill>
                <a:schemeClr val="tx1"/>
              </a:solidFill>
              <a:latin typeface="+mn-lt"/>
              <a:ea typeface="+mn-ea"/>
              <a:cs typeface="+mn-cs"/>
            </a:endParaRPr>
          </a:p>
          <a:p>
            <a:r>
              <a:rPr lang="zh-CN" altLang="en-US" dirty="0" smtClean="0"/>
              <a:t>对于开放系统认证，在设置时也可以启用</a:t>
            </a:r>
            <a:r>
              <a:rPr lang="en-US" altLang="zh-CN" dirty="0" smtClean="0"/>
              <a:t>WEP</a:t>
            </a:r>
            <a:r>
              <a:rPr lang="zh-CN" altLang="en-US" dirty="0" smtClean="0"/>
              <a:t>，此时，</a:t>
            </a:r>
            <a:r>
              <a:rPr lang="en-US" altLang="zh-CN" dirty="0" smtClean="0"/>
              <a:t>WEP</a:t>
            </a:r>
            <a:r>
              <a:rPr lang="zh-CN" altLang="en-US" dirty="0" smtClean="0"/>
              <a:t>用于在传输数据时加密，对认证没有任何作用。</a:t>
            </a:r>
            <a:endParaRPr lang="zh-CN" altLang="en-US" sz="1200" kern="1200" dirty="0" smtClean="0">
              <a:solidFill>
                <a:schemeClr val="tx1"/>
              </a:solidFill>
              <a:latin typeface="+mn-lt"/>
              <a:ea typeface="+mn-ea"/>
              <a:cs typeface="+mn-cs"/>
            </a:endParaRPr>
          </a:p>
          <a:p>
            <a:r>
              <a:rPr lang="zh-CN" altLang="en-US" dirty="0" smtClean="0"/>
              <a:t>对于共享密钥认证，必须启用</a:t>
            </a:r>
            <a:r>
              <a:rPr lang="en-US" altLang="zh-CN" dirty="0" smtClean="0"/>
              <a:t>WEP</a:t>
            </a:r>
            <a:r>
              <a:rPr lang="zh-CN" altLang="en-US" dirty="0" smtClean="0"/>
              <a:t>，</a:t>
            </a:r>
            <a:r>
              <a:rPr lang="en-US" altLang="zh-CN" dirty="0" smtClean="0"/>
              <a:t>WEP</a:t>
            </a:r>
            <a:r>
              <a:rPr lang="zh-CN" altLang="en-US" dirty="0" smtClean="0"/>
              <a:t>不仅用于认证，也用于在传输数据时加密。</a:t>
            </a:r>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Supplicant</a:t>
            </a:r>
            <a:r>
              <a:rPr lang="zh-CN" altLang="en-US" dirty="0" smtClean="0"/>
              <a:t>和</a:t>
            </a:r>
            <a:r>
              <a:rPr lang="en-US" altLang="zh-CN" dirty="0" smtClean="0"/>
              <a:t>authenticator</a:t>
            </a:r>
            <a:r>
              <a:rPr lang="zh-CN" altLang="en-US" dirty="0" smtClean="0"/>
              <a:t>之间使用</a:t>
            </a:r>
            <a:r>
              <a:rPr lang="en-US" altLang="zh-CN" dirty="0" err="1" smtClean="0"/>
              <a:t>EAPoL</a:t>
            </a:r>
            <a:r>
              <a:rPr lang="zh-CN" altLang="en-US" dirty="0" smtClean="0"/>
              <a:t>通信，</a:t>
            </a:r>
            <a:r>
              <a:rPr lang="en-US" altLang="zh-CN" dirty="0" smtClean="0"/>
              <a:t>authenticator</a:t>
            </a:r>
            <a:r>
              <a:rPr lang="zh-CN" altLang="en-US" dirty="0" smtClean="0"/>
              <a:t>将</a:t>
            </a:r>
            <a:r>
              <a:rPr lang="en-US" altLang="zh-CN" dirty="0" smtClean="0"/>
              <a:t>EAP</a:t>
            </a:r>
            <a:r>
              <a:rPr lang="zh-CN" altLang="en-US" dirty="0" smtClean="0"/>
              <a:t>封装在其他高层协议（如</a:t>
            </a:r>
            <a:r>
              <a:rPr lang="en-US" altLang="zh-CN" dirty="0" smtClean="0"/>
              <a:t>RADIUS</a:t>
            </a:r>
            <a:r>
              <a:rPr lang="zh-CN" altLang="en-US" dirty="0" smtClean="0"/>
              <a:t>）中与</a:t>
            </a:r>
            <a:r>
              <a:rPr lang="en-US" altLang="zh-CN" dirty="0" err="1" smtClean="0"/>
              <a:t>authentciation</a:t>
            </a:r>
            <a:r>
              <a:rPr lang="en-US" altLang="zh-CN" dirty="0" smtClean="0"/>
              <a:t> server</a:t>
            </a:r>
            <a:r>
              <a:rPr lang="zh-CN" altLang="en-US" dirty="0" smtClean="0"/>
              <a:t>通信或</a:t>
            </a:r>
            <a:r>
              <a:rPr lang="en-US" altLang="zh-CN" dirty="0" smtClean="0"/>
              <a:t>authenticator</a:t>
            </a:r>
            <a:r>
              <a:rPr lang="zh-CN" altLang="en-US" dirty="0" smtClean="0"/>
              <a:t>将</a:t>
            </a:r>
            <a:r>
              <a:rPr lang="en-US" altLang="zh-CN" dirty="0" err="1" smtClean="0"/>
              <a:t>EAPoL</a:t>
            </a:r>
            <a:r>
              <a:rPr lang="zh-CN" altLang="en-US" dirty="0" smtClean="0"/>
              <a:t>转换为其他认证协议（如</a:t>
            </a:r>
            <a:r>
              <a:rPr lang="en-US" altLang="zh-CN" dirty="0" smtClean="0"/>
              <a:t>RADIUS</a:t>
            </a:r>
            <a:r>
              <a:rPr lang="zh-CN" altLang="en-US" dirty="0" smtClean="0"/>
              <a:t>）传递给</a:t>
            </a:r>
            <a:r>
              <a:rPr lang="en-US" altLang="zh-CN" dirty="0" smtClean="0"/>
              <a:t>authentication server</a:t>
            </a:r>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84FDA9-868F-4FC0-8E88-B57B74446EFE}"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D1F4A5F2-0013-40B8-AB9C-6FBEA49C4A8B}" type="datetime1">
              <a:rPr lang="zh-CN" altLang="en-US" smtClean="0"/>
              <a:pPr/>
              <a:t>2015/11/5</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10D3FDA-8E7D-4744-8634-7824ED1A3850}"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A0B1596-EAFA-4F0B-BD53-7F140D0D5063}"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F086490-2D3F-4B02-AE28-3D54C6D9FB4C}"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B45B26C-3E8A-4576-8C7F-DD34C3D4A5D3}" type="datetime1">
              <a:rPr lang="zh-CN" altLang="en-US" smtClean="0"/>
              <a:pPr/>
              <a:t>2015/11/5</a:t>
            </a:fld>
            <a:endParaRPr lang="zh-CN" altLang="en-US"/>
          </a:p>
        </p:txBody>
      </p:sp>
      <p:sp>
        <p:nvSpPr>
          <p:cNvPr id="5" name="页脚占位符 4"/>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DB8F776-3528-46AC-A081-6BF87E4BE0C0}" type="datetime1">
              <a:rPr lang="zh-CN" altLang="en-US" smtClean="0"/>
              <a:pPr/>
              <a:t>2015/11/5</a:t>
            </a:fld>
            <a:endParaRPr lang="zh-CN" altLang="en-US"/>
          </a:p>
        </p:txBody>
      </p:sp>
      <p:sp>
        <p:nvSpPr>
          <p:cNvPr id="6" name="页脚占位符 5"/>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8A5190DE-E55E-4193-AE60-2065CC7D8EE5}" type="datetime1">
              <a:rPr lang="zh-CN" altLang="en-US" smtClean="0"/>
              <a:pPr/>
              <a:t>2015/11/5</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r>
              <a:rPr lang="en-US" altLang="zh-CN" smtClean="0"/>
              <a:t>EVDO</a:t>
            </a:r>
            <a:r>
              <a:rPr lang="zh-CN" altLang="en-US" smtClean="0"/>
              <a:t>迭代测试</a:t>
            </a:r>
            <a:r>
              <a:rPr lang="en-US" altLang="zh-CN" smtClean="0"/>
              <a:t>-</a:t>
            </a:r>
            <a:r>
              <a:rPr lang="zh-CN" altLang="en-US" smtClean="0"/>
              <a:t>陈贵明</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F31994E5-513B-4B38-A00F-CEA093F3F752}" type="datetime1">
              <a:rPr lang="zh-CN" altLang="en-US" smtClean="0"/>
              <a:pPr/>
              <a:t>2015/11/5</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3C57D9-D4F8-41D5-9BA9-20EFD016F892}" type="datetime1">
              <a:rPr lang="zh-CN" altLang="en-US" smtClean="0"/>
              <a:pPr/>
              <a:t>2015/11/5</a:t>
            </a:fld>
            <a:endParaRPr lang="zh-CN" altLang="en-US"/>
          </a:p>
        </p:txBody>
      </p:sp>
      <p:sp>
        <p:nvSpPr>
          <p:cNvPr id="3" name="页脚占位符 2"/>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FD725FF-611F-4BC8-975A-B80D49795623}" type="datetime1">
              <a:rPr lang="zh-CN" altLang="en-US" smtClean="0"/>
              <a:pPr/>
              <a:t>2015/11/5</a:t>
            </a:fld>
            <a:endParaRPr lang="zh-CN" altLang="en-US"/>
          </a:p>
        </p:txBody>
      </p:sp>
      <p:sp>
        <p:nvSpPr>
          <p:cNvPr id="6" name="页脚占位符 5"/>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6B339F4-034C-483F-8B40-7881CFCBA531}" type="datetime1">
              <a:rPr lang="zh-CN" altLang="en-US" smtClean="0"/>
              <a:pPr/>
              <a:t>2015/11/5</a:t>
            </a:fld>
            <a:endParaRPr lang="zh-CN" altLang="en-US"/>
          </a:p>
        </p:txBody>
      </p:sp>
      <p:sp>
        <p:nvSpPr>
          <p:cNvPr id="6" name="页脚占位符 5"/>
          <p:cNvSpPr>
            <a:spLocks noGrp="1"/>
          </p:cNvSpPr>
          <p:nvPr>
            <p:ph type="ftr" sz="quarter" idx="11"/>
          </p:nvPr>
        </p:nvSpPr>
        <p:spPr/>
        <p:txBody>
          <a:body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1B6D662-A877-4410-8435-3D1FBD629A25}" type="datetime1">
              <a:rPr lang="zh-CN" altLang="en-US" smtClean="0"/>
              <a:pPr/>
              <a:t>2015/11/5</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altLang="zh-CN" smtClean="0"/>
              <a:t>EVDO</a:t>
            </a:r>
            <a:r>
              <a:rPr lang="zh-CN" altLang="en-US" smtClean="0"/>
              <a:t>迭代测试</a:t>
            </a:r>
            <a:r>
              <a:rPr lang="en-US" altLang="zh-CN" smtClean="0"/>
              <a:t>-</a:t>
            </a:r>
            <a:r>
              <a:rPr lang="zh-CN" altLang="en-US" smtClean="0"/>
              <a:t>陈贵明</a:t>
            </a:r>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WiFi</a:t>
            </a:r>
            <a:r>
              <a:rPr lang="zh-CN" altLang="en-US" dirty="0" smtClean="0"/>
              <a:t>开发</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 xmlns:p14="http://schemas.microsoft.com/office/powerpoint/2010/main" val="266944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6" name="内容占位符 2"/>
          <p:cNvSpPr>
            <a:spLocks noGrp="1"/>
          </p:cNvSpPr>
          <p:nvPr>
            <p:ph idx="1"/>
          </p:nvPr>
        </p:nvSpPr>
        <p:spPr>
          <a:xfrm>
            <a:off x="457200" y="2249424"/>
            <a:ext cx="8229600" cy="4347928"/>
          </a:xfrm>
        </p:spPr>
        <p:txBody>
          <a:bodyPr>
            <a:normAutofit fontScale="85000" lnSpcReduction="20000"/>
          </a:bodyPr>
          <a:lstStyle/>
          <a:p>
            <a:r>
              <a:rPr lang="zh-CN" altLang="en-US" dirty="0" smtClean="0"/>
              <a:t>安全性 </a:t>
            </a:r>
            <a:r>
              <a:rPr lang="en-US" altLang="zh-CN" dirty="0" smtClean="0"/>
              <a:t>– </a:t>
            </a:r>
            <a:r>
              <a:rPr lang="en-US" altLang="zh-CN" dirty="0" smtClean="0">
                <a:latin typeface="+mn-ea"/>
              </a:rPr>
              <a:t>802.1x</a:t>
            </a:r>
          </a:p>
          <a:p>
            <a:pPr>
              <a:buFont typeface="Wingdings" pitchFamily="2" charset="2"/>
              <a:buChar char="Ø"/>
            </a:pPr>
            <a:r>
              <a:rPr lang="en-US" altLang="zh-CN" dirty="0" smtClean="0">
                <a:latin typeface="+mn-ea"/>
              </a:rPr>
              <a:t>802.1x EAP</a:t>
            </a:r>
            <a:r>
              <a:rPr lang="zh-CN" altLang="en-US" dirty="0" smtClean="0">
                <a:latin typeface="+mn-ea"/>
              </a:rPr>
              <a:t>（</a:t>
            </a:r>
            <a:r>
              <a:rPr lang="en-US" altLang="zh-CN" dirty="0" smtClean="0">
                <a:latin typeface="+mn-ea"/>
              </a:rPr>
              <a:t>Extensible </a:t>
            </a:r>
            <a:r>
              <a:rPr lang="en-US" altLang="zh-CN" dirty="0" smtClean="0">
                <a:latin typeface="+mn-ea"/>
              </a:rPr>
              <a:t>Authentication </a:t>
            </a:r>
            <a:r>
              <a:rPr lang="en-US" altLang="zh-CN" dirty="0" smtClean="0">
                <a:latin typeface="+mn-ea"/>
              </a:rPr>
              <a:t>Protocol</a:t>
            </a:r>
            <a:r>
              <a:rPr lang="zh-CN" altLang="en-US" dirty="0" smtClean="0">
                <a:latin typeface="+mn-ea"/>
              </a:rPr>
              <a:t>，</a:t>
            </a:r>
            <a:r>
              <a:rPr lang="zh-CN" altLang="en-US" dirty="0" smtClean="0">
                <a:latin typeface="+mn-ea"/>
              </a:rPr>
              <a:t> </a:t>
            </a:r>
            <a:r>
              <a:rPr lang="en-US" altLang="zh-CN" dirty="0" smtClean="0">
                <a:latin typeface="+mn-ea"/>
              </a:rPr>
              <a:t>802.1x</a:t>
            </a:r>
            <a:r>
              <a:rPr lang="zh-CN" altLang="en-US" dirty="0" smtClean="0">
                <a:latin typeface="+mn-ea"/>
              </a:rPr>
              <a:t>可</a:t>
            </a:r>
            <a:r>
              <a:rPr lang="zh-CN" altLang="en-US" dirty="0" smtClean="0">
                <a:latin typeface="+mn-ea"/>
              </a:rPr>
              <a:t>扩展认证</a:t>
            </a:r>
            <a:r>
              <a:rPr lang="zh-CN" altLang="en-US" dirty="0" smtClean="0">
                <a:latin typeface="+mn-ea"/>
              </a:rPr>
              <a:t>协议）</a:t>
            </a:r>
          </a:p>
          <a:p>
            <a:pPr>
              <a:buFont typeface="Wingdings" pitchFamily="2" charset="2"/>
              <a:buChar char="Ø"/>
            </a:pPr>
            <a:r>
              <a:rPr lang="en-US" altLang="zh-CN" dirty="0" smtClean="0">
                <a:latin typeface="+mn-ea"/>
              </a:rPr>
              <a:t>802.1x</a:t>
            </a:r>
            <a:r>
              <a:rPr lang="zh-CN" altLang="en-US" dirty="0" smtClean="0">
                <a:latin typeface="+mn-ea"/>
              </a:rPr>
              <a:t>体系结构包括下列</a:t>
            </a:r>
            <a:r>
              <a:rPr lang="en-US" altLang="zh-CN" dirty="0" smtClean="0">
                <a:latin typeface="+mn-ea"/>
              </a:rPr>
              <a:t>3</a:t>
            </a:r>
            <a:r>
              <a:rPr lang="zh-CN" altLang="en-US" dirty="0" smtClean="0">
                <a:latin typeface="+mn-ea"/>
              </a:rPr>
              <a:t>部分：</a:t>
            </a:r>
          </a:p>
          <a:p>
            <a:pPr>
              <a:buNone/>
            </a:pPr>
            <a:r>
              <a:rPr lang="zh-CN" altLang="en-US" dirty="0" smtClean="0">
                <a:latin typeface="+mn-ea"/>
              </a:rPr>
              <a:t>（</a:t>
            </a:r>
            <a:r>
              <a:rPr lang="en-US" altLang="zh-CN" dirty="0" smtClean="0">
                <a:latin typeface="+mn-ea"/>
              </a:rPr>
              <a:t>1</a:t>
            </a:r>
            <a:r>
              <a:rPr lang="zh-CN" altLang="en-US" dirty="0" smtClean="0">
                <a:latin typeface="+mn-ea"/>
              </a:rPr>
              <a:t>）</a:t>
            </a:r>
            <a:r>
              <a:rPr lang="en-US" altLang="zh-CN" dirty="0" smtClean="0">
                <a:latin typeface="+mn-ea"/>
              </a:rPr>
              <a:t>Supplicant</a:t>
            </a:r>
            <a:r>
              <a:rPr lang="zh-CN" altLang="en-US" dirty="0" smtClean="0">
                <a:latin typeface="+mn-ea"/>
              </a:rPr>
              <a:t>：要访问网络的设备，通常是</a:t>
            </a:r>
            <a:r>
              <a:rPr lang="en-US" altLang="zh-CN" dirty="0" smtClean="0">
                <a:latin typeface="+mn-ea"/>
              </a:rPr>
              <a:t>802.11</a:t>
            </a:r>
            <a:r>
              <a:rPr lang="zh-CN" altLang="en-US" dirty="0" smtClean="0">
                <a:latin typeface="+mn-ea"/>
              </a:rPr>
              <a:t>客户端</a:t>
            </a:r>
          </a:p>
          <a:p>
            <a:pPr>
              <a:buNone/>
            </a:pPr>
            <a:r>
              <a:rPr lang="zh-CN" altLang="en-US" dirty="0" smtClean="0">
                <a:latin typeface="+mn-ea"/>
              </a:rPr>
              <a:t>（</a:t>
            </a:r>
            <a:r>
              <a:rPr lang="en-US" altLang="zh-CN" dirty="0" smtClean="0">
                <a:latin typeface="+mn-ea"/>
              </a:rPr>
              <a:t>2</a:t>
            </a:r>
            <a:r>
              <a:rPr lang="zh-CN" altLang="en-US" dirty="0" smtClean="0">
                <a:latin typeface="+mn-ea"/>
              </a:rPr>
              <a:t>）</a:t>
            </a:r>
            <a:r>
              <a:rPr lang="en-US" altLang="zh-CN" dirty="0" smtClean="0">
                <a:latin typeface="+mn-ea"/>
              </a:rPr>
              <a:t>Authenticator</a:t>
            </a:r>
            <a:r>
              <a:rPr lang="zh-CN" altLang="en-US" dirty="0" smtClean="0">
                <a:latin typeface="+mn-ea"/>
              </a:rPr>
              <a:t>：客户端和认证服务器的中间设备，在客户端和认证服务器之间传递信息。对于无线网络来说通常为无线访问点（</a:t>
            </a:r>
            <a:r>
              <a:rPr lang="en-US" altLang="zh-CN" dirty="0" smtClean="0">
                <a:latin typeface="+mn-ea"/>
              </a:rPr>
              <a:t>AP</a:t>
            </a:r>
            <a:r>
              <a:rPr lang="zh-CN" altLang="en-US" dirty="0" smtClean="0">
                <a:latin typeface="+mn-ea"/>
              </a:rPr>
              <a:t>）。</a:t>
            </a:r>
          </a:p>
          <a:p>
            <a:pPr>
              <a:buNone/>
            </a:pPr>
            <a:r>
              <a:rPr lang="zh-CN" altLang="en-US" dirty="0" smtClean="0">
                <a:latin typeface="+mn-ea"/>
              </a:rPr>
              <a:t>（</a:t>
            </a:r>
            <a:r>
              <a:rPr lang="en-US" altLang="zh-CN" dirty="0" smtClean="0">
                <a:latin typeface="+mn-ea"/>
              </a:rPr>
              <a:t>3</a:t>
            </a:r>
            <a:r>
              <a:rPr lang="zh-CN" altLang="en-US" dirty="0" smtClean="0">
                <a:latin typeface="+mn-ea"/>
              </a:rPr>
              <a:t>）</a:t>
            </a:r>
            <a:r>
              <a:rPr lang="en-US" altLang="zh-CN" dirty="0" smtClean="0">
                <a:latin typeface="+mn-ea"/>
              </a:rPr>
              <a:t>Authentication Server</a:t>
            </a:r>
            <a:r>
              <a:rPr lang="zh-CN" altLang="en-US" dirty="0" smtClean="0">
                <a:latin typeface="+mn-ea"/>
              </a:rPr>
              <a:t>（认证服务器）：对</a:t>
            </a:r>
            <a:r>
              <a:rPr lang="en-US" altLang="zh-CN" dirty="0" smtClean="0">
                <a:latin typeface="+mn-ea"/>
              </a:rPr>
              <a:t>Supplicant</a:t>
            </a:r>
            <a:r>
              <a:rPr lang="zh-CN" altLang="en-US" dirty="0" smtClean="0">
                <a:latin typeface="+mn-ea"/>
              </a:rPr>
              <a:t>进行实际身份验证的设备，通常是</a:t>
            </a:r>
            <a:r>
              <a:rPr lang="en-US" altLang="zh-CN" dirty="0" smtClean="0">
                <a:latin typeface="+mn-ea"/>
              </a:rPr>
              <a:t>RADIUS</a:t>
            </a:r>
            <a:r>
              <a:rPr lang="zh-CN" altLang="en-US" dirty="0" smtClean="0">
                <a:latin typeface="+mn-ea"/>
              </a:rPr>
              <a:t>（</a:t>
            </a:r>
            <a:r>
              <a:rPr lang="en-US" altLang="zh-CN" dirty="0" smtClean="0">
                <a:latin typeface="+mn-ea"/>
              </a:rPr>
              <a:t>Remote Authentication Dial-In User Service</a:t>
            </a:r>
            <a:r>
              <a:rPr lang="zh-CN" altLang="en-US" dirty="0" smtClean="0">
                <a:latin typeface="+mn-ea"/>
              </a:rPr>
              <a:t>，远程认证拨号用户服务）服务器</a:t>
            </a:r>
            <a:endParaRPr lang="en-US" altLang="zh-CN" dirty="0" smtClean="0">
              <a:latin typeface="+mn-ea"/>
            </a:endParaRPr>
          </a:p>
          <a:p>
            <a:pPr>
              <a:buNone/>
            </a:pPr>
            <a:endParaRPr lang="en-US" altLang="zh-CN" dirty="0" smtClean="0">
              <a:latin typeface="+mn-ea"/>
            </a:endParaRP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6" name="内容占位符 2"/>
          <p:cNvSpPr>
            <a:spLocks noGrp="1"/>
          </p:cNvSpPr>
          <p:nvPr>
            <p:ph idx="1"/>
          </p:nvPr>
        </p:nvSpPr>
        <p:spPr>
          <a:xfrm>
            <a:off x="457200" y="2249424"/>
            <a:ext cx="8229600" cy="4347928"/>
          </a:xfrm>
        </p:spPr>
        <p:txBody>
          <a:bodyPr>
            <a:normAutofit fontScale="85000" lnSpcReduction="20000"/>
          </a:bodyPr>
          <a:lstStyle/>
          <a:p>
            <a:r>
              <a:rPr lang="zh-CN" altLang="en-US" dirty="0" smtClean="0"/>
              <a:t>安全性 </a:t>
            </a:r>
            <a:r>
              <a:rPr lang="en-US" altLang="zh-CN" dirty="0" smtClean="0"/>
              <a:t>– </a:t>
            </a:r>
            <a:r>
              <a:rPr lang="en-US" altLang="zh-CN" dirty="0" smtClean="0">
                <a:latin typeface="+mn-ea"/>
              </a:rPr>
              <a:t>WPA/WPA2</a:t>
            </a:r>
          </a:p>
          <a:p>
            <a:pPr>
              <a:buFont typeface="Wingdings" pitchFamily="2" charset="2"/>
              <a:buChar char="Ø"/>
            </a:pPr>
            <a:r>
              <a:rPr lang="en-US" altLang="zh-CN" dirty="0" smtClean="0">
                <a:latin typeface="+mn-ea"/>
              </a:rPr>
              <a:t>Wi-Fi Protected </a:t>
            </a:r>
            <a:r>
              <a:rPr lang="en-US" altLang="zh-CN" dirty="0" smtClean="0">
                <a:latin typeface="+mn-ea"/>
              </a:rPr>
              <a:t>Access</a:t>
            </a:r>
            <a:r>
              <a:rPr lang="zh-CN" altLang="en-US" dirty="0" smtClean="0">
                <a:latin typeface="+mn-ea"/>
              </a:rPr>
              <a:t>，</a:t>
            </a:r>
            <a:r>
              <a:rPr lang="en-US" altLang="zh-CN" dirty="0" err="1" smtClean="0">
                <a:latin typeface="+mn-ea"/>
              </a:rPr>
              <a:t>WiFi</a:t>
            </a:r>
            <a:r>
              <a:rPr lang="zh-CN" altLang="en-US" dirty="0" smtClean="0">
                <a:latin typeface="+mn-ea"/>
              </a:rPr>
              <a:t>保护访问</a:t>
            </a:r>
            <a:endParaRPr lang="en-US" altLang="zh-CN" dirty="0" smtClean="0">
              <a:latin typeface="+mn-ea"/>
            </a:endParaRPr>
          </a:p>
          <a:p>
            <a:pPr>
              <a:buFont typeface="Wingdings" pitchFamily="2" charset="2"/>
              <a:buChar char="Ø"/>
            </a:pPr>
            <a:r>
              <a:rPr lang="en-US" altLang="zh-CN" dirty="0" smtClean="0">
                <a:latin typeface="+mn-ea"/>
              </a:rPr>
              <a:t>WPA-Enterprise </a:t>
            </a:r>
            <a:r>
              <a:rPr lang="en-US" altLang="zh-CN" dirty="0" smtClean="0">
                <a:latin typeface="+mn-ea"/>
              </a:rPr>
              <a:t>/ WPA2-Enterprise</a:t>
            </a:r>
            <a:r>
              <a:rPr lang="zh-CN" altLang="en-US" dirty="0" smtClean="0">
                <a:latin typeface="+mn-ea"/>
              </a:rPr>
              <a:t>就是</a:t>
            </a:r>
            <a:r>
              <a:rPr lang="en-US" altLang="zh-CN" dirty="0" smtClean="0">
                <a:latin typeface="+mn-ea"/>
              </a:rPr>
              <a:t>WPA/WPA2</a:t>
            </a:r>
            <a:endParaRPr lang="en-US" altLang="zh-CN" dirty="0" smtClean="0">
              <a:latin typeface="+mn-ea"/>
            </a:endParaRPr>
          </a:p>
          <a:p>
            <a:pPr>
              <a:buFont typeface="Wingdings" pitchFamily="2" charset="2"/>
              <a:buChar char="Ø"/>
            </a:pPr>
            <a:r>
              <a:rPr lang="en-US" altLang="zh-CN" dirty="0" smtClean="0">
                <a:latin typeface="+mn-ea"/>
              </a:rPr>
              <a:t>WPA/WPA2</a:t>
            </a:r>
            <a:r>
              <a:rPr lang="zh-CN" altLang="en-US" dirty="0" smtClean="0">
                <a:latin typeface="+mn-ea"/>
              </a:rPr>
              <a:t>使用</a:t>
            </a:r>
            <a:r>
              <a:rPr lang="en-US" altLang="zh-CN" dirty="0" smtClean="0">
                <a:latin typeface="+mn-ea"/>
              </a:rPr>
              <a:t>802.1x EAP</a:t>
            </a:r>
            <a:r>
              <a:rPr lang="zh-CN" altLang="en-US" dirty="0" smtClean="0">
                <a:latin typeface="+mn-ea"/>
              </a:rPr>
              <a:t>认证</a:t>
            </a:r>
            <a:endParaRPr lang="en-US" altLang="zh-CN" dirty="0" smtClean="0">
              <a:latin typeface="+mn-ea"/>
            </a:endParaRPr>
          </a:p>
          <a:p>
            <a:pPr>
              <a:buFont typeface="Wingdings" pitchFamily="2" charset="2"/>
              <a:buChar char="Ø"/>
            </a:pPr>
            <a:r>
              <a:rPr lang="en-US" altLang="zh-CN" dirty="0" smtClean="0">
                <a:latin typeface="+mn-ea"/>
              </a:rPr>
              <a:t>WPA</a:t>
            </a:r>
            <a:r>
              <a:rPr lang="zh-CN" altLang="en-US" dirty="0" smtClean="0">
                <a:latin typeface="+mn-ea"/>
              </a:rPr>
              <a:t>使用</a:t>
            </a:r>
            <a:r>
              <a:rPr lang="en-US" altLang="zh-CN" dirty="0" smtClean="0">
                <a:latin typeface="+mn-ea"/>
              </a:rPr>
              <a:t>TKIP</a:t>
            </a:r>
            <a:r>
              <a:rPr lang="zh-CN" altLang="en-US" dirty="0" smtClean="0">
                <a:latin typeface="+mn-ea"/>
              </a:rPr>
              <a:t>（</a:t>
            </a:r>
            <a:r>
              <a:rPr lang="en-US" altLang="zh-CN" dirty="0" smtClean="0">
                <a:latin typeface="+mn-ea"/>
              </a:rPr>
              <a:t>Temporal</a:t>
            </a:r>
            <a:r>
              <a:rPr lang="en-US" altLang="zh-CN" dirty="0" smtClean="0">
                <a:latin typeface="+mn-ea"/>
              </a:rPr>
              <a:t> Key Integrity Protocol </a:t>
            </a:r>
            <a:r>
              <a:rPr lang="zh-CN" altLang="en-US" dirty="0" smtClean="0">
                <a:latin typeface="+mn-ea"/>
              </a:rPr>
              <a:t>，</a:t>
            </a:r>
            <a:r>
              <a:rPr lang="zh-CN" altLang="en-US" dirty="0" smtClean="0">
                <a:latin typeface="+mn-ea"/>
              </a:rPr>
              <a:t>临时密钥完整性</a:t>
            </a:r>
            <a:r>
              <a:rPr lang="zh-CN" altLang="en-US" dirty="0" smtClean="0">
                <a:latin typeface="+mn-ea"/>
              </a:rPr>
              <a:t>协议）加密，使用</a:t>
            </a:r>
            <a:r>
              <a:rPr lang="en-US" altLang="zh-CN" dirty="0" smtClean="0">
                <a:latin typeface="+mn-ea"/>
              </a:rPr>
              <a:t>MIC</a:t>
            </a:r>
            <a:r>
              <a:rPr lang="zh-CN" altLang="en-US" dirty="0" smtClean="0">
                <a:latin typeface="+mn-ea"/>
              </a:rPr>
              <a:t>（</a:t>
            </a:r>
            <a:r>
              <a:rPr lang="en-US" altLang="zh-CN" dirty="0" smtClean="0">
                <a:latin typeface="+mn-ea"/>
              </a:rPr>
              <a:t> </a:t>
            </a:r>
            <a:r>
              <a:rPr lang="en-US" altLang="zh-CN" dirty="0" smtClean="0">
                <a:latin typeface="+mn-ea"/>
              </a:rPr>
              <a:t>Message Integrality Check </a:t>
            </a:r>
            <a:r>
              <a:rPr lang="zh-CN" altLang="en-US" dirty="0" smtClean="0">
                <a:latin typeface="+mn-ea"/>
              </a:rPr>
              <a:t>，信息完整性检查）计算校验和</a:t>
            </a:r>
            <a:endParaRPr lang="en-US" altLang="zh-CN" dirty="0" smtClean="0">
              <a:latin typeface="+mn-ea"/>
            </a:endParaRPr>
          </a:p>
          <a:p>
            <a:pPr>
              <a:buFont typeface="Wingdings" pitchFamily="2" charset="2"/>
              <a:buChar char="Ø"/>
            </a:pPr>
            <a:r>
              <a:rPr lang="en-US" altLang="zh-CN" dirty="0" smtClean="0">
                <a:latin typeface="+mn-ea"/>
              </a:rPr>
              <a:t>WPA2</a:t>
            </a:r>
            <a:r>
              <a:rPr lang="zh-CN" altLang="en-US" dirty="0" smtClean="0">
                <a:latin typeface="+mn-ea"/>
              </a:rPr>
              <a:t>使用</a:t>
            </a:r>
            <a:r>
              <a:rPr lang="en-US" altLang="zh-CN" dirty="0" smtClean="0">
                <a:latin typeface="+mn-ea"/>
              </a:rPr>
              <a:t>CCMP</a:t>
            </a:r>
            <a:r>
              <a:rPr lang="zh-CN" altLang="en-US" dirty="0" smtClean="0">
                <a:latin typeface="+mn-ea"/>
              </a:rPr>
              <a:t>（</a:t>
            </a:r>
            <a:r>
              <a:rPr lang="en-US" altLang="zh-CN" dirty="0" smtClean="0">
                <a:latin typeface="+mn-ea"/>
              </a:rPr>
              <a:t>Counter</a:t>
            </a:r>
            <a:r>
              <a:rPr lang="en-US" altLang="zh-CN" dirty="0" smtClean="0">
                <a:latin typeface="+mn-ea"/>
              </a:rPr>
              <a:t> Mode with Cipher Block Chaining </a:t>
            </a:r>
            <a:r>
              <a:rPr lang="en-US" altLang="zh-CN" dirty="0" smtClean="0">
                <a:latin typeface="+mn-ea"/>
              </a:rPr>
              <a:t>Message</a:t>
            </a:r>
            <a:r>
              <a:rPr lang="en-US" altLang="zh-CN" dirty="0" smtClean="0">
                <a:latin typeface="+mn-ea"/>
              </a:rPr>
              <a:t> </a:t>
            </a:r>
            <a:r>
              <a:rPr lang="en-US" altLang="zh-CN" dirty="0" smtClean="0">
                <a:latin typeface="+mn-ea"/>
              </a:rPr>
              <a:t>Authentication</a:t>
            </a:r>
            <a:r>
              <a:rPr lang="en-US" altLang="zh-CN" dirty="0" smtClean="0">
                <a:latin typeface="+mn-ea"/>
              </a:rPr>
              <a:t> </a:t>
            </a:r>
            <a:r>
              <a:rPr lang="en-US" altLang="zh-CN" dirty="0" smtClean="0">
                <a:latin typeface="+mn-ea"/>
              </a:rPr>
              <a:t>Code</a:t>
            </a:r>
            <a:r>
              <a:rPr lang="en-US" altLang="zh-CN" dirty="0" smtClean="0">
                <a:latin typeface="+mn-ea"/>
              </a:rPr>
              <a:t> </a:t>
            </a:r>
            <a:r>
              <a:rPr lang="en-US" altLang="zh-CN" dirty="0" smtClean="0">
                <a:latin typeface="+mn-ea"/>
              </a:rPr>
              <a:t>Protocol</a:t>
            </a:r>
            <a:r>
              <a:rPr lang="en-US" altLang="zh-CN" dirty="0" smtClean="0">
                <a:latin typeface="+mn-ea"/>
              </a:rPr>
              <a:t> </a:t>
            </a:r>
            <a:r>
              <a:rPr lang="zh-CN" altLang="en-US" dirty="0" smtClean="0">
                <a:latin typeface="+mn-ea"/>
              </a:rPr>
              <a:t>，</a:t>
            </a:r>
            <a:r>
              <a:rPr lang="zh-CN" altLang="en-US" dirty="0" smtClean="0">
                <a:latin typeface="+mn-ea"/>
              </a:rPr>
              <a:t>计数器模式</a:t>
            </a:r>
            <a:r>
              <a:rPr lang="zh-CN" altLang="en-US" dirty="0" smtClean="0">
                <a:latin typeface="+mn-ea"/>
              </a:rPr>
              <a:t>密码块链</a:t>
            </a:r>
            <a:r>
              <a:rPr lang="zh-CN" altLang="en-US" dirty="0" smtClean="0">
                <a:latin typeface="+mn-ea"/>
              </a:rPr>
              <a:t>消息认证码</a:t>
            </a:r>
            <a:r>
              <a:rPr lang="zh-CN" altLang="en-US" dirty="0" smtClean="0">
                <a:latin typeface="+mn-ea"/>
              </a:rPr>
              <a:t>协议）替代</a:t>
            </a:r>
            <a:r>
              <a:rPr lang="en-US" altLang="zh-CN" dirty="0" smtClean="0">
                <a:latin typeface="+mn-ea"/>
              </a:rPr>
              <a:t>TKIP</a:t>
            </a:r>
            <a:r>
              <a:rPr lang="zh-CN" altLang="en-US" dirty="0" smtClean="0">
                <a:latin typeface="+mn-ea"/>
              </a:rPr>
              <a:t>，使用</a:t>
            </a:r>
            <a:r>
              <a:rPr lang="en-US" altLang="zh-CN" dirty="0" smtClean="0">
                <a:latin typeface="+mn-ea"/>
              </a:rPr>
              <a:t>AES</a:t>
            </a:r>
            <a:r>
              <a:rPr lang="zh-CN" altLang="en-US" dirty="0" smtClean="0">
                <a:latin typeface="+mn-ea"/>
              </a:rPr>
              <a:t>（</a:t>
            </a:r>
            <a:r>
              <a:rPr lang="en-US" altLang="zh-CN" dirty="0" smtClean="0">
                <a:latin typeface="+mn-ea"/>
              </a:rPr>
              <a:t>Advanced Encryption Standard</a:t>
            </a:r>
            <a:r>
              <a:rPr lang="zh-CN" altLang="en-US" dirty="0" smtClean="0">
                <a:latin typeface="+mn-ea"/>
              </a:rPr>
              <a:t>，高级加密标准）替代</a:t>
            </a:r>
            <a:r>
              <a:rPr lang="en-US" altLang="zh-CN" dirty="0" smtClean="0">
                <a:latin typeface="+mn-ea"/>
              </a:rPr>
              <a:t>MIC</a:t>
            </a:r>
            <a:endParaRPr lang="en-US" altLang="zh-CN" dirty="0" smtClean="0">
              <a:latin typeface="+mn-ea"/>
            </a:endParaRPr>
          </a:p>
          <a:p>
            <a:pPr>
              <a:buFont typeface="Wingdings" pitchFamily="2" charset="2"/>
              <a:buChar char="Ø"/>
            </a:pPr>
            <a:r>
              <a:rPr lang="en-US" altLang="zh-CN" dirty="0" smtClean="0">
                <a:latin typeface="+mn-ea"/>
              </a:rPr>
              <a:t>TKIP</a:t>
            </a:r>
            <a:r>
              <a:rPr lang="zh-CN" altLang="en-US" dirty="0" smtClean="0">
                <a:latin typeface="+mn-ea"/>
              </a:rPr>
              <a:t>使用</a:t>
            </a:r>
            <a:r>
              <a:rPr lang="en-US" altLang="zh-CN" dirty="0" smtClean="0">
                <a:latin typeface="+mn-ea"/>
              </a:rPr>
              <a:t>128</a:t>
            </a:r>
            <a:r>
              <a:rPr lang="zh-CN" altLang="en-US" dirty="0" smtClean="0">
                <a:latin typeface="+mn-ea"/>
              </a:rPr>
              <a:t>位临时密钥和</a:t>
            </a:r>
            <a:r>
              <a:rPr lang="en-US" altLang="zh-CN" dirty="0" smtClean="0">
                <a:latin typeface="+mn-ea"/>
              </a:rPr>
              <a:t>48</a:t>
            </a:r>
            <a:r>
              <a:rPr lang="zh-CN" altLang="en-US" dirty="0" smtClean="0">
                <a:latin typeface="+mn-ea"/>
              </a:rPr>
              <a:t>位</a:t>
            </a:r>
            <a:r>
              <a:rPr lang="zh-CN" altLang="en-US" dirty="0" smtClean="0">
                <a:latin typeface="+mn-ea"/>
              </a:rPr>
              <a:t>初始化向量</a:t>
            </a:r>
            <a:endParaRPr lang="en-US" altLang="zh-CN" dirty="0" smtClean="0">
              <a:latin typeface="+mn-ea"/>
            </a:endParaRPr>
          </a:p>
          <a:p>
            <a:pPr>
              <a:buFont typeface="Wingdings" pitchFamily="2" charset="2"/>
              <a:buChar char="Ø"/>
            </a:pPr>
            <a:endParaRPr lang="zh-CN" altLang="en-US" dirty="0" smtClean="0"/>
          </a:p>
          <a:p>
            <a:pPr>
              <a:buFont typeface="Wingdings" pitchFamily="2" charset="2"/>
              <a:buChar char="Ø"/>
            </a:pPr>
            <a:endParaRPr lang="en-US" altLang="zh-CN" dirty="0" smtClean="0">
              <a:latin typeface="+mn-ea"/>
            </a:endParaRPr>
          </a:p>
          <a:p>
            <a:pPr>
              <a:buNone/>
            </a:pPr>
            <a:endParaRPr lang="en-US" altLang="zh-CN" dirty="0" smtClean="0">
              <a:latin typeface="+mn-ea"/>
            </a:endParaRP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安全性 </a:t>
            </a:r>
            <a:r>
              <a:rPr lang="en-US" altLang="zh-CN" dirty="0" smtClean="0"/>
              <a:t>– </a:t>
            </a:r>
            <a:r>
              <a:rPr lang="en-US" altLang="zh-CN" dirty="0" smtClean="0">
                <a:latin typeface="+mn-ea"/>
              </a:rPr>
              <a:t>WPA/WPA2 PSK</a:t>
            </a:r>
          </a:p>
          <a:p>
            <a:pPr>
              <a:buFont typeface="Wingdings" pitchFamily="2" charset="2"/>
              <a:buChar char="Ø"/>
            </a:pPr>
            <a:r>
              <a:rPr lang="en-US" altLang="zh-CN" sz="2400" dirty="0" smtClean="0">
                <a:latin typeface="+mn-ea"/>
              </a:rPr>
              <a:t>WPA-Personal </a:t>
            </a:r>
            <a:r>
              <a:rPr lang="en-US" altLang="zh-CN" sz="2400" dirty="0" smtClean="0">
                <a:latin typeface="+mn-ea"/>
              </a:rPr>
              <a:t>/ </a:t>
            </a:r>
            <a:r>
              <a:rPr lang="en-US" altLang="zh-CN" sz="2400" dirty="0" smtClean="0">
                <a:latin typeface="+mn-ea"/>
              </a:rPr>
              <a:t>WPA2-Personal</a:t>
            </a:r>
            <a:r>
              <a:rPr lang="zh-CN" altLang="en-US" sz="2400" dirty="0" smtClean="0">
                <a:latin typeface="+mn-ea"/>
              </a:rPr>
              <a:t>就是</a:t>
            </a:r>
            <a:r>
              <a:rPr lang="en-US" altLang="zh-CN" sz="2400" dirty="0" smtClean="0">
                <a:latin typeface="+mn-ea"/>
              </a:rPr>
              <a:t>WPA/WPA2 PSK</a:t>
            </a:r>
          </a:p>
          <a:p>
            <a:pPr>
              <a:buFont typeface="Wingdings" pitchFamily="2" charset="2"/>
              <a:buChar char="Ø"/>
            </a:pPr>
            <a:r>
              <a:rPr lang="en-US" altLang="zh-CN" sz="2400" dirty="0" smtClean="0">
                <a:latin typeface="+mn-ea"/>
              </a:rPr>
              <a:t>PSK</a:t>
            </a:r>
            <a:r>
              <a:rPr lang="zh-CN" altLang="en-US" sz="2400" dirty="0" smtClean="0">
                <a:latin typeface="+mn-ea"/>
              </a:rPr>
              <a:t>：</a:t>
            </a:r>
            <a:r>
              <a:rPr lang="en-US" altLang="zh-CN" sz="2400" dirty="0" smtClean="0">
                <a:latin typeface="+mn-ea"/>
              </a:rPr>
              <a:t>Pre-Share Key</a:t>
            </a:r>
          </a:p>
          <a:p>
            <a:pPr>
              <a:buFont typeface="Wingdings" pitchFamily="2" charset="2"/>
              <a:buChar char="Ø"/>
            </a:pPr>
            <a:r>
              <a:rPr lang="zh-CN" altLang="en-US" sz="2400" dirty="0" smtClean="0">
                <a:latin typeface="+mn-ea"/>
              </a:rPr>
              <a:t>以</a:t>
            </a:r>
            <a:r>
              <a:rPr lang="en-US" altLang="zh-CN" sz="2400" dirty="0" smtClean="0">
                <a:latin typeface="+mn-ea"/>
              </a:rPr>
              <a:t>pre-share key</a:t>
            </a:r>
            <a:r>
              <a:rPr lang="zh-CN" altLang="en-US" sz="2400" dirty="0" smtClean="0">
                <a:latin typeface="+mn-ea"/>
              </a:rPr>
              <a:t>或 </a:t>
            </a:r>
            <a:r>
              <a:rPr lang="en-US" altLang="zh-CN" sz="2400" dirty="0" smtClean="0">
                <a:latin typeface="+mn-ea"/>
              </a:rPr>
              <a:t>passphrase</a:t>
            </a:r>
            <a:r>
              <a:rPr lang="zh-CN" altLang="en-US" sz="2400" dirty="0" smtClean="0">
                <a:latin typeface="+mn-ea"/>
              </a:rPr>
              <a:t>的验证模式</a:t>
            </a:r>
            <a:r>
              <a:rPr lang="zh-CN" altLang="en-US" sz="2400" dirty="0" smtClean="0">
                <a:latin typeface="+mn-ea"/>
              </a:rPr>
              <a:t>来代替 </a:t>
            </a:r>
            <a:r>
              <a:rPr lang="en-US" altLang="zh-CN" sz="2400" dirty="0" smtClean="0">
                <a:latin typeface="+mn-ea"/>
              </a:rPr>
              <a:t>IEEE </a:t>
            </a:r>
            <a:r>
              <a:rPr lang="en-US" altLang="zh-CN" sz="2400" dirty="0" smtClean="0">
                <a:latin typeface="+mn-ea"/>
              </a:rPr>
              <a:t>802.1X EAP </a:t>
            </a:r>
            <a:r>
              <a:rPr lang="zh-CN" altLang="en-US" sz="2400" dirty="0" smtClean="0">
                <a:latin typeface="+mn-ea"/>
              </a:rPr>
              <a:t>的验证模式 </a:t>
            </a:r>
            <a:endParaRPr lang="en-US" altLang="zh-CN" sz="2400" dirty="0" smtClean="0">
              <a:latin typeface="+mn-ea"/>
            </a:endParaRPr>
          </a:p>
          <a:p>
            <a:pPr>
              <a:buFont typeface="Wingdings" pitchFamily="2" charset="2"/>
              <a:buChar char="Ø"/>
            </a:pPr>
            <a:r>
              <a:rPr lang="zh-CN" altLang="en-US" sz="2400" dirty="0" smtClean="0">
                <a:latin typeface="+mn-ea"/>
              </a:rPr>
              <a:t>不须使用验证服务器 </a:t>
            </a:r>
            <a:r>
              <a:rPr lang="en-US" altLang="zh-CN" sz="2400" dirty="0" smtClean="0">
                <a:latin typeface="+mn-ea"/>
              </a:rPr>
              <a:t>( </a:t>
            </a:r>
            <a:r>
              <a:rPr lang="zh-CN" altLang="en-US" sz="2400" dirty="0" smtClean="0">
                <a:latin typeface="+mn-ea"/>
              </a:rPr>
              <a:t>例如 </a:t>
            </a:r>
            <a:r>
              <a:rPr lang="en-US" altLang="zh-CN" sz="2400" dirty="0" smtClean="0">
                <a:latin typeface="+mn-ea"/>
              </a:rPr>
              <a:t>RADIUS Server), </a:t>
            </a:r>
            <a:r>
              <a:rPr lang="zh-CN" altLang="en-US" sz="2400" dirty="0" smtClean="0">
                <a:latin typeface="+mn-ea"/>
              </a:rPr>
              <a:t>所以特别适合家用或 </a:t>
            </a:r>
            <a:r>
              <a:rPr lang="en-US" altLang="zh-CN" sz="2400" dirty="0" smtClean="0">
                <a:latin typeface="+mn-ea"/>
              </a:rPr>
              <a:t>SOHO </a:t>
            </a:r>
            <a:r>
              <a:rPr lang="zh-CN" altLang="en-US" sz="2400" dirty="0" smtClean="0">
                <a:latin typeface="+mn-ea"/>
              </a:rPr>
              <a:t>的使用者</a:t>
            </a:r>
          </a:p>
          <a:p>
            <a:pPr>
              <a:buFont typeface="Wingdings" pitchFamily="2" charset="2"/>
              <a:buChar char="Ø"/>
            </a:pPr>
            <a:endParaRPr lang="en-US" altLang="zh-CN" dirty="0" smtClean="0">
              <a:latin typeface="+mn-ea"/>
            </a:endParaRPr>
          </a:p>
          <a:p>
            <a:pPr>
              <a:buNone/>
            </a:pPr>
            <a:endParaRPr lang="en-US" altLang="zh-CN" dirty="0" smtClean="0">
              <a:latin typeface="+mn-ea"/>
            </a:endParaRP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安全性 </a:t>
            </a:r>
            <a:r>
              <a:rPr lang="en-US" altLang="zh-CN" dirty="0" smtClean="0"/>
              <a:t>– </a:t>
            </a:r>
            <a:r>
              <a:rPr lang="en-US" altLang="zh-CN" dirty="0" smtClean="0">
                <a:latin typeface="+mn-ea"/>
              </a:rPr>
              <a:t>WAPI</a:t>
            </a:r>
            <a:endParaRPr lang="en-US" altLang="zh-CN" dirty="0" smtClean="0">
              <a:latin typeface="+mn-ea"/>
            </a:endParaRPr>
          </a:p>
          <a:p>
            <a:pPr>
              <a:buFont typeface="Wingdings" pitchFamily="2" charset="2"/>
              <a:buChar char="Ø"/>
            </a:pPr>
            <a:r>
              <a:rPr lang="en-US" altLang="zh-CN" sz="2400" dirty="0" smtClean="0">
                <a:latin typeface="+mn-ea"/>
              </a:rPr>
              <a:t>Wireless LAN Authentication and Privacy Infrastructure</a:t>
            </a:r>
            <a:r>
              <a:rPr lang="zh-CN" altLang="en-US" sz="2400" dirty="0" smtClean="0">
                <a:latin typeface="+mn-ea"/>
              </a:rPr>
              <a:t>）无线局域网鉴别和保密基础</a:t>
            </a:r>
            <a:r>
              <a:rPr lang="zh-CN" altLang="en-US" sz="2400" dirty="0" smtClean="0">
                <a:latin typeface="+mn-ea"/>
              </a:rPr>
              <a:t>结构</a:t>
            </a:r>
            <a:endParaRPr lang="en-US" altLang="zh-CN" sz="2400" dirty="0" smtClean="0">
              <a:latin typeface="+mn-ea"/>
            </a:endParaRPr>
          </a:p>
          <a:p>
            <a:pPr>
              <a:buFont typeface="Wingdings" pitchFamily="2" charset="2"/>
              <a:buChar char="Ø"/>
            </a:pPr>
            <a:r>
              <a:rPr lang="en-US" altLang="zh-CN" sz="2400" dirty="0" smtClean="0">
                <a:latin typeface="+mn-ea"/>
              </a:rPr>
              <a:t>WAPI</a:t>
            </a:r>
            <a:r>
              <a:rPr lang="zh-CN" altLang="en-US" sz="2400" dirty="0" smtClean="0">
                <a:latin typeface="+mn-ea"/>
              </a:rPr>
              <a:t>鉴别及密钥管理的方式有两种，即基于证书和基于预共享密钥</a:t>
            </a:r>
            <a:r>
              <a:rPr lang="en-US" altLang="zh-CN" sz="2400" dirty="0" smtClean="0">
                <a:latin typeface="+mn-ea"/>
              </a:rPr>
              <a:t>PSK</a:t>
            </a:r>
            <a:endParaRPr lang="en-US" altLang="zh-CN" sz="2400" dirty="0" smtClean="0">
              <a:latin typeface="+mn-ea"/>
            </a:endParaRP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en-US" altLang="zh-CN" dirty="0" smtClean="0">
                <a:latin typeface="+mn-ea"/>
              </a:rPr>
              <a:t>WPS</a:t>
            </a:r>
          </a:p>
          <a:p>
            <a:pPr>
              <a:buFont typeface="Wingdings" pitchFamily="2" charset="2"/>
              <a:buChar char="Ø"/>
            </a:pPr>
            <a:r>
              <a:rPr lang="en-US" altLang="zh-CN" sz="2400" dirty="0" smtClean="0">
                <a:latin typeface="+mn-ea"/>
              </a:rPr>
              <a:t>Wi-Fi Protected </a:t>
            </a:r>
            <a:r>
              <a:rPr lang="en-US" altLang="zh-CN" sz="2400" dirty="0" err="1" smtClean="0">
                <a:latin typeface="+mn-ea"/>
              </a:rPr>
              <a:t>Setup,WiFi</a:t>
            </a:r>
            <a:r>
              <a:rPr lang="zh-CN" altLang="en-US" sz="2400" dirty="0" smtClean="0">
                <a:latin typeface="+mn-ea"/>
              </a:rPr>
              <a:t>保护设置</a:t>
            </a:r>
            <a:r>
              <a:rPr lang="en-US" altLang="zh-CN" sz="2400" dirty="0" smtClean="0">
                <a:latin typeface="+mn-ea"/>
              </a:rPr>
              <a:t> </a:t>
            </a:r>
          </a:p>
          <a:p>
            <a:pPr>
              <a:buFont typeface="Wingdings" pitchFamily="2" charset="2"/>
              <a:buChar char="Ø"/>
            </a:pPr>
            <a:r>
              <a:rPr lang="zh-CN" altLang="en-US" sz="2400" dirty="0" smtClean="0"/>
              <a:t>主要致力于简化无线网络设置及无线网络加密等</a:t>
            </a:r>
            <a:r>
              <a:rPr lang="zh-CN" altLang="en-US" sz="2400" dirty="0" smtClean="0"/>
              <a:t>工作</a:t>
            </a:r>
            <a:endParaRPr lang="en-US" altLang="zh-CN" sz="2400" dirty="0" smtClean="0"/>
          </a:p>
          <a:p>
            <a:pPr>
              <a:buFont typeface="Wingdings" pitchFamily="2" charset="2"/>
              <a:buChar char="Ø"/>
            </a:pPr>
            <a:r>
              <a:rPr lang="zh-CN" altLang="en-US" sz="2400" dirty="0" smtClean="0">
                <a:latin typeface="+mn-ea"/>
              </a:rPr>
              <a:t>有两种选择，即输入</a:t>
            </a:r>
            <a:r>
              <a:rPr lang="en-US" altLang="zh-CN" sz="2400" dirty="0" smtClean="0">
                <a:latin typeface="+mn-ea"/>
              </a:rPr>
              <a:t>PIN</a:t>
            </a:r>
            <a:r>
              <a:rPr lang="zh-CN" altLang="en-US" sz="2400" dirty="0" smtClean="0">
                <a:latin typeface="+mn-ea"/>
              </a:rPr>
              <a:t>码法（</a:t>
            </a:r>
            <a:r>
              <a:rPr lang="en-US" altLang="zh-CN" sz="2400" dirty="0" smtClean="0">
                <a:latin typeface="+mn-ea"/>
              </a:rPr>
              <a:t>Pin Input </a:t>
            </a:r>
            <a:r>
              <a:rPr lang="en-US" altLang="zh-CN" sz="2400" dirty="0" smtClean="0">
                <a:latin typeface="+mn-ea"/>
              </a:rPr>
              <a:t>Configuration</a:t>
            </a:r>
            <a:r>
              <a:rPr lang="zh-CN" altLang="en-US" sz="2400" dirty="0" smtClean="0">
                <a:latin typeface="+mn-ea"/>
              </a:rPr>
              <a:t>）</a:t>
            </a:r>
            <a:r>
              <a:rPr lang="zh-CN" altLang="en-US" sz="2400" dirty="0" smtClean="0">
                <a:latin typeface="+mn-ea"/>
              </a:rPr>
              <a:t>和按钮配置法（</a:t>
            </a:r>
            <a:r>
              <a:rPr lang="en-US" altLang="zh-CN" sz="2400" dirty="0" smtClean="0">
                <a:latin typeface="+mn-ea"/>
              </a:rPr>
              <a:t>Push Button </a:t>
            </a:r>
            <a:r>
              <a:rPr lang="en-US" altLang="zh-CN" sz="2400" dirty="0" smtClean="0">
                <a:latin typeface="+mn-ea"/>
              </a:rPr>
              <a:t>Configuration</a:t>
            </a:r>
            <a:r>
              <a:rPr lang="zh-CN" altLang="en-US" sz="2400" dirty="0" smtClean="0">
                <a:latin typeface="+mn-ea"/>
              </a:rPr>
              <a:t>）</a:t>
            </a:r>
            <a:endParaRPr lang="en-US" altLang="zh-CN" sz="2400" dirty="0" smtClean="0">
              <a:latin typeface="+mn-ea"/>
            </a:endParaRP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en-US" altLang="zh-CN" dirty="0" smtClean="0">
                <a:latin typeface="+mn-ea"/>
              </a:rPr>
              <a:t>Frame</a:t>
            </a:r>
          </a:p>
          <a:p>
            <a:pPr>
              <a:buFont typeface="Wingdings" pitchFamily="2" charset="2"/>
              <a:buChar char="Ø"/>
            </a:pPr>
            <a:r>
              <a:rPr lang="en-US" altLang="zh-CN" dirty="0" smtClean="0">
                <a:latin typeface="+mn-ea"/>
              </a:rPr>
              <a:t>Management Frame</a:t>
            </a:r>
            <a:r>
              <a:rPr lang="zh-CN" altLang="en-US" dirty="0" smtClean="0">
                <a:latin typeface="+mn-ea"/>
              </a:rPr>
              <a:t>（</a:t>
            </a:r>
            <a:r>
              <a:rPr lang="en-US" altLang="zh-CN" dirty="0" smtClean="0">
                <a:latin typeface="+mn-ea"/>
              </a:rPr>
              <a:t>Beacon</a:t>
            </a:r>
            <a:r>
              <a:rPr lang="zh-CN" altLang="en-US" dirty="0" smtClean="0">
                <a:latin typeface="+mn-ea"/>
              </a:rPr>
              <a:t>、</a:t>
            </a:r>
            <a:r>
              <a:rPr lang="en-US" altLang="zh-CN" dirty="0" smtClean="0">
                <a:latin typeface="+mn-ea"/>
              </a:rPr>
              <a:t>Association</a:t>
            </a:r>
            <a:r>
              <a:rPr lang="zh-CN" altLang="en-US" dirty="0" smtClean="0">
                <a:latin typeface="+mn-ea"/>
              </a:rPr>
              <a:t>）</a:t>
            </a:r>
            <a:endParaRPr lang="en-US" altLang="zh-CN" dirty="0" smtClean="0">
              <a:latin typeface="+mn-ea"/>
            </a:endParaRPr>
          </a:p>
          <a:p>
            <a:pPr>
              <a:buFont typeface="Wingdings" pitchFamily="2" charset="2"/>
              <a:buChar char="Ø"/>
            </a:pPr>
            <a:r>
              <a:rPr lang="en-US" altLang="zh-CN" dirty="0" smtClean="0">
                <a:latin typeface="+mn-ea"/>
              </a:rPr>
              <a:t>Control Frame</a:t>
            </a:r>
            <a:r>
              <a:rPr lang="zh-CN" altLang="en-US" dirty="0" smtClean="0">
                <a:latin typeface="+mn-ea"/>
              </a:rPr>
              <a:t>（</a:t>
            </a:r>
            <a:r>
              <a:rPr lang="en-US" altLang="zh-CN" dirty="0" smtClean="0">
                <a:latin typeface="+mn-ea"/>
              </a:rPr>
              <a:t>ACK</a:t>
            </a:r>
            <a:r>
              <a:rPr lang="zh-CN" altLang="en-US" dirty="0" smtClean="0">
                <a:latin typeface="+mn-ea"/>
              </a:rPr>
              <a:t>、</a:t>
            </a:r>
            <a:r>
              <a:rPr lang="en-US" altLang="zh-CN" dirty="0" smtClean="0">
                <a:latin typeface="+mn-ea"/>
              </a:rPr>
              <a:t>RTS</a:t>
            </a:r>
            <a:r>
              <a:rPr lang="zh-CN" altLang="en-US" dirty="0" smtClean="0">
                <a:latin typeface="+mn-ea"/>
              </a:rPr>
              <a:t>、</a:t>
            </a:r>
            <a:r>
              <a:rPr lang="en-US" altLang="zh-CN" dirty="0" smtClean="0">
                <a:latin typeface="+mn-ea"/>
              </a:rPr>
              <a:t>CTS</a:t>
            </a:r>
            <a:r>
              <a:rPr lang="zh-CN" altLang="en-US" dirty="0" smtClean="0">
                <a:latin typeface="+mn-ea"/>
              </a:rPr>
              <a:t>）</a:t>
            </a:r>
            <a:endParaRPr lang="en-US" altLang="zh-CN" dirty="0" smtClean="0">
              <a:latin typeface="+mn-ea"/>
            </a:endParaRPr>
          </a:p>
          <a:p>
            <a:pPr>
              <a:buFont typeface="Wingdings" pitchFamily="2" charset="2"/>
              <a:buChar char="Ø"/>
            </a:pPr>
            <a:r>
              <a:rPr lang="en-US" altLang="zh-CN" dirty="0" smtClean="0">
                <a:latin typeface="+mn-ea"/>
              </a:rPr>
              <a:t>Data Frame</a:t>
            </a: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基本操作</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latin typeface="+mn-ea"/>
              </a:rPr>
              <a:t>开启</a:t>
            </a:r>
            <a:r>
              <a:rPr lang="en-US" altLang="zh-CN" dirty="0" smtClean="0">
                <a:latin typeface="+mn-ea"/>
              </a:rPr>
              <a:t>/</a:t>
            </a:r>
            <a:r>
              <a:rPr lang="zh-CN" altLang="en-US" dirty="0" smtClean="0">
                <a:latin typeface="+mn-ea"/>
              </a:rPr>
              <a:t>关闭（</a:t>
            </a:r>
            <a:r>
              <a:rPr lang="en-US" altLang="zh-CN" dirty="0" smtClean="0">
                <a:latin typeface="+mn-ea"/>
              </a:rPr>
              <a:t>Enable/Disable</a:t>
            </a:r>
            <a:r>
              <a:rPr lang="zh-CN" altLang="en-US" dirty="0" smtClean="0">
                <a:latin typeface="+mn-ea"/>
              </a:rPr>
              <a:t>）</a:t>
            </a:r>
            <a:endParaRPr lang="en-US" altLang="zh-CN" dirty="0" smtClean="0">
              <a:latin typeface="+mn-ea"/>
            </a:endParaRPr>
          </a:p>
          <a:p>
            <a:r>
              <a:rPr lang="zh-CN" altLang="en-US" dirty="0" smtClean="0">
                <a:latin typeface="+mn-ea"/>
              </a:rPr>
              <a:t>扫描（</a:t>
            </a:r>
            <a:r>
              <a:rPr lang="en-US" altLang="zh-CN" dirty="0" smtClean="0">
                <a:latin typeface="+mn-ea"/>
              </a:rPr>
              <a:t>Scan</a:t>
            </a:r>
            <a:r>
              <a:rPr lang="zh-CN" altLang="en-US" dirty="0" smtClean="0">
                <a:latin typeface="+mn-ea"/>
              </a:rPr>
              <a:t>）</a:t>
            </a:r>
            <a:endParaRPr lang="en-US" altLang="zh-CN" dirty="0" smtClean="0">
              <a:latin typeface="+mn-ea"/>
            </a:endParaRPr>
          </a:p>
          <a:p>
            <a:r>
              <a:rPr lang="zh-CN" altLang="en-US" dirty="0" smtClean="0">
                <a:latin typeface="+mn-ea"/>
              </a:rPr>
              <a:t>认证（</a:t>
            </a:r>
            <a:r>
              <a:rPr lang="en-US" altLang="zh-CN" dirty="0" smtClean="0">
                <a:latin typeface="+mn-ea"/>
              </a:rPr>
              <a:t>Authentication</a:t>
            </a:r>
            <a:r>
              <a:rPr lang="zh-CN" altLang="en-US" dirty="0" smtClean="0">
                <a:latin typeface="+mn-ea"/>
              </a:rPr>
              <a:t>）</a:t>
            </a:r>
            <a:endParaRPr lang="en-US" altLang="zh-CN" dirty="0" smtClean="0">
              <a:latin typeface="+mn-ea"/>
            </a:endParaRPr>
          </a:p>
          <a:p>
            <a:r>
              <a:rPr lang="zh-CN" altLang="en-US" dirty="0" smtClean="0">
                <a:latin typeface="+mn-ea"/>
              </a:rPr>
              <a:t>关联（</a:t>
            </a:r>
            <a:r>
              <a:rPr lang="en-US" altLang="zh-CN" dirty="0" smtClean="0">
                <a:latin typeface="+mn-ea"/>
              </a:rPr>
              <a:t>Association</a:t>
            </a:r>
            <a:r>
              <a:rPr lang="zh-CN" altLang="en-US" dirty="0" smtClean="0">
                <a:latin typeface="+mn-ea"/>
              </a:rPr>
              <a:t>）</a:t>
            </a: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扫描</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latin typeface="+mn-ea"/>
              </a:rPr>
              <a:t>被动扫描（</a:t>
            </a:r>
            <a:r>
              <a:rPr lang="en-US" altLang="zh-CN" dirty="0" smtClean="0">
                <a:latin typeface="+mn-ea"/>
              </a:rPr>
              <a:t>Passive Scan</a:t>
            </a:r>
            <a:r>
              <a:rPr lang="zh-CN" altLang="en-US" dirty="0" smtClean="0">
                <a:latin typeface="+mn-ea"/>
              </a:rPr>
              <a:t>）</a:t>
            </a:r>
            <a:endParaRPr lang="en-US" altLang="zh-CN" dirty="0" smtClean="0">
              <a:latin typeface="+mn-ea"/>
            </a:endParaRPr>
          </a:p>
          <a:p>
            <a:pPr>
              <a:buNone/>
            </a:pPr>
            <a:r>
              <a:rPr lang="zh-CN" altLang="en-US" dirty="0" smtClean="0">
                <a:latin typeface="+mn-ea"/>
              </a:rPr>
              <a:t>（</a:t>
            </a:r>
            <a:r>
              <a:rPr lang="en-US" altLang="zh-CN" dirty="0" smtClean="0">
                <a:latin typeface="+mn-ea"/>
              </a:rPr>
              <a:t>1</a:t>
            </a:r>
            <a:r>
              <a:rPr lang="zh-CN" altLang="en-US" dirty="0" smtClean="0">
                <a:latin typeface="+mn-ea"/>
              </a:rPr>
              <a:t>）</a:t>
            </a:r>
            <a:r>
              <a:rPr lang="en-US" altLang="zh-CN" dirty="0" err="1" smtClean="0">
                <a:latin typeface="+mn-ea"/>
              </a:rPr>
              <a:t>Ap</a:t>
            </a:r>
            <a:r>
              <a:rPr lang="zh-CN" altLang="en-US" dirty="0" smtClean="0">
                <a:latin typeface="+mn-ea"/>
              </a:rPr>
              <a:t>周期性地广播</a:t>
            </a:r>
            <a:r>
              <a:rPr lang="en-US" altLang="zh-CN" dirty="0" smtClean="0">
                <a:latin typeface="+mn-ea"/>
              </a:rPr>
              <a:t>Beacon</a:t>
            </a:r>
            <a:r>
              <a:rPr lang="zh-CN" altLang="en-US" dirty="0" smtClean="0">
                <a:latin typeface="+mn-ea"/>
              </a:rPr>
              <a:t>帧</a:t>
            </a:r>
          </a:p>
          <a:p>
            <a:pPr>
              <a:buNone/>
            </a:pPr>
            <a:r>
              <a:rPr lang="zh-CN" altLang="en-US" dirty="0" smtClean="0">
                <a:latin typeface="+mn-ea"/>
              </a:rPr>
              <a:t>（</a:t>
            </a:r>
            <a:r>
              <a:rPr lang="en-US" altLang="zh-CN" dirty="0" smtClean="0">
                <a:latin typeface="+mn-ea"/>
              </a:rPr>
              <a:t>2</a:t>
            </a:r>
            <a:r>
              <a:rPr lang="zh-CN" altLang="en-US" dirty="0" smtClean="0">
                <a:latin typeface="+mn-ea"/>
              </a:rPr>
              <a:t>）</a:t>
            </a:r>
            <a:r>
              <a:rPr lang="en-US" altLang="zh-CN" dirty="0" smtClean="0">
                <a:latin typeface="+mn-ea"/>
              </a:rPr>
              <a:t>Station</a:t>
            </a:r>
            <a:r>
              <a:rPr lang="zh-CN" altLang="en-US" dirty="0" smtClean="0">
                <a:latin typeface="+mn-ea"/>
              </a:rPr>
              <a:t>广播</a:t>
            </a:r>
            <a:r>
              <a:rPr lang="en-US" altLang="zh-CN" dirty="0" smtClean="0">
                <a:latin typeface="+mn-ea"/>
              </a:rPr>
              <a:t>Probe Request</a:t>
            </a:r>
            <a:r>
              <a:rPr lang="zh-CN" altLang="en-US" dirty="0" smtClean="0">
                <a:latin typeface="+mn-ea"/>
              </a:rPr>
              <a:t>到达</a:t>
            </a:r>
            <a:r>
              <a:rPr lang="en-US" altLang="zh-CN" dirty="0" err="1" smtClean="0">
                <a:latin typeface="+mn-ea"/>
              </a:rPr>
              <a:t>Ap</a:t>
            </a:r>
            <a:endParaRPr lang="en-US" altLang="zh-CN" dirty="0" smtClean="0">
              <a:latin typeface="+mn-ea"/>
            </a:endParaRPr>
          </a:p>
          <a:p>
            <a:pPr>
              <a:buNone/>
            </a:pPr>
            <a:r>
              <a:rPr lang="zh-CN" altLang="en-US" dirty="0" smtClean="0">
                <a:latin typeface="+mn-ea"/>
              </a:rPr>
              <a:t>（</a:t>
            </a:r>
            <a:r>
              <a:rPr lang="en-US" altLang="zh-CN" dirty="0" smtClean="0">
                <a:latin typeface="+mn-ea"/>
              </a:rPr>
              <a:t>3</a:t>
            </a:r>
            <a:r>
              <a:rPr lang="zh-CN" altLang="en-US" dirty="0" smtClean="0">
                <a:latin typeface="+mn-ea"/>
              </a:rPr>
              <a:t>）</a:t>
            </a:r>
            <a:r>
              <a:rPr lang="en-US" altLang="zh-CN" dirty="0" err="1" smtClean="0">
                <a:latin typeface="+mn-ea"/>
              </a:rPr>
              <a:t>Ap</a:t>
            </a:r>
            <a:r>
              <a:rPr lang="zh-CN" altLang="en-US" dirty="0" smtClean="0">
                <a:latin typeface="+mn-ea"/>
              </a:rPr>
              <a:t>向</a:t>
            </a:r>
            <a:r>
              <a:rPr lang="en-US" altLang="zh-CN" dirty="0" smtClean="0">
                <a:latin typeface="+mn-ea"/>
              </a:rPr>
              <a:t>Station</a:t>
            </a:r>
            <a:r>
              <a:rPr lang="zh-CN" altLang="en-US" dirty="0" smtClean="0">
                <a:latin typeface="+mn-ea"/>
              </a:rPr>
              <a:t>发送</a:t>
            </a:r>
            <a:r>
              <a:rPr lang="en-US" altLang="zh-CN" dirty="0" smtClean="0">
                <a:latin typeface="+mn-ea"/>
              </a:rPr>
              <a:t>Probe </a:t>
            </a:r>
            <a:r>
              <a:rPr lang="en-US" altLang="zh-CN" dirty="0" err="1" smtClean="0">
                <a:latin typeface="+mn-ea"/>
              </a:rPr>
              <a:t>Reponse</a:t>
            </a:r>
            <a:endParaRPr lang="en-US" altLang="zh-CN" dirty="0" smtClean="0">
              <a:latin typeface="+mn-ea"/>
            </a:endParaRPr>
          </a:p>
          <a:p>
            <a:pPr>
              <a:buNone/>
            </a:pPr>
            <a:r>
              <a:rPr lang="zh-CN" altLang="en-US" dirty="0" smtClean="0">
                <a:latin typeface="+mn-ea"/>
              </a:rPr>
              <a:t>（</a:t>
            </a:r>
            <a:r>
              <a:rPr lang="en-US" altLang="zh-CN" dirty="0" smtClean="0">
                <a:latin typeface="+mn-ea"/>
              </a:rPr>
              <a:t>4</a:t>
            </a:r>
            <a:r>
              <a:rPr lang="zh-CN" altLang="en-US" dirty="0" smtClean="0">
                <a:latin typeface="+mn-ea"/>
              </a:rPr>
              <a:t>）</a:t>
            </a:r>
            <a:r>
              <a:rPr lang="en-US" altLang="zh-CN" dirty="0" smtClean="0">
                <a:latin typeface="+mn-ea"/>
              </a:rPr>
              <a:t>Station</a:t>
            </a:r>
            <a:r>
              <a:rPr lang="zh-CN" altLang="en-US" dirty="0" smtClean="0">
                <a:latin typeface="+mn-ea"/>
              </a:rPr>
              <a:t>向</a:t>
            </a:r>
            <a:r>
              <a:rPr lang="en-US" altLang="zh-CN" dirty="0" err="1" smtClean="0">
                <a:latin typeface="+mn-ea"/>
              </a:rPr>
              <a:t>Ap</a:t>
            </a:r>
            <a:r>
              <a:rPr lang="zh-CN" altLang="en-US" dirty="0" smtClean="0">
                <a:latin typeface="+mn-ea"/>
              </a:rPr>
              <a:t>发送</a:t>
            </a:r>
            <a:r>
              <a:rPr lang="en-US" altLang="zh-CN" dirty="0" smtClean="0">
                <a:latin typeface="+mn-ea"/>
              </a:rPr>
              <a:t>ACK</a:t>
            </a:r>
          </a:p>
          <a:p>
            <a:r>
              <a:rPr lang="zh-CN" altLang="en-US" dirty="0" smtClean="0">
                <a:latin typeface="+mn-ea"/>
              </a:rPr>
              <a:t>主动扫描（</a:t>
            </a:r>
            <a:r>
              <a:rPr lang="en-US" altLang="zh-CN" dirty="0" smtClean="0">
                <a:latin typeface="+mn-ea"/>
              </a:rPr>
              <a:t>Active Scan</a:t>
            </a:r>
            <a:r>
              <a:rPr lang="zh-CN" altLang="en-US" dirty="0" smtClean="0">
                <a:latin typeface="+mn-ea"/>
              </a:rPr>
              <a:t>）</a:t>
            </a:r>
            <a:endParaRPr lang="en-US" altLang="zh-CN" dirty="0" smtClean="0">
              <a:latin typeface="+mn-ea"/>
            </a:endParaRPr>
          </a:p>
          <a:p>
            <a:pPr>
              <a:buNone/>
            </a:pPr>
            <a:r>
              <a:rPr lang="zh-CN" altLang="en-US" dirty="0" smtClean="0">
                <a:latin typeface="+mn-ea"/>
              </a:rPr>
              <a:t>（</a:t>
            </a:r>
            <a:r>
              <a:rPr lang="en-US" altLang="zh-CN" dirty="0" smtClean="0">
                <a:latin typeface="+mn-ea"/>
              </a:rPr>
              <a:t>1</a:t>
            </a:r>
            <a:r>
              <a:rPr lang="zh-CN" altLang="en-US" dirty="0" smtClean="0">
                <a:latin typeface="+mn-ea"/>
              </a:rPr>
              <a:t>）</a:t>
            </a:r>
            <a:r>
              <a:rPr lang="en-US" altLang="zh-CN" dirty="0" smtClean="0">
                <a:latin typeface="+mn-ea"/>
              </a:rPr>
              <a:t>Station</a:t>
            </a:r>
            <a:r>
              <a:rPr lang="zh-CN" altLang="en-US" dirty="0" smtClean="0">
                <a:latin typeface="+mn-ea"/>
              </a:rPr>
              <a:t>广播</a:t>
            </a:r>
            <a:r>
              <a:rPr lang="en-US" altLang="zh-CN" dirty="0" smtClean="0">
                <a:latin typeface="+mn-ea"/>
              </a:rPr>
              <a:t>Probe Request</a:t>
            </a:r>
            <a:r>
              <a:rPr lang="zh-CN" altLang="en-US" dirty="0" smtClean="0">
                <a:latin typeface="+mn-ea"/>
              </a:rPr>
              <a:t>到达</a:t>
            </a:r>
            <a:r>
              <a:rPr lang="en-US" altLang="zh-CN" dirty="0" err="1" smtClean="0">
                <a:latin typeface="+mn-ea"/>
              </a:rPr>
              <a:t>Ap</a:t>
            </a:r>
            <a:endParaRPr lang="en-US" altLang="zh-CN" dirty="0" smtClean="0">
              <a:latin typeface="+mn-ea"/>
            </a:endParaRPr>
          </a:p>
          <a:p>
            <a:pPr>
              <a:buNone/>
            </a:pPr>
            <a:r>
              <a:rPr lang="zh-CN" altLang="en-US" dirty="0" smtClean="0">
                <a:latin typeface="+mn-ea"/>
              </a:rPr>
              <a:t>（</a:t>
            </a:r>
            <a:r>
              <a:rPr lang="en-US" altLang="zh-CN" dirty="0" smtClean="0">
                <a:latin typeface="+mn-ea"/>
              </a:rPr>
              <a:t>2</a:t>
            </a:r>
            <a:r>
              <a:rPr lang="zh-CN" altLang="en-US" dirty="0" smtClean="0">
                <a:latin typeface="+mn-ea"/>
              </a:rPr>
              <a:t>）</a:t>
            </a:r>
            <a:r>
              <a:rPr lang="en-US" altLang="zh-CN" dirty="0" err="1" smtClean="0">
                <a:latin typeface="+mn-ea"/>
              </a:rPr>
              <a:t>Ap</a:t>
            </a:r>
            <a:r>
              <a:rPr lang="zh-CN" altLang="en-US" dirty="0" smtClean="0">
                <a:latin typeface="+mn-ea"/>
              </a:rPr>
              <a:t>向</a:t>
            </a:r>
            <a:r>
              <a:rPr lang="en-US" altLang="zh-CN" dirty="0" smtClean="0">
                <a:latin typeface="+mn-ea"/>
              </a:rPr>
              <a:t>Station</a:t>
            </a:r>
            <a:r>
              <a:rPr lang="zh-CN" altLang="en-US" dirty="0" smtClean="0">
                <a:latin typeface="+mn-ea"/>
              </a:rPr>
              <a:t>发送</a:t>
            </a:r>
            <a:r>
              <a:rPr lang="en-US" altLang="zh-CN" dirty="0" smtClean="0">
                <a:latin typeface="+mn-ea"/>
              </a:rPr>
              <a:t>Probe </a:t>
            </a:r>
            <a:r>
              <a:rPr lang="en-US" altLang="zh-CN" dirty="0" err="1" smtClean="0">
                <a:latin typeface="+mn-ea"/>
              </a:rPr>
              <a:t>Reponse</a:t>
            </a:r>
            <a:endParaRPr lang="en-US" altLang="zh-CN" dirty="0" smtClean="0">
              <a:latin typeface="+mn-ea"/>
            </a:endParaRPr>
          </a:p>
          <a:p>
            <a:pPr>
              <a:buNone/>
            </a:pPr>
            <a:r>
              <a:rPr lang="zh-CN" altLang="en-US" dirty="0" smtClean="0">
                <a:latin typeface="+mn-ea"/>
              </a:rPr>
              <a:t>（</a:t>
            </a:r>
            <a:r>
              <a:rPr lang="en-US" altLang="zh-CN" dirty="0" smtClean="0">
                <a:latin typeface="+mn-ea"/>
              </a:rPr>
              <a:t>3</a:t>
            </a:r>
            <a:r>
              <a:rPr lang="zh-CN" altLang="en-US" dirty="0" smtClean="0">
                <a:latin typeface="+mn-ea"/>
              </a:rPr>
              <a:t>）</a:t>
            </a:r>
            <a:r>
              <a:rPr lang="en-US" altLang="zh-CN" dirty="0" smtClean="0">
                <a:latin typeface="+mn-ea"/>
              </a:rPr>
              <a:t>Station</a:t>
            </a:r>
            <a:r>
              <a:rPr lang="zh-CN" altLang="en-US" dirty="0" smtClean="0">
                <a:latin typeface="+mn-ea"/>
              </a:rPr>
              <a:t>向</a:t>
            </a:r>
            <a:r>
              <a:rPr lang="en-US" altLang="zh-CN" dirty="0" err="1" smtClean="0">
                <a:latin typeface="+mn-ea"/>
              </a:rPr>
              <a:t>Ap</a:t>
            </a:r>
            <a:r>
              <a:rPr lang="zh-CN" altLang="en-US" dirty="0" smtClean="0">
                <a:latin typeface="+mn-ea"/>
              </a:rPr>
              <a:t>发送</a:t>
            </a:r>
            <a:r>
              <a:rPr lang="en-US" altLang="zh-CN" dirty="0" smtClean="0">
                <a:latin typeface="+mn-ea"/>
              </a:rPr>
              <a:t>ACK</a:t>
            </a: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认证</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en-US" altLang="zh-CN" dirty="0" smtClean="0">
                <a:latin typeface="+mn-ea"/>
              </a:rPr>
              <a:t>STA</a:t>
            </a:r>
            <a:r>
              <a:rPr lang="zh-CN" altLang="en-US" dirty="0" smtClean="0">
                <a:latin typeface="+mn-ea"/>
              </a:rPr>
              <a:t>向信号最好的</a:t>
            </a:r>
            <a:r>
              <a:rPr lang="en-US" altLang="zh-CN" dirty="0" smtClean="0">
                <a:latin typeface="+mn-ea"/>
              </a:rPr>
              <a:t>AP</a:t>
            </a:r>
            <a:r>
              <a:rPr lang="zh-CN" altLang="en-US" dirty="0" smtClean="0">
                <a:latin typeface="+mn-ea"/>
              </a:rPr>
              <a:t>发起认证请求，</a:t>
            </a:r>
            <a:r>
              <a:rPr lang="zh-CN" altLang="en-US" dirty="0" smtClean="0"/>
              <a:t>只有身份认证通过的站点才能进行无线接入访问</a:t>
            </a:r>
            <a:endParaRPr lang="en-US" altLang="zh-CN" dirty="0" smtClean="0">
              <a:latin typeface="+mn-ea"/>
            </a:endParaRPr>
          </a:p>
          <a:p>
            <a:pPr>
              <a:buNone/>
            </a:pPr>
            <a:r>
              <a:rPr lang="en-US" altLang="zh-CN" dirty="0" smtClean="0"/>
              <a:t>  </a:t>
            </a:r>
            <a:r>
              <a:rPr lang="zh-CN" altLang="en-US" dirty="0" smtClean="0">
                <a:latin typeface="+mn-ea"/>
              </a:rPr>
              <a:t>（</a:t>
            </a:r>
            <a:r>
              <a:rPr lang="en-US" altLang="zh-CN" dirty="0" smtClean="0">
                <a:latin typeface="+mn-ea"/>
              </a:rPr>
              <a:t>1</a:t>
            </a:r>
            <a:r>
              <a:rPr lang="zh-CN" altLang="en-US" dirty="0" smtClean="0">
                <a:latin typeface="+mn-ea"/>
              </a:rPr>
              <a:t>）</a:t>
            </a:r>
            <a:r>
              <a:rPr lang="en-US" altLang="zh-CN" dirty="0" smtClean="0">
                <a:latin typeface="+mn-ea"/>
              </a:rPr>
              <a:t>Station</a:t>
            </a:r>
            <a:r>
              <a:rPr lang="zh-CN" altLang="en-US" dirty="0" smtClean="0">
                <a:latin typeface="+mn-ea"/>
              </a:rPr>
              <a:t>向</a:t>
            </a:r>
            <a:r>
              <a:rPr lang="en-US" altLang="zh-CN" dirty="0" smtClean="0">
                <a:latin typeface="+mn-ea"/>
              </a:rPr>
              <a:t>AP</a:t>
            </a:r>
            <a:r>
              <a:rPr lang="zh-CN" altLang="en-US" dirty="0" smtClean="0">
                <a:latin typeface="+mn-ea"/>
              </a:rPr>
              <a:t>发送</a:t>
            </a:r>
            <a:r>
              <a:rPr lang="en-US" altLang="zh-CN" dirty="0" smtClean="0">
                <a:latin typeface="+mn-ea"/>
              </a:rPr>
              <a:t>Authentication Request</a:t>
            </a:r>
          </a:p>
          <a:p>
            <a:pPr>
              <a:buNone/>
            </a:pPr>
            <a:r>
              <a:rPr lang="zh-CN" altLang="en-US" dirty="0" smtClean="0">
                <a:latin typeface="+mn-ea"/>
              </a:rPr>
              <a:t> （</a:t>
            </a:r>
            <a:r>
              <a:rPr lang="en-US" altLang="zh-CN" dirty="0" smtClean="0">
                <a:latin typeface="+mn-ea"/>
              </a:rPr>
              <a:t>2</a:t>
            </a:r>
            <a:r>
              <a:rPr lang="zh-CN" altLang="en-US" dirty="0" smtClean="0">
                <a:latin typeface="+mn-ea"/>
              </a:rPr>
              <a:t>）</a:t>
            </a:r>
            <a:r>
              <a:rPr lang="en-US" altLang="zh-CN" dirty="0" smtClean="0">
                <a:latin typeface="+mn-ea"/>
              </a:rPr>
              <a:t>AP</a:t>
            </a:r>
            <a:r>
              <a:rPr lang="zh-CN" altLang="en-US" dirty="0" smtClean="0">
                <a:latin typeface="+mn-ea"/>
              </a:rPr>
              <a:t>向</a:t>
            </a:r>
            <a:r>
              <a:rPr lang="en-US" altLang="zh-CN" dirty="0" smtClean="0">
                <a:latin typeface="+mn-ea"/>
              </a:rPr>
              <a:t>Station</a:t>
            </a:r>
            <a:r>
              <a:rPr lang="zh-CN" altLang="en-US" dirty="0" smtClean="0">
                <a:latin typeface="+mn-ea"/>
              </a:rPr>
              <a:t>发送</a:t>
            </a:r>
            <a:r>
              <a:rPr lang="en-US" altLang="zh-CN" dirty="0" smtClean="0">
                <a:latin typeface="+mn-ea"/>
              </a:rPr>
              <a:t>ACK</a:t>
            </a:r>
          </a:p>
          <a:p>
            <a:pPr>
              <a:buNone/>
            </a:pPr>
            <a:r>
              <a:rPr lang="zh-CN" altLang="en-US" dirty="0" smtClean="0">
                <a:latin typeface="+mn-ea"/>
              </a:rPr>
              <a:t> （</a:t>
            </a:r>
            <a:r>
              <a:rPr lang="en-US" altLang="zh-CN" dirty="0" smtClean="0">
                <a:latin typeface="+mn-ea"/>
              </a:rPr>
              <a:t>3</a:t>
            </a:r>
            <a:r>
              <a:rPr lang="zh-CN" altLang="en-US" dirty="0" smtClean="0">
                <a:latin typeface="+mn-ea"/>
              </a:rPr>
              <a:t>）</a:t>
            </a:r>
            <a:r>
              <a:rPr lang="en-US" altLang="zh-CN" dirty="0" smtClean="0">
                <a:latin typeface="+mn-ea"/>
              </a:rPr>
              <a:t>AP</a:t>
            </a:r>
            <a:r>
              <a:rPr lang="zh-CN" altLang="en-US" dirty="0" smtClean="0">
                <a:latin typeface="+mn-ea"/>
              </a:rPr>
              <a:t>向</a:t>
            </a:r>
            <a:r>
              <a:rPr lang="en-US" altLang="zh-CN" dirty="0" smtClean="0">
                <a:latin typeface="+mn-ea"/>
              </a:rPr>
              <a:t>Station</a:t>
            </a:r>
            <a:r>
              <a:rPr lang="zh-CN" altLang="en-US" dirty="0" smtClean="0">
                <a:latin typeface="+mn-ea"/>
              </a:rPr>
              <a:t>发送</a:t>
            </a:r>
            <a:r>
              <a:rPr lang="en-US" altLang="zh-CN" dirty="0" smtClean="0">
                <a:latin typeface="+mn-ea"/>
              </a:rPr>
              <a:t>Authentication </a:t>
            </a:r>
            <a:r>
              <a:rPr lang="en-US" altLang="zh-CN" dirty="0" smtClean="0">
                <a:latin typeface="+mn-ea"/>
              </a:rPr>
              <a:t>Response</a:t>
            </a:r>
            <a:endParaRPr lang="en-US" altLang="zh-CN" dirty="0" smtClean="0">
              <a:latin typeface="+mn-ea"/>
            </a:endParaRPr>
          </a:p>
          <a:p>
            <a:pPr>
              <a:buNone/>
            </a:pPr>
            <a:r>
              <a:rPr lang="zh-CN" altLang="en-US" dirty="0" smtClean="0">
                <a:latin typeface="+mn-ea"/>
              </a:rPr>
              <a:t> （</a:t>
            </a:r>
            <a:r>
              <a:rPr lang="en-US" altLang="zh-CN" dirty="0" smtClean="0">
                <a:latin typeface="+mn-ea"/>
              </a:rPr>
              <a:t>4</a:t>
            </a:r>
            <a:r>
              <a:rPr lang="zh-CN" altLang="en-US" dirty="0" smtClean="0">
                <a:latin typeface="+mn-ea"/>
              </a:rPr>
              <a:t>）</a:t>
            </a:r>
            <a:r>
              <a:rPr lang="en-US" altLang="zh-CN" dirty="0" smtClean="0">
                <a:latin typeface="+mn-ea"/>
              </a:rPr>
              <a:t>Station</a:t>
            </a:r>
            <a:r>
              <a:rPr lang="zh-CN" altLang="en-US" dirty="0" smtClean="0">
                <a:latin typeface="+mn-ea"/>
              </a:rPr>
              <a:t>向</a:t>
            </a:r>
            <a:r>
              <a:rPr lang="en-US" altLang="zh-CN" dirty="0" smtClean="0">
                <a:latin typeface="+mn-ea"/>
              </a:rPr>
              <a:t>AP</a:t>
            </a:r>
            <a:r>
              <a:rPr lang="zh-CN" altLang="en-US" dirty="0" smtClean="0">
                <a:latin typeface="+mn-ea"/>
              </a:rPr>
              <a:t>发送</a:t>
            </a:r>
            <a:r>
              <a:rPr lang="en-US" altLang="zh-CN" dirty="0" smtClean="0">
                <a:latin typeface="+mn-ea"/>
              </a:rPr>
              <a:t>ACK</a:t>
            </a: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关联</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身份认证获得通过后，进入关联</a:t>
            </a:r>
            <a:r>
              <a:rPr lang="zh-CN" altLang="en-US" dirty="0" smtClean="0"/>
              <a:t>阶段</a:t>
            </a:r>
            <a:endParaRPr lang="en-US" altLang="zh-CN" dirty="0" smtClean="0"/>
          </a:p>
          <a:p>
            <a:r>
              <a:rPr lang="zh-CN" altLang="en-US" dirty="0" smtClean="0">
                <a:latin typeface="+mn-ea"/>
              </a:rPr>
              <a:t>关联成功后</a:t>
            </a:r>
            <a:r>
              <a:rPr lang="en-US" altLang="zh-CN" dirty="0" smtClean="0">
                <a:latin typeface="+mn-ea"/>
              </a:rPr>
              <a:t>STA</a:t>
            </a:r>
            <a:r>
              <a:rPr lang="zh-CN" altLang="en-US" dirty="0" smtClean="0">
                <a:latin typeface="+mn-ea"/>
              </a:rPr>
              <a:t>和</a:t>
            </a:r>
            <a:r>
              <a:rPr lang="en-US" altLang="zh-CN" dirty="0" smtClean="0">
                <a:latin typeface="+mn-ea"/>
              </a:rPr>
              <a:t>AP</a:t>
            </a:r>
            <a:r>
              <a:rPr lang="zh-CN" altLang="en-US" dirty="0" smtClean="0">
                <a:latin typeface="+mn-ea"/>
              </a:rPr>
              <a:t>可以开始通信</a:t>
            </a:r>
            <a:endParaRPr lang="en-US" altLang="zh-CN" dirty="0" smtClean="0">
              <a:latin typeface="+mn-ea"/>
            </a:endParaRPr>
          </a:p>
          <a:p>
            <a:pPr>
              <a:buNone/>
            </a:pPr>
            <a:r>
              <a:rPr lang="en-US" altLang="zh-CN" dirty="0" smtClean="0"/>
              <a:t>  </a:t>
            </a:r>
            <a:r>
              <a:rPr lang="zh-CN" altLang="en-US" dirty="0" smtClean="0">
                <a:latin typeface="+mn-ea"/>
              </a:rPr>
              <a:t>（</a:t>
            </a:r>
            <a:r>
              <a:rPr lang="en-US" altLang="zh-CN" dirty="0" smtClean="0">
                <a:latin typeface="+mn-ea"/>
              </a:rPr>
              <a:t>1</a:t>
            </a:r>
            <a:r>
              <a:rPr lang="zh-CN" altLang="en-US" dirty="0" smtClean="0">
                <a:latin typeface="+mn-ea"/>
              </a:rPr>
              <a:t>）</a:t>
            </a:r>
            <a:r>
              <a:rPr lang="en-US" altLang="zh-CN" dirty="0" smtClean="0">
                <a:latin typeface="+mn-ea"/>
              </a:rPr>
              <a:t>Station</a:t>
            </a:r>
            <a:r>
              <a:rPr lang="zh-CN" altLang="en-US" dirty="0" smtClean="0">
                <a:latin typeface="+mn-ea"/>
              </a:rPr>
              <a:t>向</a:t>
            </a:r>
            <a:r>
              <a:rPr lang="en-US" altLang="zh-CN" dirty="0" smtClean="0">
                <a:latin typeface="+mn-ea"/>
              </a:rPr>
              <a:t>AP</a:t>
            </a:r>
            <a:r>
              <a:rPr lang="zh-CN" altLang="en-US" dirty="0" smtClean="0">
                <a:latin typeface="+mn-ea"/>
              </a:rPr>
              <a:t>发送</a:t>
            </a:r>
            <a:r>
              <a:rPr lang="en-US" altLang="zh-CN" dirty="0" smtClean="0">
                <a:latin typeface="+mn-ea"/>
              </a:rPr>
              <a:t>Association Request</a:t>
            </a:r>
            <a:endParaRPr lang="en-US" altLang="zh-CN" dirty="0" smtClean="0">
              <a:latin typeface="+mn-ea"/>
            </a:endParaRPr>
          </a:p>
          <a:p>
            <a:pPr>
              <a:buNone/>
            </a:pPr>
            <a:r>
              <a:rPr lang="zh-CN" altLang="en-US" dirty="0" smtClean="0">
                <a:latin typeface="+mn-ea"/>
              </a:rPr>
              <a:t> （</a:t>
            </a:r>
            <a:r>
              <a:rPr lang="en-US" altLang="zh-CN" dirty="0" smtClean="0">
                <a:latin typeface="+mn-ea"/>
              </a:rPr>
              <a:t>2</a:t>
            </a:r>
            <a:r>
              <a:rPr lang="zh-CN" altLang="en-US" dirty="0" smtClean="0">
                <a:latin typeface="+mn-ea"/>
              </a:rPr>
              <a:t>）</a:t>
            </a:r>
            <a:r>
              <a:rPr lang="en-US" altLang="zh-CN" dirty="0" smtClean="0">
                <a:latin typeface="+mn-ea"/>
              </a:rPr>
              <a:t>AP</a:t>
            </a:r>
            <a:r>
              <a:rPr lang="zh-CN" altLang="en-US" dirty="0" smtClean="0">
                <a:latin typeface="+mn-ea"/>
              </a:rPr>
              <a:t>向</a:t>
            </a:r>
            <a:r>
              <a:rPr lang="en-US" altLang="zh-CN" dirty="0" smtClean="0">
                <a:latin typeface="+mn-ea"/>
              </a:rPr>
              <a:t>Station</a:t>
            </a:r>
            <a:r>
              <a:rPr lang="zh-CN" altLang="en-US" dirty="0" smtClean="0">
                <a:latin typeface="+mn-ea"/>
              </a:rPr>
              <a:t>发送</a:t>
            </a:r>
            <a:r>
              <a:rPr lang="en-US" altLang="zh-CN" dirty="0" smtClean="0">
                <a:latin typeface="+mn-ea"/>
              </a:rPr>
              <a:t>ACK</a:t>
            </a:r>
          </a:p>
          <a:p>
            <a:pPr>
              <a:buNone/>
            </a:pPr>
            <a:r>
              <a:rPr lang="zh-CN" altLang="en-US" dirty="0" smtClean="0">
                <a:latin typeface="+mn-ea"/>
              </a:rPr>
              <a:t> （</a:t>
            </a:r>
            <a:r>
              <a:rPr lang="en-US" altLang="zh-CN" dirty="0" smtClean="0">
                <a:latin typeface="+mn-ea"/>
              </a:rPr>
              <a:t>3</a:t>
            </a:r>
            <a:r>
              <a:rPr lang="zh-CN" altLang="en-US" dirty="0" smtClean="0">
                <a:latin typeface="+mn-ea"/>
              </a:rPr>
              <a:t>）</a:t>
            </a:r>
            <a:r>
              <a:rPr lang="en-US" altLang="zh-CN" dirty="0" smtClean="0">
                <a:latin typeface="+mn-ea"/>
              </a:rPr>
              <a:t>AP</a:t>
            </a:r>
            <a:r>
              <a:rPr lang="zh-CN" altLang="en-US" dirty="0" smtClean="0">
                <a:latin typeface="+mn-ea"/>
              </a:rPr>
              <a:t>向</a:t>
            </a:r>
            <a:r>
              <a:rPr lang="en-US" altLang="zh-CN" dirty="0" smtClean="0">
                <a:latin typeface="+mn-ea"/>
              </a:rPr>
              <a:t>Station</a:t>
            </a:r>
            <a:r>
              <a:rPr lang="zh-CN" altLang="en-US" dirty="0" smtClean="0">
                <a:latin typeface="+mn-ea"/>
              </a:rPr>
              <a:t>发送</a:t>
            </a:r>
            <a:r>
              <a:rPr lang="en-US" altLang="zh-CN" dirty="0" smtClean="0">
                <a:latin typeface="+mn-ea"/>
              </a:rPr>
              <a:t>Association </a:t>
            </a:r>
            <a:r>
              <a:rPr lang="en-US" altLang="zh-CN" dirty="0" smtClean="0">
                <a:latin typeface="+mn-ea"/>
              </a:rPr>
              <a:t>Response</a:t>
            </a:r>
            <a:endParaRPr lang="en-US" altLang="zh-CN" dirty="0" smtClean="0">
              <a:latin typeface="+mn-ea"/>
            </a:endParaRPr>
          </a:p>
          <a:p>
            <a:pPr>
              <a:buNone/>
            </a:pPr>
            <a:r>
              <a:rPr lang="zh-CN" altLang="en-US" dirty="0" smtClean="0">
                <a:latin typeface="+mn-ea"/>
              </a:rPr>
              <a:t> （</a:t>
            </a:r>
            <a:r>
              <a:rPr lang="en-US" altLang="zh-CN" dirty="0" smtClean="0">
                <a:latin typeface="+mn-ea"/>
              </a:rPr>
              <a:t>4</a:t>
            </a:r>
            <a:r>
              <a:rPr lang="zh-CN" altLang="en-US" dirty="0" smtClean="0">
                <a:latin typeface="+mn-ea"/>
              </a:rPr>
              <a:t>）</a:t>
            </a:r>
            <a:r>
              <a:rPr lang="en-US" altLang="zh-CN" dirty="0" smtClean="0">
                <a:latin typeface="+mn-ea"/>
              </a:rPr>
              <a:t>Station</a:t>
            </a:r>
            <a:r>
              <a:rPr lang="zh-CN" altLang="en-US" dirty="0" smtClean="0">
                <a:latin typeface="+mn-ea"/>
              </a:rPr>
              <a:t>向</a:t>
            </a:r>
            <a:r>
              <a:rPr lang="en-US" altLang="zh-CN" dirty="0" smtClean="0">
                <a:latin typeface="+mn-ea"/>
              </a:rPr>
              <a:t>AP</a:t>
            </a:r>
            <a:r>
              <a:rPr lang="zh-CN" altLang="en-US" dirty="0" smtClean="0">
                <a:latin typeface="+mn-ea"/>
              </a:rPr>
              <a:t>发送</a:t>
            </a:r>
            <a:r>
              <a:rPr lang="en-US" altLang="zh-CN" dirty="0" smtClean="0">
                <a:latin typeface="+mn-ea"/>
              </a:rPr>
              <a:t>ACK</a:t>
            </a: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技术</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6" name="内容占位符 2"/>
          <p:cNvSpPr>
            <a:spLocks noGrp="1"/>
          </p:cNvSpPr>
          <p:nvPr>
            <p:ph idx="1"/>
          </p:nvPr>
        </p:nvSpPr>
        <p:spPr>
          <a:xfrm>
            <a:off x="457200" y="2249424"/>
            <a:ext cx="8229600" cy="2043672"/>
          </a:xfrm>
        </p:spPr>
        <p:txBody>
          <a:bodyPr>
            <a:normAutofit fontScale="92500"/>
          </a:bodyPr>
          <a:lstStyle/>
          <a:p>
            <a:r>
              <a:rPr lang="en-US" altLang="zh-CN" dirty="0" err="1" smtClean="0">
                <a:solidFill>
                  <a:srgbClr val="FF0000"/>
                </a:solidFill>
              </a:rPr>
              <a:t>WI</a:t>
            </a:r>
            <a:r>
              <a:rPr lang="en-US" altLang="zh-CN" dirty="0" err="1" smtClean="0"/>
              <a:t>reless-</a:t>
            </a:r>
            <a:r>
              <a:rPr lang="en-US" altLang="zh-CN" dirty="0" err="1" smtClean="0">
                <a:solidFill>
                  <a:srgbClr val="FF0000"/>
                </a:solidFill>
              </a:rPr>
              <a:t>FI</a:t>
            </a:r>
            <a:r>
              <a:rPr lang="en-US" altLang="zh-CN" dirty="0" err="1" smtClean="0"/>
              <a:t>delity</a:t>
            </a:r>
            <a:r>
              <a:rPr lang="zh-CN" altLang="en-US" dirty="0" smtClean="0"/>
              <a:t>，无线高保真</a:t>
            </a:r>
            <a:endParaRPr lang="en-US" altLang="zh-CN" dirty="0" smtClean="0"/>
          </a:p>
          <a:p>
            <a:r>
              <a:rPr lang="zh-CN" altLang="en-US" dirty="0" smtClean="0"/>
              <a:t>一个无线网络通信技术的品牌，由</a:t>
            </a:r>
            <a:r>
              <a:rPr lang="en-US" altLang="zh-CN" dirty="0" smtClean="0"/>
              <a:t>Wi-Fi</a:t>
            </a:r>
            <a:r>
              <a:rPr lang="zh-CN" altLang="en-US" dirty="0" smtClean="0"/>
              <a:t>联盟所持有</a:t>
            </a:r>
            <a:endParaRPr lang="en-US" altLang="zh-CN" dirty="0" smtClean="0"/>
          </a:p>
          <a:p>
            <a:r>
              <a:rPr lang="zh-CN" altLang="en-US" dirty="0" smtClean="0"/>
              <a:t>目的是改善基于</a:t>
            </a:r>
            <a:r>
              <a:rPr lang="en-US" altLang="zh-CN" dirty="0" smtClean="0"/>
              <a:t>IEEE 802.11</a:t>
            </a:r>
            <a:r>
              <a:rPr lang="zh-CN" altLang="en-US" dirty="0" smtClean="0"/>
              <a:t>标准的无线网路产品之间的互通性</a:t>
            </a:r>
            <a:endParaRPr lang="en-US" altLang="zh-CN" dirty="0" smtClean="0"/>
          </a:p>
        </p:txBody>
      </p:sp>
      <p:pic>
        <p:nvPicPr>
          <p:cNvPr id="1027" name="Picture 3"/>
          <p:cNvPicPr>
            <a:picLocks noChangeAspect="1" noChangeArrowheads="1"/>
          </p:cNvPicPr>
          <p:nvPr/>
        </p:nvPicPr>
        <p:blipFill>
          <a:blip r:embed="rId2" cstate="print"/>
          <a:srcRect/>
          <a:stretch>
            <a:fillRect/>
          </a:stretch>
        </p:blipFill>
        <p:spPr bwMode="auto">
          <a:xfrm>
            <a:off x="3163044" y="4293096"/>
            <a:ext cx="2705100" cy="1733550"/>
          </a:xfrm>
          <a:prstGeom prst="rect">
            <a:avLst/>
          </a:prstGeom>
          <a:noFill/>
          <a:ln w="9525">
            <a:noFill/>
            <a:miter lim="800000"/>
            <a:headEnd/>
            <a:tailEnd/>
          </a:ln>
        </p:spPr>
      </p:pic>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相关</a:t>
            </a:r>
            <a:r>
              <a:rPr lang="zh-CN" altLang="en-US" dirty="0" smtClean="0"/>
              <a:t>类简介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6" name="内容占位符 2"/>
          <p:cNvSpPr>
            <a:spLocks noGrp="1"/>
          </p:cNvSpPr>
          <p:nvPr>
            <p:ph idx="1"/>
          </p:nvPr>
        </p:nvSpPr>
        <p:spPr>
          <a:xfrm>
            <a:off x="457200" y="2249424"/>
            <a:ext cx="8229600" cy="4347928"/>
          </a:xfrm>
        </p:spPr>
        <p:txBody>
          <a:bodyPr/>
          <a:lstStyle/>
          <a:p>
            <a:r>
              <a:rPr lang="en-US" altLang="zh-CN" dirty="0" err="1" smtClean="0"/>
              <a:t>WifiManager</a:t>
            </a:r>
            <a:endParaRPr lang="en-US" altLang="zh-CN" dirty="0" smtClean="0"/>
          </a:p>
          <a:p>
            <a:r>
              <a:rPr lang="en-US" altLang="zh-CN" dirty="0" err="1" smtClean="0"/>
              <a:t>WifiInfo</a:t>
            </a:r>
            <a:endParaRPr lang="en-US" altLang="zh-CN" dirty="0" smtClean="0"/>
          </a:p>
          <a:p>
            <a:r>
              <a:rPr lang="en-US" altLang="zh-CN" dirty="0" err="1" smtClean="0"/>
              <a:t>WifiConfiguration</a:t>
            </a:r>
            <a:endParaRPr lang="en-US" altLang="zh-CN" dirty="0" smtClean="0"/>
          </a:p>
          <a:p>
            <a:r>
              <a:rPr lang="en-US" altLang="zh-CN" dirty="0" err="1" smtClean="0"/>
              <a:t>ScanResult</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zh-CN" altLang="en-US" dirty="0" smtClean="0"/>
              <a:t>接口</a:t>
            </a:r>
            <a:r>
              <a:rPr lang="zh-CN" altLang="en-US" dirty="0" smtClean="0"/>
              <a:t>说明 </a:t>
            </a:r>
            <a:r>
              <a:rPr lang="en-US" altLang="zh-CN" dirty="0" smtClean="0"/>
              <a:t>– Enable/Disable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开启</a:t>
            </a:r>
            <a:r>
              <a:rPr lang="en-US" altLang="zh-CN" dirty="0" smtClean="0"/>
              <a:t>/</a:t>
            </a:r>
            <a:r>
              <a:rPr lang="zh-CN" altLang="en-US" dirty="0" smtClean="0"/>
              <a:t>关闭</a:t>
            </a:r>
            <a:endParaRPr lang="en-US" altLang="zh-CN" dirty="0" smtClean="0"/>
          </a:p>
          <a:p>
            <a:pPr>
              <a:buFont typeface="Wingdings" pitchFamily="2" charset="2"/>
              <a:buChar char="Ø"/>
            </a:pPr>
            <a:r>
              <a:rPr lang="en-US" altLang="zh-CN" dirty="0" err="1" smtClean="0"/>
              <a:t>WifiManager.setWifiEnabled</a:t>
            </a:r>
            <a:r>
              <a:rPr lang="en-US" altLang="zh-CN" dirty="0" smtClean="0"/>
              <a:t>()</a:t>
            </a:r>
            <a:endParaRPr lang="en-US" altLang="zh-CN" dirty="0" smtClean="0"/>
          </a:p>
          <a:p>
            <a:r>
              <a:rPr lang="en-US" altLang="zh-CN" dirty="0" err="1" smtClean="0"/>
              <a:t>WiFi</a:t>
            </a:r>
            <a:r>
              <a:rPr lang="zh-CN" altLang="en-US" dirty="0" smtClean="0"/>
              <a:t>状态上报</a:t>
            </a:r>
            <a:endParaRPr lang="en-US" altLang="zh-CN" dirty="0" smtClean="0"/>
          </a:p>
          <a:p>
            <a:pPr>
              <a:buFont typeface="Wingdings" pitchFamily="2" charset="2"/>
              <a:buChar char="Ø"/>
            </a:pPr>
            <a:r>
              <a:rPr lang="en-US" altLang="zh-CN" dirty="0" err="1" smtClean="0"/>
              <a:t>WifiManager.WIFI_STATE_CHANGED_ACTION</a:t>
            </a:r>
            <a:endParaRPr lang="en-US" altLang="zh-CN" dirty="0" smtClean="0"/>
          </a:p>
          <a:p>
            <a:r>
              <a:rPr lang="zh-CN" altLang="en-US" dirty="0" smtClean="0"/>
              <a:t>获取</a:t>
            </a:r>
            <a:r>
              <a:rPr lang="zh-CN" altLang="en-US" dirty="0" smtClean="0"/>
              <a:t>当前</a:t>
            </a:r>
            <a:r>
              <a:rPr lang="en-US" altLang="zh-CN" dirty="0" err="1" smtClean="0"/>
              <a:t>WiFi</a:t>
            </a:r>
            <a:r>
              <a:rPr lang="zh-CN" altLang="en-US" dirty="0" smtClean="0"/>
              <a:t>状态</a:t>
            </a:r>
            <a:endParaRPr lang="en-US" altLang="zh-CN" dirty="0" smtClean="0"/>
          </a:p>
          <a:p>
            <a:pPr>
              <a:buFont typeface="Wingdings" pitchFamily="2" charset="2"/>
              <a:buChar char="Ø"/>
            </a:pPr>
            <a:r>
              <a:rPr lang="en-US" altLang="zh-CN" dirty="0" err="1" smtClean="0"/>
              <a:t>WifiManager.isWifiEnabled</a:t>
            </a:r>
            <a:r>
              <a:rPr lang="en-US" altLang="zh-CN" dirty="0" smtClean="0"/>
              <a:t>()</a:t>
            </a:r>
          </a:p>
          <a:p>
            <a:pPr>
              <a:buFont typeface="Wingdings" pitchFamily="2" charset="2"/>
              <a:buChar char="Ø"/>
            </a:pPr>
            <a:r>
              <a:rPr lang="en-US" altLang="zh-CN" dirty="0" err="1" smtClean="0"/>
              <a:t>WifiManager.getWifiState</a:t>
            </a:r>
            <a:r>
              <a:rPr lang="en-US" altLang="zh-CN" dirty="0" smtClean="0"/>
              <a:t>()</a:t>
            </a:r>
            <a:endParaRPr lang="en-US" altLang="zh-CN" dirty="0" smtClean="0"/>
          </a:p>
          <a:p>
            <a:r>
              <a:rPr lang="en-US" altLang="zh-CN" dirty="0" err="1" smtClean="0"/>
              <a:t>WifiManager.isScanAlwaysAvailable</a:t>
            </a:r>
            <a:r>
              <a:rPr lang="en-US" altLang="zh-CN" dirty="0" smtClean="0"/>
              <a:t>()</a:t>
            </a:r>
            <a:endParaRPr lang="en-US" altLang="zh-CN" dirty="0" smtClean="0"/>
          </a:p>
          <a:p>
            <a:pPr>
              <a:buNone/>
            </a:pPr>
            <a:endParaRPr lang="en-US" altLang="zh-CN" dirty="0" smtClean="0"/>
          </a:p>
          <a:p>
            <a:endParaRPr lang="en-US" altLang="zh-CN" dirty="0" smtClean="0"/>
          </a:p>
          <a:p>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zh-CN" altLang="en-US" dirty="0" smtClean="0"/>
              <a:t>接口</a:t>
            </a:r>
            <a:r>
              <a:rPr lang="zh-CN" altLang="en-US" dirty="0" smtClean="0"/>
              <a:t>说明 </a:t>
            </a:r>
            <a:r>
              <a:rPr lang="en-US" altLang="zh-CN" dirty="0" smtClean="0"/>
              <a:t>– </a:t>
            </a:r>
            <a:r>
              <a:rPr lang="en-US" altLang="zh-CN" dirty="0" smtClean="0"/>
              <a:t>Read </a:t>
            </a:r>
            <a:r>
              <a:rPr lang="en-US" altLang="zh-CN" dirty="0" smtClean="0"/>
              <a:t>Local Prop</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6" name="内容占位符 2"/>
          <p:cNvSpPr>
            <a:spLocks noGrp="1"/>
          </p:cNvSpPr>
          <p:nvPr>
            <p:ph idx="1"/>
          </p:nvPr>
        </p:nvSpPr>
        <p:spPr>
          <a:xfrm>
            <a:off x="457200" y="2249424"/>
            <a:ext cx="8229600" cy="4347928"/>
          </a:xfrm>
        </p:spPr>
        <p:txBody>
          <a:bodyPr>
            <a:normAutofit fontScale="92500" lnSpcReduction="10000"/>
          </a:bodyPr>
          <a:lstStyle/>
          <a:p>
            <a:r>
              <a:rPr lang="zh-CN" altLang="en-US" dirty="0" smtClean="0">
                <a:latin typeface="+mn-ea"/>
              </a:rPr>
              <a:t>读取已保存的</a:t>
            </a:r>
            <a:r>
              <a:rPr lang="en-US" altLang="zh-CN" dirty="0" smtClean="0">
                <a:latin typeface="+mn-ea"/>
              </a:rPr>
              <a:t>AP</a:t>
            </a:r>
            <a:r>
              <a:rPr lang="zh-CN" altLang="en-US" dirty="0" smtClean="0">
                <a:latin typeface="+mn-ea"/>
              </a:rPr>
              <a:t>列表</a:t>
            </a:r>
            <a:endParaRPr lang="en-US" altLang="zh-CN" dirty="0" smtClean="0">
              <a:latin typeface="+mn-ea"/>
            </a:endParaRPr>
          </a:p>
          <a:p>
            <a:pPr>
              <a:buFont typeface="Wingdings" pitchFamily="2" charset="2"/>
              <a:buChar char="Ø"/>
            </a:pPr>
            <a:r>
              <a:rPr lang="en-US" altLang="zh-CN" dirty="0" err="1" smtClean="0">
                <a:latin typeface="+mn-ea"/>
              </a:rPr>
              <a:t>WifiManager.getConfiguredNetworks</a:t>
            </a:r>
            <a:r>
              <a:rPr lang="en-US" altLang="zh-CN" dirty="0" smtClean="0">
                <a:latin typeface="+mn-ea"/>
              </a:rPr>
              <a:t>()</a:t>
            </a:r>
          </a:p>
          <a:p>
            <a:r>
              <a:rPr lang="zh-CN" altLang="en-US" dirty="0" smtClean="0">
                <a:latin typeface="+mn-ea"/>
              </a:rPr>
              <a:t>计算</a:t>
            </a:r>
            <a:r>
              <a:rPr lang="en-US" altLang="zh-CN" dirty="0" err="1" smtClean="0">
                <a:latin typeface="+mn-ea"/>
              </a:rPr>
              <a:t>WiFi</a:t>
            </a:r>
            <a:r>
              <a:rPr lang="zh-CN" altLang="en-US" dirty="0" smtClean="0">
                <a:latin typeface="+mn-ea"/>
              </a:rPr>
              <a:t>信号格数</a:t>
            </a:r>
            <a:endParaRPr lang="en-US" altLang="zh-CN" dirty="0" smtClean="0">
              <a:latin typeface="+mn-ea"/>
            </a:endParaRPr>
          </a:p>
          <a:p>
            <a:pPr>
              <a:buFont typeface="Wingdings" pitchFamily="2" charset="2"/>
              <a:buChar char="Ø"/>
            </a:pPr>
            <a:r>
              <a:rPr lang="en-US" altLang="zh-CN" dirty="0" err="1" smtClean="0">
                <a:latin typeface="+mn-ea"/>
              </a:rPr>
              <a:t>WifiManager.calculateSignalLevel</a:t>
            </a:r>
            <a:r>
              <a:rPr lang="en-US" altLang="zh-CN" dirty="0" smtClean="0">
                <a:latin typeface="+mn-ea"/>
              </a:rPr>
              <a:t>()</a:t>
            </a:r>
            <a:endParaRPr lang="en-US" altLang="zh-CN" dirty="0" smtClean="0">
              <a:latin typeface="+mn-ea"/>
            </a:endParaRPr>
          </a:p>
          <a:p>
            <a:r>
              <a:rPr lang="zh-CN" altLang="en-US" dirty="0" smtClean="0">
                <a:latin typeface="+mn-ea"/>
              </a:rPr>
              <a:t>读取本机是否支持</a:t>
            </a:r>
            <a:r>
              <a:rPr lang="en-US" altLang="zh-CN" dirty="0" smtClean="0">
                <a:latin typeface="+mn-ea"/>
              </a:rPr>
              <a:t>5G</a:t>
            </a:r>
            <a:r>
              <a:rPr lang="zh-CN" altLang="en-US" dirty="0" smtClean="0">
                <a:latin typeface="+mn-ea"/>
              </a:rPr>
              <a:t>频段</a:t>
            </a:r>
            <a:endParaRPr lang="en-US" altLang="zh-CN" dirty="0" smtClean="0">
              <a:latin typeface="+mn-ea"/>
            </a:endParaRPr>
          </a:p>
          <a:p>
            <a:pPr>
              <a:buFont typeface="Wingdings" pitchFamily="2" charset="2"/>
              <a:buChar char="Ø"/>
            </a:pPr>
            <a:r>
              <a:rPr lang="en-US" altLang="zh-CN" dirty="0" smtClean="0">
                <a:latin typeface="+mn-ea"/>
              </a:rPr>
              <a:t>WifiManager.is5GHzBandSupport</a:t>
            </a:r>
            <a:r>
              <a:rPr lang="en-US" altLang="zh-CN" dirty="0" smtClean="0">
                <a:latin typeface="+mn-ea"/>
              </a:rPr>
              <a:t> ()</a:t>
            </a:r>
            <a:endParaRPr lang="en-US" altLang="zh-CN" dirty="0" smtClean="0">
              <a:latin typeface="+mn-ea"/>
            </a:endParaRPr>
          </a:p>
          <a:p>
            <a:r>
              <a:rPr lang="zh-CN" altLang="en-US" dirty="0" smtClean="0">
                <a:latin typeface="+mn-ea"/>
              </a:rPr>
              <a:t>读取</a:t>
            </a:r>
            <a:r>
              <a:rPr lang="zh-CN" altLang="en-US" dirty="0" smtClean="0">
                <a:latin typeface="+mn-ea"/>
              </a:rPr>
              <a:t>本</a:t>
            </a:r>
            <a:r>
              <a:rPr lang="zh-CN" altLang="en-US" dirty="0" smtClean="0">
                <a:latin typeface="+mn-ea"/>
              </a:rPr>
              <a:t>机是否支持</a:t>
            </a:r>
            <a:r>
              <a:rPr lang="en-US" altLang="zh-CN" dirty="0" smtClean="0">
                <a:latin typeface="+mn-ea"/>
              </a:rPr>
              <a:t>P2P</a:t>
            </a:r>
          </a:p>
          <a:p>
            <a:pPr>
              <a:buFont typeface="Wingdings" pitchFamily="2" charset="2"/>
              <a:buChar char="Ø"/>
            </a:pPr>
            <a:r>
              <a:rPr lang="en-US" altLang="zh-CN" dirty="0" smtClean="0">
                <a:latin typeface="+mn-ea"/>
              </a:rPr>
              <a:t>WifiManager.isP2pSupported</a:t>
            </a:r>
            <a:r>
              <a:rPr lang="en-US" altLang="zh-CN" dirty="0" smtClean="0">
                <a:latin typeface="+mn-ea"/>
              </a:rPr>
              <a:t>()</a:t>
            </a:r>
          </a:p>
          <a:p>
            <a:r>
              <a:rPr lang="zh-CN" altLang="en-US" dirty="0" smtClean="0">
                <a:latin typeface="+mn-ea"/>
              </a:rPr>
              <a:t>读取本机是否支持</a:t>
            </a:r>
            <a:r>
              <a:rPr lang="en-US" altLang="zh-CN" dirty="0" smtClean="0">
                <a:latin typeface="+mn-ea"/>
              </a:rPr>
              <a:t>TDLS</a:t>
            </a:r>
            <a:endParaRPr lang="en-US" altLang="zh-CN" dirty="0" smtClean="0">
              <a:latin typeface="+mn-ea"/>
            </a:endParaRPr>
          </a:p>
          <a:p>
            <a:pPr>
              <a:buFont typeface="Wingdings" pitchFamily="2" charset="2"/>
              <a:buChar char="Ø"/>
            </a:pPr>
            <a:r>
              <a:rPr lang="en-US" altLang="zh-CN" dirty="0" err="1" smtClean="0">
                <a:latin typeface="+mn-ea"/>
              </a:rPr>
              <a:t>WifiManager.isTdlsSupported</a:t>
            </a:r>
            <a:r>
              <a:rPr lang="en-US" altLang="zh-CN" dirty="0" smtClean="0">
                <a:latin typeface="+mn-ea"/>
              </a:rPr>
              <a:t>()</a:t>
            </a:r>
          </a:p>
          <a:p>
            <a:pPr>
              <a:buNone/>
            </a:pP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接口</a:t>
            </a:r>
            <a:r>
              <a:rPr lang="zh-CN" altLang="en-US" dirty="0" smtClean="0"/>
              <a:t>说明 </a:t>
            </a:r>
            <a:r>
              <a:rPr lang="en-US" altLang="zh-CN" dirty="0" smtClean="0"/>
              <a:t>– </a:t>
            </a:r>
            <a:r>
              <a:rPr lang="en-US" altLang="zh-CN" dirty="0" err="1" smtClean="0"/>
              <a:t>WiFi</a:t>
            </a:r>
            <a:r>
              <a:rPr lang="en-US" altLang="zh-CN" dirty="0" smtClean="0"/>
              <a:t> Scan</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开始</a:t>
            </a:r>
            <a:r>
              <a:rPr lang="en-US" altLang="zh-CN" dirty="0" smtClean="0"/>
              <a:t>/</a:t>
            </a:r>
            <a:r>
              <a:rPr lang="zh-CN" altLang="en-US" dirty="0" smtClean="0"/>
              <a:t>停止扫描</a:t>
            </a:r>
            <a:endParaRPr lang="en-US" altLang="zh-CN" dirty="0" smtClean="0"/>
          </a:p>
          <a:p>
            <a:pPr>
              <a:buFont typeface="Wingdings" pitchFamily="2" charset="2"/>
              <a:buChar char="Ø"/>
            </a:pPr>
            <a:r>
              <a:rPr lang="en-US" altLang="zh-CN" dirty="0" err="1" smtClean="0"/>
              <a:t>WifiManager.startScan</a:t>
            </a:r>
            <a:r>
              <a:rPr lang="en-US" altLang="zh-CN" dirty="0" smtClean="0"/>
              <a:t>()</a:t>
            </a:r>
            <a:endParaRPr lang="en-US" altLang="zh-CN" dirty="0" smtClean="0"/>
          </a:p>
          <a:p>
            <a:r>
              <a:rPr lang="zh-CN" altLang="en-US" dirty="0" smtClean="0"/>
              <a:t>获取扫描结果</a:t>
            </a:r>
            <a:endParaRPr lang="en-US" altLang="zh-CN" dirty="0" smtClean="0"/>
          </a:p>
          <a:p>
            <a:pPr>
              <a:buFont typeface="Wingdings" pitchFamily="2" charset="2"/>
              <a:buChar char="Ø"/>
            </a:pPr>
            <a:r>
              <a:rPr lang="en-US" altLang="zh-CN" dirty="0" err="1" smtClean="0"/>
              <a:t>WifiManager.getScanResults</a:t>
            </a:r>
            <a:r>
              <a:rPr lang="en-US" altLang="zh-CN" dirty="0" smtClean="0"/>
              <a:t> ()</a:t>
            </a:r>
            <a:endParaRPr lang="en-US" altLang="zh-CN" dirty="0" smtClean="0"/>
          </a:p>
          <a:p>
            <a:r>
              <a:rPr lang="zh-CN" altLang="en-US" dirty="0" smtClean="0"/>
              <a:t>扫描结果</a:t>
            </a:r>
            <a:r>
              <a:rPr lang="zh-CN" altLang="en-US" dirty="0" smtClean="0"/>
              <a:t>上报</a:t>
            </a:r>
            <a:endParaRPr lang="en-US" altLang="zh-CN" dirty="0" smtClean="0"/>
          </a:p>
          <a:p>
            <a:pPr>
              <a:buFont typeface="Wingdings" pitchFamily="2" charset="2"/>
              <a:buChar char="Ø"/>
            </a:pPr>
            <a:r>
              <a:rPr lang="en-US" altLang="zh-CN" dirty="0" err="1" smtClean="0"/>
              <a:t>WifiManager.SCAN_RESULTS_AVAILABLE_ACTION</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WiFi</a:t>
            </a:r>
            <a:r>
              <a:rPr lang="zh-CN" altLang="en-US" dirty="0" smtClean="0"/>
              <a:t>接口</a:t>
            </a:r>
            <a:r>
              <a:rPr lang="zh-CN" altLang="en-US" dirty="0" smtClean="0"/>
              <a:t>说明 </a:t>
            </a:r>
            <a:r>
              <a:rPr lang="en-US" altLang="zh-CN" dirty="0" smtClean="0"/>
              <a:t>– </a:t>
            </a:r>
            <a:r>
              <a:rPr lang="en-US" altLang="zh-CN" dirty="0" smtClean="0"/>
              <a:t>Add/Update/Delete AP</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添加</a:t>
            </a:r>
            <a:r>
              <a:rPr lang="en-US" altLang="zh-CN" dirty="0" smtClean="0"/>
              <a:t>AP</a:t>
            </a:r>
            <a:endParaRPr lang="en-US" altLang="zh-CN" dirty="0" smtClean="0"/>
          </a:p>
          <a:p>
            <a:pPr>
              <a:buFont typeface="Wingdings" pitchFamily="2" charset="2"/>
              <a:buChar char="Ø"/>
            </a:pPr>
            <a:r>
              <a:rPr lang="en-US" altLang="zh-CN" dirty="0" err="1" smtClean="0"/>
              <a:t>WifiManager.addNetwork</a:t>
            </a:r>
            <a:r>
              <a:rPr lang="en-US" altLang="zh-CN" dirty="0" smtClean="0"/>
              <a:t>()</a:t>
            </a:r>
            <a:endParaRPr lang="en-US" altLang="zh-CN" dirty="0" smtClean="0"/>
          </a:p>
          <a:p>
            <a:r>
              <a:rPr lang="zh-CN" altLang="en-US" dirty="0" smtClean="0"/>
              <a:t>更新</a:t>
            </a:r>
            <a:r>
              <a:rPr lang="en-US" altLang="zh-CN" dirty="0" smtClean="0"/>
              <a:t>AP</a:t>
            </a:r>
            <a:r>
              <a:rPr lang="zh-CN" altLang="en-US" dirty="0" smtClean="0"/>
              <a:t>信息</a:t>
            </a:r>
            <a:endParaRPr lang="en-US" altLang="zh-CN" dirty="0" smtClean="0"/>
          </a:p>
          <a:p>
            <a:pPr>
              <a:buFont typeface="Wingdings" pitchFamily="2" charset="2"/>
              <a:buChar char="Ø"/>
            </a:pPr>
            <a:r>
              <a:rPr lang="en-US" altLang="zh-CN" dirty="0" err="1" smtClean="0"/>
              <a:t>WifiManager.updateNetwork</a:t>
            </a:r>
            <a:r>
              <a:rPr lang="en-US" altLang="zh-CN" dirty="0" smtClean="0"/>
              <a:t>()</a:t>
            </a:r>
            <a:endParaRPr lang="en-US" altLang="zh-CN" dirty="0" smtClean="0"/>
          </a:p>
          <a:p>
            <a:r>
              <a:rPr lang="zh-CN" altLang="en-US" dirty="0" smtClean="0"/>
              <a:t>删除</a:t>
            </a:r>
            <a:r>
              <a:rPr lang="en-US" altLang="zh-CN" dirty="0" smtClean="0"/>
              <a:t>AP</a:t>
            </a:r>
            <a:endParaRPr lang="en-US" altLang="zh-CN" dirty="0" smtClean="0"/>
          </a:p>
          <a:p>
            <a:pPr>
              <a:buFont typeface="Wingdings" pitchFamily="2" charset="2"/>
              <a:buChar char="Ø"/>
            </a:pPr>
            <a:r>
              <a:rPr lang="en-US" altLang="zh-CN" dirty="0" err="1" smtClean="0"/>
              <a:t>WifiManager.removeNetwork</a:t>
            </a:r>
            <a:r>
              <a:rPr lang="en-US" altLang="zh-CN" dirty="0" smtClean="0"/>
              <a:t>()</a:t>
            </a:r>
            <a:endParaRPr lang="en-US" altLang="zh-CN" dirty="0" smtClean="0"/>
          </a:p>
          <a:p>
            <a:r>
              <a:rPr lang="zh-CN" altLang="en-US" dirty="0" smtClean="0"/>
              <a:t>保存</a:t>
            </a:r>
            <a:r>
              <a:rPr lang="en-US" altLang="zh-CN" dirty="0" smtClean="0"/>
              <a:t>AP</a:t>
            </a:r>
            <a:r>
              <a:rPr lang="zh-CN" altLang="en-US" dirty="0" smtClean="0"/>
              <a:t>信息</a:t>
            </a:r>
            <a:endParaRPr lang="en-US" altLang="zh-CN" dirty="0" smtClean="0"/>
          </a:p>
          <a:p>
            <a:pPr>
              <a:buFont typeface="Wingdings" pitchFamily="2" charset="2"/>
              <a:buChar char="Ø"/>
            </a:pPr>
            <a:r>
              <a:rPr lang="en-US" altLang="zh-CN" dirty="0" err="1" smtClean="0"/>
              <a:t>WifiManager.saveConfiguration</a:t>
            </a:r>
            <a:r>
              <a:rPr lang="en-US" altLang="zh-CN" dirty="0" smtClean="0"/>
              <a:t>()</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zh-CN" altLang="en-US" dirty="0" smtClean="0"/>
              <a:t>接口</a:t>
            </a:r>
            <a:r>
              <a:rPr lang="zh-CN" altLang="en-US" dirty="0" smtClean="0"/>
              <a:t>说明 </a:t>
            </a:r>
            <a:r>
              <a:rPr lang="en-US" altLang="zh-CN" dirty="0" smtClean="0"/>
              <a:t>– </a:t>
            </a:r>
            <a:r>
              <a:rPr lang="en-US" altLang="zh-CN" dirty="0" smtClean="0"/>
              <a:t>Connect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6" name="内容占位符 2"/>
          <p:cNvSpPr>
            <a:spLocks noGrp="1"/>
          </p:cNvSpPr>
          <p:nvPr>
            <p:ph idx="1"/>
          </p:nvPr>
        </p:nvSpPr>
        <p:spPr>
          <a:xfrm>
            <a:off x="457200" y="2249424"/>
            <a:ext cx="8229600" cy="4347928"/>
          </a:xfrm>
        </p:spPr>
        <p:txBody>
          <a:bodyPr>
            <a:normAutofit fontScale="92500" lnSpcReduction="20000"/>
          </a:bodyPr>
          <a:lstStyle/>
          <a:p>
            <a:r>
              <a:rPr lang="zh-CN" altLang="en-US" dirty="0" smtClean="0"/>
              <a:t>连接</a:t>
            </a:r>
            <a:endParaRPr lang="en-US" altLang="zh-CN" dirty="0" smtClean="0"/>
          </a:p>
          <a:p>
            <a:pPr>
              <a:buFont typeface="Wingdings" pitchFamily="2" charset="2"/>
              <a:buChar char="Ø"/>
            </a:pPr>
            <a:r>
              <a:rPr lang="en-US" altLang="zh-CN" dirty="0" err="1" smtClean="0"/>
              <a:t>WifiManager.enableNetwork</a:t>
            </a:r>
            <a:r>
              <a:rPr lang="en-US" altLang="zh-CN" dirty="0" smtClean="0"/>
              <a:t>()</a:t>
            </a:r>
          </a:p>
          <a:p>
            <a:pPr>
              <a:buFont typeface="Wingdings" pitchFamily="2" charset="2"/>
              <a:buChar char="Ø"/>
            </a:pPr>
            <a:r>
              <a:rPr lang="en-US" altLang="zh-CN" dirty="0" err="1" smtClean="0"/>
              <a:t>WifiManager.reconnect</a:t>
            </a:r>
            <a:r>
              <a:rPr lang="en-US" altLang="zh-CN" dirty="0" smtClean="0"/>
              <a:t>()</a:t>
            </a:r>
          </a:p>
          <a:p>
            <a:pPr>
              <a:buFont typeface="Wingdings" pitchFamily="2" charset="2"/>
              <a:buChar char="Ø"/>
            </a:pPr>
            <a:r>
              <a:rPr lang="en-US" altLang="zh-CN" dirty="0" err="1" smtClean="0"/>
              <a:t>WifiManager.reassociate</a:t>
            </a:r>
            <a:r>
              <a:rPr lang="en-US" altLang="zh-CN" dirty="0" smtClean="0"/>
              <a:t>()</a:t>
            </a:r>
          </a:p>
          <a:p>
            <a:r>
              <a:rPr lang="zh-CN" altLang="en-US" dirty="0" smtClean="0"/>
              <a:t>获取当前连接信息</a:t>
            </a:r>
            <a:endParaRPr lang="en-US" altLang="zh-CN" dirty="0" smtClean="0"/>
          </a:p>
          <a:p>
            <a:pPr>
              <a:buFont typeface="Wingdings" pitchFamily="2" charset="2"/>
              <a:buChar char="Ø"/>
            </a:pPr>
            <a:r>
              <a:rPr lang="en-US" altLang="zh-CN" dirty="0" err="1" smtClean="0"/>
              <a:t>WifiManager.getConnectionInfo</a:t>
            </a:r>
            <a:r>
              <a:rPr lang="en-US" altLang="zh-CN" dirty="0" smtClean="0"/>
              <a:t>()</a:t>
            </a:r>
          </a:p>
          <a:p>
            <a:pPr>
              <a:buFont typeface="Wingdings" pitchFamily="2" charset="2"/>
              <a:buChar char="Ø"/>
            </a:pPr>
            <a:r>
              <a:rPr lang="en-US" altLang="zh-CN" dirty="0" err="1" smtClean="0"/>
              <a:t>ConnectivityManager.getActiveNetworkInfo</a:t>
            </a:r>
            <a:r>
              <a:rPr lang="en-US" altLang="zh-CN" dirty="0" smtClean="0"/>
              <a:t>()</a:t>
            </a:r>
          </a:p>
          <a:p>
            <a:r>
              <a:rPr lang="zh-CN" altLang="en-US" dirty="0" smtClean="0"/>
              <a:t>连接状态上报</a:t>
            </a:r>
            <a:endParaRPr lang="en-US" altLang="zh-CN" dirty="0" smtClean="0"/>
          </a:p>
          <a:p>
            <a:pPr>
              <a:buFont typeface="Wingdings" pitchFamily="2" charset="2"/>
              <a:buChar char="Ø"/>
            </a:pPr>
            <a:r>
              <a:rPr lang="en-US" altLang="zh-CN" dirty="0" err="1" smtClean="0"/>
              <a:t>WifiManager.NETWORK_STATE_CHANGED_ACTION</a:t>
            </a:r>
            <a:endParaRPr lang="en-US" altLang="zh-CN" dirty="0" smtClean="0"/>
          </a:p>
          <a:p>
            <a:pPr>
              <a:buFont typeface="Wingdings" pitchFamily="2" charset="2"/>
              <a:buChar char="Ø"/>
            </a:pPr>
            <a:r>
              <a:rPr lang="en-US" altLang="zh-CN" dirty="0" err="1" smtClean="0"/>
              <a:t>Connectivity.CONNECTIVITY_ACTION</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zh-CN" altLang="en-US" dirty="0" smtClean="0"/>
              <a:t>接口</a:t>
            </a:r>
            <a:r>
              <a:rPr lang="zh-CN" altLang="en-US" dirty="0" smtClean="0"/>
              <a:t>说明 </a:t>
            </a:r>
            <a:r>
              <a:rPr lang="en-US" altLang="zh-CN" dirty="0" smtClean="0"/>
              <a:t>– </a:t>
            </a:r>
            <a:r>
              <a:rPr lang="en-US" altLang="zh-CN" dirty="0" smtClean="0"/>
              <a:t>Disconnect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6" name="内容占位符 2"/>
          <p:cNvSpPr>
            <a:spLocks noGrp="1"/>
          </p:cNvSpPr>
          <p:nvPr>
            <p:ph idx="1"/>
          </p:nvPr>
        </p:nvSpPr>
        <p:spPr>
          <a:xfrm>
            <a:off x="457200" y="2249424"/>
            <a:ext cx="8229600" cy="4347928"/>
          </a:xfrm>
        </p:spPr>
        <p:txBody>
          <a:bodyPr>
            <a:normAutofit fontScale="92500" lnSpcReduction="10000"/>
          </a:bodyPr>
          <a:lstStyle/>
          <a:p>
            <a:r>
              <a:rPr lang="zh-CN" altLang="en-US" dirty="0" smtClean="0"/>
              <a:t>断开连接</a:t>
            </a:r>
            <a:endParaRPr lang="en-US" altLang="zh-CN" dirty="0" smtClean="0"/>
          </a:p>
          <a:p>
            <a:pPr>
              <a:buFont typeface="Wingdings" pitchFamily="2" charset="2"/>
              <a:buChar char="Ø"/>
            </a:pPr>
            <a:r>
              <a:rPr lang="en-US" altLang="zh-CN" dirty="0" err="1" smtClean="0"/>
              <a:t>WifiManager.disconnect</a:t>
            </a:r>
            <a:r>
              <a:rPr lang="en-US" altLang="zh-CN" dirty="0" smtClean="0"/>
              <a:t>()</a:t>
            </a:r>
          </a:p>
          <a:p>
            <a:pPr>
              <a:buFont typeface="Wingdings" pitchFamily="2" charset="2"/>
              <a:buChar char="Ø"/>
            </a:pPr>
            <a:r>
              <a:rPr lang="en-US" altLang="zh-CN" dirty="0" err="1" smtClean="0"/>
              <a:t>WifiManager.disableNetwork</a:t>
            </a:r>
            <a:r>
              <a:rPr lang="en-US" altLang="zh-CN" dirty="0" smtClean="0"/>
              <a:t>()</a:t>
            </a:r>
          </a:p>
          <a:p>
            <a:r>
              <a:rPr lang="zh-CN" altLang="en-US" dirty="0" smtClean="0"/>
              <a:t>获取当前连接信息</a:t>
            </a:r>
            <a:endParaRPr lang="en-US" altLang="zh-CN" dirty="0" smtClean="0"/>
          </a:p>
          <a:p>
            <a:pPr>
              <a:buFont typeface="Wingdings" pitchFamily="2" charset="2"/>
              <a:buChar char="Ø"/>
            </a:pPr>
            <a:r>
              <a:rPr lang="en-US" altLang="zh-CN" dirty="0" err="1" smtClean="0"/>
              <a:t>WifiManager.getConnectionInfo</a:t>
            </a:r>
            <a:r>
              <a:rPr lang="en-US" altLang="zh-CN" dirty="0" smtClean="0"/>
              <a:t>()</a:t>
            </a:r>
          </a:p>
          <a:p>
            <a:pPr>
              <a:buFont typeface="Wingdings" pitchFamily="2" charset="2"/>
              <a:buChar char="Ø"/>
            </a:pPr>
            <a:r>
              <a:rPr lang="en-US" altLang="zh-CN" dirty="0" err="1" smtClean="0"/>
              <a:t>ConnectivityManager.getActiveNetworkInfo</a:t>
            </a:r>
            <a:r>
              <a:rPr lang="en-US" altLang="zh-CN" dirty="0" smtClean="0"/>
              <a:t>()</a:t>
            </a:r>
          </a:p>
          <a:p>
            <a:r>
              <a:rPr lang="zh-CN" altLang="en-US" dirty="0" smtClean="0"/>
              <a:t>连接状态上报</a:t>
            </a:r>
            <a:endParaRPr lang="en-US" altLang="zh-CN" dirty="0" smtClean="0"/>
          </a:p>
          <a:p>
            <a:pPr>
              <a:buFont typeface="Wingdings" pitchFamily="2" charset="2"/>
              <a:buChar char="Ø"/>
            </a:pPr>
            <a:r>
              <a:rPr lang="en-US" altLang="zh-CN" dirty="0" err="1" smtClean="0"/>
              <a:t>WifiManager.NETWORK_STATE_CHANGED_ACTION</a:t>
            </a:r>
            <a:endParaRPr lang="en-US" altLang="zh-CN" dirty="0" smtClean="0"/>
          </a:p>
          <a:p>
            <a:pPr>
              <a:buFont typeface="Wingdings" pitchFamily="2" charset="2"/>
              <a:buChar char="Ø"/>
            </a:pPr>
            <a:r>
              <a:rPr lang="en-US" altLang="zh-CN" dirty="0" err="1" smtClean="0"/>
              <a:t>Connectivity.CONNECTIVITY_ACTION</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zh-CN" altLang="en-US" dirty="0" smtClean="0"/>
              <a:t>接口</a:t>
            </a:r>
            <a:r>
              <a:rPr lang="zh-CN" altLang="en-US" dirty="0" smtClean="0"/>
              <a:t>说明 </a:t>
            </a:r>
            <a:r>
              <a:rPr lang="en-US" altLang="zh-CN" dirty="0" smtClean="0"/>
              <a:t>– </a:t>
            </a:r>
            <a:r>
              <a:rPr lang="en-US" altLang="zh-CN" dirty="0" smtClean="0"/>
              <a:t>WPS</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en-US" altLang="zh-CN" dirty="0" smtClean="0"/>
              <a:t>Start WPS</a:t>
            </a:r>
          </a:p>
          <a:p>
            <a:pPr>
              <a:buFont typeface="Wingdings" pitchFamily="2" charset="2"/>
              <a:buChar char="Ø"/>
            </a:pPr>
            <a:r>
              <a:rPr lang="en-US" altLang="zh-CN" dirty="0" err="1" smtClean="0"/>
              <a:t>WifiManager.startWps</a:t>
            </a:r>
            <a:r>
              <a:rPr lang="en-US" altLang="zh-CN" dirty="0" smtClean="0"/>
              <a:t>()</a:t>
            </a:r>
            <a:endParaRPr lang="en-US" altLang="zh-CN" dirty="0" smtClean="0"/>
          </a:p>
          <a:p>
            <a:r>
              <a:rPr lang="en-US" altLang="zh-CN" dirty="0" smtClean="0"/>
              <a:t>Stop WPS</a:t>
            </a:r>
          </a:p>
          <a:p>
            <a:pPr>
              <a:buFont typeface="Wingdings" pitchFamily="2" charset="2"/>
              <a:buChar char="Ø"/>
            </a:pPr>
            <a:r>
              <a:rPr lang="en-US" altLang="zh-CN" dirty="0" err="1" smtClean="0"/>
              <a:t>WifiManager.cancel</a:t>
            </a:r>
            <a:endParaRPr lang="en-US" altLang="zh-CN" dirty="0" smtClean="0"/>
          </a:p>
          <a:p>
            <a:r>
              <a:rPr lang="en-US" altLang="zh-CN" dirty="0" smtClean="0"/>
              <a:t>WPS</a:t>
            </a:r>
            <a:r>
              <a:rPr lang="zh-CN" altLang="en-US" dirty="0" smtClean="0"/>
              <a:t>事件上报</a:t>
            </a:r>
            <a:endParaRPr lang="en-US" altLang="zh-CN" dirty="0" smtClean="0"/>
          </a:p>
          <a:p>
            <a:pPr>
              <a:buFont typeface="Wingdings" pitchFamily="2" charset="2"/>
              <a:buChar char="Ø"/>
            </a:pPr>
            <a:r>
              <a:rPr lang="en-US" altLang="zh-CN" dirty="0" err="1" smtClean="0"/>
              <a:t>WifiManager.WpsCallback</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WiFi</a:t>
            </a:r>
            <a:r>
              <a:rPr lang="en-US" altLang="zh-CN" dirty="0" smtClean="0"/>
              <a:t> Hotspot</a:t>
            </a:r>
            <a:r>
              <a:rPr lang="zh-CN" altLang="en-US" dirty="0" smtClean="0"/>
              <a:t>接口说明 </a:t>
            </a:r>
            <a:r>
              <a:rPr lang="en-US" altLang="zh-CN" dirty="0" smtClean="0"/>
              <a:t>– Enable/Disable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开启</a:t>
            </a:r>
            <a:r>
              <a:rPr lang="en-US" altLang="zh-CN" dirty="0" smtClean="0"/>
              <a:t>/</a:t>
            </a:r>
            <a:r>
              <a:rPr lang="zh-CN" altLang="en-US" dirty="0" smtClean="0"/>
              <a:t>关闭</a:t>
            </a:r>
            <a:endParaRPr lang="en-US" altLang="zh-CN" dirty="0" smtClean="0"/>
          </a:p>
          <a:p>
            <a:pPr>
              <a:buFont typeface="Wingdings" pitchFamily="2" charset="2"/>
              <a:buChar char="Ø"/>
            </a:pPr>
            <a:r>
              <a:rPr lang="en-US" altLang="zh-CN" dirty="0" err="1" smtClean="0"/>
              <a:t>boolean</a:t>
            </a:r>
            <a:r>
              <a:rPr lang="en-US" altLang="zh-CN" dirty="0" smtClean="0"/>
              <a:t> </a:t>
            </a:r>
            <a:r>
              <a:rPr lang="en-US" altLang="zh-CN" dirty="0" err="1" smtClean="0"/>
              <a:t>setWifiApEnabled</a:t>
            </a:r>
            <a:r>
              <a:rPr lang="en-US" altLang="zh-CN" dirty="0" smtClean="0"/>
              <a:t>(</a:t>
            </a:r>
            <a:r>
              <a:rPr lang="en-US" altLang="zh-CN" dirty="0" err="1" smtClean="0"/>
              <a:t>WifiConfiguration</a:t>
            </a:r>
            <a:r>
              <a:rPr lang="en-US" altLang="zh-CN" dirty="0" smtClean="0"/>
              <a:t> </a:t>
            </a:r>
            <a:r>
              <a:rPr lang="en-US" altLang="zh-CN" dirty="0" err="1" smtClean="0"/>
              <a:t>wifiConfig</a:t>
            </a:r>
            <a:r>
              <a:rPr lang="en-US" altLang="zh-CN" dirty="0" smtClean="0"/>
              <a:t>, </a:t>
            </a:r>
            <a:r>
              <a:rPr lang="en-US" altLang="zh-CN" dirty="0" err="1" smtClean="0"/>
              <a:t>boolean</a:t>
            </a:r>
            <a:r>
              <a:rPr lang="en-US" altLang="zh-CN" dirty="0" smtClean="0"/>
              <a:t> enabled</a:t>
            </a:r>
            <a:r>
              <a:rPr lang="en-US" altLang="zh-CN" dirty="0" smtClean="0"/>
              <a:t>)</a:t>
            </a:r>
          </a:p>
          <a:p>
            <a:r>
              <a:rPr lang="en-US" altLang="zh-CN" dirty="0" smtClean="0"/>
              <a:t>Hotspot</a:t>
            </a:r>
            <a:r>
              <a:rPr lang="zh-CN" altLang="en-US" dirty="0" smtClean="0"/>
              <a:t>状态上报</a:t>
            </a:r>
            <a:endParaRPr lang="en-US" altLang="zh-CN" dirty="0" smtClean="0"/>
          </a:p>
          <a:p>
            <a:pPr>
              <a:buFont typeface="Wingdings" pitchFamily="2" charset="2"/>
              <a:buChar char="Ø"/>
            </a:pPr>
            <a:r>
              <a:rPr lang="en-US" altLang="zh-CN" dirty="0" smtClean="0"/>
              <a:t>Intent: </a:t>
            </a:r>
            <a:r>
              <a:rPr lang="en-US" altLang="zh-CN" dirty="0" err="1" smtClean="0"/>
              <a:t>android.net.wifi.WIFI_AP_STATE_CHANGED</a:t>
            </a:r>
            <a:endParaRPr lang="en-US" altLang="zh-CN" dirty="0" smtClean="0"/>
          </a:p>
          <a:p>
            <a:r>
              <a:rPr lang="zh-CN" altLang="en-US" dirty="0" smtClean="0"/>
              <a:t>获取</a:t>
            </a:r>
            <a:r>
              <a:rPr lang="en-US" altLang="zh-CN" dirty="0" err="1" smtClean="0"/>
              <a:t>WiFi</a:t>
            </a:r>
            <a:r>
              <a:rPr lang="en-US" altLang="zh-CN" dirty="0" smtClean="0"/>
              <a:t> Hotspot</a:t>
            </a:r>
            <a:r>
              <a:rPr lang="zh-CN" altLang="en-US" dirty="0" smtClean="0"/>
              <a:t>状态</a:t>
            </a:r>
            <a:endParaRPr lang="en-US" altLang="zh-CN" dirty="0" smtClean="0"/>
          </a:p>
          <a:p>
            <a:pPr>
              <a:buFont typeface="Wingdings" pitchFamily="2" charset="2"/>
              <a:buChar char="Ø"/>
            </a:pPr>
            <a:r>
              <a:rPr lang="en-US" altLang="zh-CN" dirty="0" err="1" smtClean="0"/>
              <a:t>boolean</a:t>
            </a:r>
            <a:r>
              <a:rPr lang="en-US" altLang="zh-CN" dirty="0" smtClean="0"/>
              <a:t> </a:t>
            </a:r>
            <a:r>
              <a:rPr lang="en-US" altLang="zh-CN" dirty="0" err="1" smtClean="0"/>
              <a:t>isWifiApEnabled</a:t>
            </a:r>
            <a:r>
              <a:rPr lang="en-US" altLang="zh-CN" dirty="0" smtClean="0"/>
              <a:t>()</a:t>
            </a:r>
          </a:p>
          <a:p>
            <a:pPr>
              <a:buFont typeface="Wingdings" pitchFamily="2" charset="2"/>
              <a:buChar char="Ø"/>
            </a:pPr>
            <a:r>
              <a:rPr lang="en-US" altLang="zh-CN" dirty="0" err="1" smtClean="0"/>
              <a:t>int</a:t>
            </a:r>
            <a:r>
              <a:rPr lang="en-US" altLang="zh-CN" dirty="0" smtClean="0"/>
              <a:t> </a:t>
            </a:r>
            <a:r>
              <a:rPr lang="en-US" altLang="zh-CN" dirty="0" err="1" smtClean="0"/>
              <a:t>getWifiApState</a:t>
            </a:r>
            <a:r>
              <a:rPr lang="en-US" altLang="zh-CN" dirty="0" smtClean="0"/>
              <a:t>()</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WiFi</a:t>
            </a:r>
            <a:r>
              <a:rPr lang="en-US" altLang="zh-CN" dirty="0" smtClean="0"/>
              <a:t> Hotspot</a:t>
            </a:r>
            <a:r>
              <a:rPr lang="zh-CN" altLang="en-US" dirty="0" smtClean="0"/>
              <a:t>接口</a:t>
            </a:r>
            <a:r>
              <a:rPr lang="zh-CN" altLang="en-US" dirty="0" smtClean="0"/>
              <a:t>说明 </a:t>
            </a:r>
            <a:r>
              <a:rPr lang="en-US" altLang="zh-CN" dirty="0" smtClean="0"/>
              <a:t>– </a:t>
            </a:r>
            <a:r>
              <a:rPr lang="en-US" altLang="zh-CN" dirty="0" smtClean="0"/>
              <a:t>Set / Get Hotspot Configuration</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设置热点配置</a:t>
            </a:r>
            <a:endParaRPr lang="en-US" altLang="zh-CN" dirty="0" smtClean="0"/>
          </a:p>
          <a:p>
            <a:pPr>
              <a:buFont typeface="Wingdings" pitchFamily="2" charset="2"/>
              <a:buChar char="Ø"/>
            </a:pPr>
            <a:r>
              <a:rPr lang="en-US" altLang="zh-CN" dirty="0" err="1" smtClean="0"/>
              <a:t>boolean</a:t>
            </a:r>
            <a:r>
              <a:rPr lang="en-US" altLang="zh-CN" dirty="0" smtClean="0"/>
              <a:t> </a:t>
            </a:r>
            <a:r>
              <a:rPr lang="en-US" altLang="zh-CN" dirty="0" err="1" smtClean="0"/>
              <a:t>WifiManager.setWifiApConfiguration</a:t>
            </a:r>
            <a:r>
              <a:rPr lang="en-US" altLang="zh-CN" dirty="0" smtClean="0"/>
              <a:t>(</a:t>
            </a:r>
            <a:r>
              <a:rPr lang="en-US" altLang="zh-CN" dirty="0" err="1" smtClean="0"/>
              <a:t>WifiConfiguration</a:t>
            </a:r>
            <a:r>
              <a:rPr lang="en-US" altLang="zh-CN" dirty="0" smtClean="0"/>
              <a:t> </a:t>
            </a:r>
            <a:r>
              <a:rPr lang="en-US" altLang="zh-CN" dirty="0" err="1" smtClean="0"/>
              <a:t>wifiConfig</a:t>
            </a:r>
            <a:r>
              <a:rPr lang="en-US" altLang="zh-CN" dirty="0" smtClean="0"/>
              <a:t>)</a:t>
            </a:r>
            <a:endParaRPr lang="en-US" altLang="zh-CN" dirty="0" smtClean="0"/>
          </a:p>
          <a:p>
            <a:r>
              <a:rPr lang="zh-CN" altLang="en-US" dirty="0" smtClean="0"/>
              <a:t>读取当前热点配置</a:t>
            </a:r>
            <a:endParaRPr lang="en-US" altLang="zh-CN" dirty="0" smtClean="0"/>
          </a:p>
          <a:p>
            <a:pPr>
              <a:buFont typeface="Wingdings" pitchFamily="2" charset="2"/>
              <a:buChar char="Ø"/>
            </a:pPr>
            <a:r>
              <a:rPr lang="en-US" altLang="zh-CN" dirty="0" err="1" smtClean="0"/>
              <a:t>WifiConfiguration</a:t>
            </a:r>
            <a:r>
              <a:rPr lang="en-US" altLang="zh-CN" dirty="0" smtClean="0"/>
              <a:t> </a:t>
            </a:r>
            <a:r>
              <a:rPr lang="en-US" altLang="zh-CN" dirty="0" err="1" smtClean="0"/>
              <a:t>WifiManager.getWifiApConfiguration</a:t>
            </a:r>
            <a:r>
              <a:rPr lang="en-US" altLang="zh-CN" dirty="0" smtClean="0"/>
              <a:t>()</a:t>
            </a: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特点</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6" name="内容占位符 2"/>
          <p:cNvSpPr>
            <a:spLocks noGrp="1"/>
          </p:cNvSpPr>
          <p:nvPr>
            <p:ph idx="1"/>
          </p:nvPr>
        </p:nvSpPr>
        <p:spPr>
          <a:xfrm>
            <a:off x="457200" y="2249424"/>
            <a:ext cx="8229600" cy="4275920"/>
          </a:xfrm>
        </p:spPr>
        <p:txBody>
          <a:bodyPr>
            <a:normAutofit/>
          </a:bodyPr>
          <a:lstStyle/>
          <a:p>
            <a:r>
              <a:rPr lang="zh-CN" altLang="en-US" dirty="0" smtClean="0"/>
              <a:t>相对于以太网（</a:t>
            </a:r>
            <a:r>
              <a:rPr lang="en-US" altLang="zh-CN" dirty="0" err="1" smtClean="0"/>
              <a:t>Ethennet</a:t>
            </a:r>
            <a:r>
              <a:rPr lang="zh-CN" altLang="en-US" dirty="0" smtClean="0"/>
              <a:t>）来说更加便捷（不需要布线）</a:t>
            </a:r>
            <a:endParaRPr lang="en-US" altLang="zh-CN" dirty="0" smtClean="0"/>
          </a:p>
          <a:p>
            <a:r>
              <a:rPr lang="zh-CN" altLang="en-US" dirty="0" smtClean="0"/>
              <a:t>相对于蓝牙来说传输速度更快（</a:t>
            </a:r>
            <a:r>
              <a:rPr lang="en-US" altLang="zh-CN" dirty="0" smtClean="0"/>
              <a:t>11n</a:t>
            </a:r>
            <a:r>
              <a:rPr lang="zh-CN" altLang="en-US" dirty="0" smtClean="0"/>
              <a:t>可以到</a:t>
            </a:r>
            <a:r>
              <a:rPr lang="en-US" altLang="zh-CN" dirty="0" smtClean="0"/>
              <a:t>600Mbps</a:t>
            </a:r>
            <a:r>
              <a:rPr lang="zh-CN" altLang="en-US" dirty="0" smtClean="0"/>
              <a:t>），发射功率更低（更健康）</a:t>
            </a:r>
            <a:endParaRPr lang="en-US" altLang="zh-CN" dirty="0" smtClean="0"/>
          </a:p>
          <a:p>
            <a:r>
              <a:rPr lang="zh-CN" altLang="en-US" dirty="0" smtClean="0"/>
              <a:t>传输质量不如以太网（重传等概率更高）</a:t>
            </a:r>
            <a:endParaRPr lang="en-US" altLang="zh-CN" dirty="0" smtClean="0"/>
          </a:p>
          <a:p>
            <a:r>
              <a:rPr lang="zh-CN" altLang="en-US" dirty="0" smtClean="0"/>
              <a:t>安全性较差（容易被抓空中包）</a:t>
            </a:r>
            <a:endParaRPr lang="en-US" altLang="zh-CN" dirty="0" smtClean="0"/>
          </a:p>
          <a:p>
            <a:r>
              <a:rPr lang="zh-CN" altLang="en-US" dirty="0" smtClean="0"/>
              <a:t>功耗较以太网大</a:t>
            </a:r>
            <a:endParaRPr lang="en-US" altLang="zh-CN" dirty="0" smtClean="0"/>
          </a:p>
          <a:p>
            <a:pPr>
              <a:buNone/>
            </a:pPr>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P2P</a:t>
            </a:r>
            <a:r>
              <a:rPr lang="zh-CN" altLang="en-US" dirty="0" smtClean="0"/>
              <a:t>技术</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en-US" altLang="zh-CN" dirty="0" err="1" smtClean="0">
                <a:latin typeface="+mn-ea"/>
              </a:rPr>
              <a:t>WiFi</a:t>
            </a:r>
            <a:r>
              <a:rPr lang="en-US" altLang="zh-CN" dirty="0" smtClean="0">
                <a:latin typeface="+mn-ea"/>
              </a:rPr>
              <a:t> Peer-to-Peer</a:t>
            </a:r>
          </a:p>
          <a:p>
            <a:r>
              <a:rPr lang="zh-CN" altLang="en-US" dirty="0" smtClean="0">
                <a:latin typeface="+mn-ea"/>
              </a:rPr>
              <a:t>是</a:t>
            </a:r>
            <a:r>
              <a:rPr lang="en-US" altLang="zh-CN" dirty="0" smtClean="0">
                <a:latin typeface="+mn-ea"/>
              </a:rPr>
              <a:t>Wi-Fi </a:t>
            </a:r>
            <a:r>
              <a:rPr lang="en-US" altLang="zh-CN" dirty="0" smtClean="0">
                <a:latin typeface="+mn-ea"/>
              </a:rPr>
              <a:t>Alliance</a:t>
            </a:r>
            <a:r>
              <a:rPr lang="zh-CN" altLang="en-US" dirty="0" smtClean="0">
                <a:latin typeface="+mn-ea"/>
              </a:rPr>
              <a:t>（</a:t>
            </a:r>
            <a:r>
              <a:rPr lang="en-US" altLang="zh-CN" dirty="0" smtClean="0">
                <a:latin typeface="+mn-ea"/>
              </a:rPr>
              <a:t>Wi-Fi</a:t>
            </a:r>
            <a:r>
              <a:rPr lang="zh-CN" altLang="en-US" dirty="0" smtClean="0">
                <a:latin typeface="+mn-ea"/>
              </a:rPr>
              <a:t>联盟）推出</a:t>
            </a:r>
            <a:r>
              <a:rPr lang="zh-CN" altLang="en-US" dirty="0" smtClean="0">
                <a:latin typeface="+mn-ea"/>
              </a:rPr>
              <a:t>的一</a:t>
            </a:r>
            <a:r>
              <a:rPr lang="zh-CN" altLang="en-US" dirty="0" smtClean="0">
                <a:latin typeface="+mn-ea"/>
              </a:rPr>
              <a:t>项重要技术</a:t>
            </a:r>
            <a:r>
              <a:rPr lang="zh-CN" altLang="en-US" dirty="0" smtClean="0">
                <a:latin typeface="+mn-ea"/>
              </a:rPr>
              <a:t>规范，该</a:t>
            </a:r>
            <a:r>
              <a:rPr lang="zh-CN" altLang="en-US" dirty="0" smtClean="0">
                <a:latin typeface="+mn-ea"/>
              </a:rPr>
              <a:t>规范的商品名为</a:t>
            </a:r>
            <a:r>
              <a:rPr lang="en-US" altLang="zh-CN" dirty="0" smtClean="0">
                <a:latin typeface="+mn-ea"/>
              </a:rPr>
              <a:t>Wi-Fi Direct</a:t>
            </a:r>
            <a:endParaRPr lang="en-US" altLang="zh-CN" dirty="0" smtClean="0">
              <a:latin typeface="+mn-ea"/>
            </a:endParaRPr>
          </a:p>
          <a:p>
            <a:r>
              <a:rPr lang="en-US" altLang="zh-CN" dirty="0" smtClean="0">
                <a:latin typeface="+mn-ea"/>
              </a:rPr>
              <a:t>P2P</a:t>
            </a:r>
            <a:r>
              <a:rPr lang="zh-CN" altLang="en-US" dirty="0" smtClean="0">
                <a:latin typeface="+mn-ea"/>
              </a:rPr>
              <a:t>技术使得多个</a:t>
            </a:r>
            <a:r>
              <a:rPr lang="en-US" altLang="zh-CN" dirty="0" smtClean="0">
                <a:latin typeface="+mn-ea"/>
              </a:rPr>
              <a:t>Wi-Fi</a:t>
            </a:r>
            <a:r>
              <a:rPr lang="zh-CN" altLang="en-US" dirty="0" smtClean="0">
                <a:latin typeface="+mn-ea"/>
              </a:rPr>
              <a:t>设备在没有</a:t>
            </a:r>
            <a:r>
              <a:rPr lang="en-US" altLang="zh-CN" dirty="0" smtClean="0">
                <a:latin typeface="+mn-ea"/>
              </a:rPr>
              <a:t>AP</a:t>
            </a:r>
            <a:r>
              <a:rPr lang="zh-CN" altLang="en-US" dirty="0" smtClean="0">
                <a:latin typeface="+mn-ea"/>
              </a:rPr>
              <a:t>的情况下也能构成一个网络（</a:t>
            </a:r>
            <a:r>
              <a:rPr lang="en-US" altLang="zh-CN" dirty="0" smtClean="0">
                <a:latin typeface="+mn-ea"/>
              </a:rPr>
              <a:t>P2P Network</a:t>
            </a:r>
            <a:r>
              <a:rPr lang="zh-CN" altLang="en-US" dirty="0" smtClean="0">
                <a:latin typeface="+mn-ea"/>
              </a:rPr>
              <a:t>，也被称之为</a:t>
            </a:r>
            <a:r>
              <a:rPr lang="en-US" altLang="zh-CN" dirty="0" smtClean="0">
                <a:latin typeface="+mn-ea"/>
              </a:rPr>
              <a:t>P2P Group</a:t>
            </a:r>
            <a:r>
              <a:rPr lang="zh-CN" altLang="en-US" dirty="0" smtClean="0">
                <a:latin typeface="+mn-ea"/>
              </a:rPr>
              <a:t>）并相互通信</a:t>
            </a:r>
            <a:endParaRPr lang="en-US" altLang="zh-CN" dirty="0" smtClean="0">
              <a:latin typeface="+mn-ea"/>
            </a:endParaRPr>
          </a:p>
          <a:p>
            <a:r>
              <a:rPr lang="zh-CN" altLang="pl-PL" dirty="0" smtClean="0">
                <a:latin typeface="+mn-ea"/>
              </a:rPr>
              <a:t>是</a:t>
            </a:r>
            <a:r>
              <a:rPr lang="pl-PL" altLang="zh-CN" dirty="0" smtClean="0">
                <a:latin typeface="+mn-ea"/>
              </a:rPr>
              <a:t>Wi-Fi Display</a:t>
            </a:r>
            <a:r>
              <a:rPr lang="zh-CN" altLang="pl-PL" dirty="0" smtClean="0">
                <a:latin typeface="+mn-ea"/>
              </a:rPr>
              <a:t>（也称之为</a:t>
            </a:r>
            <a:r>
              <a:rPr lang="pl-PL" altLang="zh-CN" dirty="0" smtClean="0">
                <a:latin typeface="+mn-ea"/>
              </a:rPr>
              <a:t>Miracast</a:t>
            </a:r>
            <a:r>
              <a:rPr lang="zh-CN" altLang="pl-PL" dirty="0" smtClean="0">
                <a:latin typeface="+mn-ea"/>
              </a:rPr>
              <a:t>）</a:t>
            </a:r>
            <a:r>
              <a:rPr lang="zh-CN" altLang="pl-PL" dirty="0" smtClean="0">
                <a:latin typeface="+mn-ea"/>
              </a:rPr>
              <a:t>的基础</a:t>
            </a: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P2P</a:t>
            </a:r>
            <a:r>
              <a:rPr lang="zh-CN" altLang="en-US" dirty="0" smtClean="0"/>
              <a:t>一些</a:t>
            </a:r>
            <a:r>
              <a:rPr lang="zh-CN" altLang="en-US" dirty="0" smtClean="0"/>
              <a:t>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pic>
        <p:nvPicPr>
          <p:cNvPr id="4098" name="Picture 2"/>
          <p:cNvPicPr>
            <a:picLocks noGrp="1" noChangeAspect="1" noChangeArrowheads="1"/>
          </p:cNvPicPr>
          <p:nvPr>
            <p:ph idx="1"/>
          </p:nvPr>
        </p:nvPicPr>
        <p:blipFill>
          <a:blip r:embed="rId3" cstate="print"/>
          <a:srcRect/>
          <a:stretch>
            <a:fillRect/>
          </a:stretch>
        </p:blipFill>
        <p:spPr bwMode="auto">
          <a:xfrm>
            <a:off x="2699792" y="4293096"/>
            <a:ext cx="3502711" cy="1971675"/>
          </a:xfrm>
          <a:prstGeom prst="rect">
            <a:avLst/>
          </a:prstGeom>
          <a:noFill/>
          <a:ln w="9525">
            <a:noFill/>
            <a:miter lim="800000"/>
            <a:headEnd/>
            <a:tailEnd/>
          </a:ln>
        </p:spPr>
      </p:pic>
      <p:sp>
        <p:nvSpPr>
          <p:cNvPr id="7" name="内容占位符 2"/>
          <p:cNvSpPr txBox="1">
            <a:spLocks/>
          </p:cNvSpPr>
          <p:nvPr/>
        </p:nvSpPr>
        <p:spPr>
          <a:xfrm>
            <a:off x="457200" y="2249424"/>
            <a:ext cx="8229600" cy="1971664"/>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组件</a:t>
            </a:r>
            <a:endParaRPr kumimoji="0" lang="en-US" altLang="zh-CN" sz="2800" b="0" i="0" u="none" strike="noStrike" kern="1200" cap="none" spc="0" normalizeH="0" baseline="0" noProof="0" smtClean="0">
              <a:ln>
                <a:noFill/>
              </a:ln>
              <a:solidFill>
                <a:schemeClr val="tx1"/>
              </a:solidFill>
              <a:effectLst/>
              <a:uLnTx/>
              <a:uFillTx/>
              <a:latin typeface="+mn-ea"/>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Ø"/>
              <a:tabLst/>
              <a:defRPr/>
            </a:pPr>
            <a:r>
              <a:rPr kumimoji="0" lang="en-US" altLang="zh-CN" sz="2800" b="0" i="0" u="none" strike="noStrike" kern="1200" cap="none" spc="0" normalizeH="0" baseline="0" noProof="0" smtClean="0">
                <a:ln>
                  <a:noFill/>
                </a:ln>
                <a:solidFill>
                  <a:schemeClr val="tx1"/>
                </a:solidFill>
                <a:effectLst/>
                <a:uLnTx/>
                <a:uFillTx/>
                <a:latin typeface="+mn-ea"/>
                <a:ea typeface="+mn-ea"/>
                <a:cs typeface="+mn-cs"/>
              </a:rPr>
              <a:t>P2P Device</a:t>
            </a:r>
          </a:p>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Ø"/>
              <a:tabLst/>
              <a:defRPr/>
            </a:pPr>
            <a:r>
              <a:rPr kumimoji="0" lang="en-US" altLang="zh-CN" sz="2800" b="0" i="0" u="none" strike="noStrike" kern="1200" cap="none" spc="0" normalizeH="0" baseline="0" noProof="0" smtClean="0">
                <a:ln>
                  <a:noFill/>
                </a:ln>
                <a:solidFill>
                  <a:schemeClr val="tx1"/>
                </a:solidFill>
                <a:effectLst/>
                <a:uLnTx/>
                <a:uFillTx/>
                <a:latin typeface="+mn-ea"/>
                <a:ea typeface="+mn-ea"/>
                <a:cs typeface="+mn-cs"/>
              </a:rPr>
              <a:t>P2P Group Owner </a:t>
            </a:r>
            <a:r>
              <a:rPr kumimoji="0" lang="zh-CN" altLang="en-US" sz="2800" b="0" i="0" u="none" strike="noStrike" kern="1200" cap="none" spc="0" normalizeH="0" baseline="0" noProof="0" smtClean="0">
                <a:ln>
                  <a:noFill/>
                </a:ln>
                <a:solidFill>
                  <a:schemeClr val="tx1"/>
                </a:solidFill>
                <a:effectLst/>
                <a:uLnTx/>
                <a:uFillTx/>
                <a:latin typeface="+mn-ea"/>
                <a:ea typeface="+mn-ea"/>
                <a:cs typeface="+mn-cs"/>
              </a:rPr>
              <a:t>（</a:t>
            </a:r>
            <a:r>
              <a:rPr kumimoji="0" lang="en-US" altLang="zh-CN" sz="2800" b="0" i="0" u="none" strike="noStrike" kern="1200" cap="none" spc="0" normalizeH="0" baseline="0" noProof="0" smtClean="0">
                <a:ln>
                  <a:noFill/>
                </a:ln>
                <a:solidFill>
                  <a:schemeClr val="tx1"/>
                </a:solidFill>
                <a:effectLst/>
                <a:uLnTx/>
                <a:uFillTx/>
                <a:latin typeface="+mn-ea"/>
                <a:ea typeface="+mn-ea"/>
                <a:cs typeface="+mn-cs"/>
              </a:rPr>
              <a:t>GO</a:t>
            </a:r>
            <a:r>
              <a:rPr kumimoji="0" lang="zh-CN" altLang="en-US" sz="2800" b="0" i="0" u="none" strike="noStrike" kern="1200" cap="none" spc="0" normalizeH="0" baseline="0" noProof="0" smtClean="0">
                <a:ln>
                  <a:noFill/>
                </a:ln>
                <a:solidFill>
                  <a:schemeClr val="tx1"/>
                </a:solidFill>
                <a:effectLst/>
                <a:uLnTx/>
                <a:uFillTx/>
                <a:latin typeface="+mn-ea"/>
                <a:ea typeface="+mn-ea"/>
                <a:cs typeface="+mn-cs"/>
              </a:rPr>
              <a:t>）</a:t>
            </a:r>
            <a:endParaRPr kumimoji="0" lang="en-US" altLang="zh-CN" sz="2800" b="0" i="0" u="none" strike="noStrike" kern="1200" cap="none" spc="0" normalizeH="0" baseline="0" noProof="0" smtClean="0">
              <a:ln>
                <a:noFill/>
              </a:ln>
              <a:solidFill>
                <a:schemeClr val="tx1"/>
              </a:solidFill>
              <a:effectLst/>
              <a:uLnTx/>
              <a:uFillTx/>
              <a:latin typeface="+mn-ea"/>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Wingdings" pitchFamily="2" charset="2"/>
              <a:buChar char="Ø"/>
              <a:tabLst/>
              <a:defRPr/>
            </a:pPr>
            <a:r>
              <a:rPr kumimoji="0" lang="en-US" altLang="zh-CN" sz="2800" b="0" i="0" u="none" strike="noStrike" kern="1200" cap="none" spc="0" normalizeH="0" baseline="0" noProof="0" smtClean="0">
                <a:ln>
                  <a:noFill/>
                </a:ln>
                <a:solidFill>
                  <a:schemeClr val="tx1"/>
                </a:solidFill>
                <a:effectLst/>
                <a:uLnTx/>
                <a:uFillTx/>
                <a:latin typeface="+mn-ea"/>
                <a:ea typeface="+mn-ea"/>
                <a:cs typeface="+mn-cs"/>
              </a:rPr>
              <a:t>P2P Client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P2P</a:t>
            </a:r>
            <a:r>
              <a:rPr lang="zh-CN" altLang="en-US" dirty="0" smtClean="0"/>
              <a:t>一些</a:t>
            </a:r>
            <a:r>
              <a:rPr lang="zh-CN" altLang="en-US" dirty="0" smtClean="0"/>
              <a:t>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7" name="内容占位符 2"/>
          <p:cNvSpPr txBox="1">
            <a:spLocks/>
          </p:cNvSpPr>
          <p:nvPr/>
        </p:nvSpPr>
        <p:spPr>
          <a:xfrm>
            <a:off x="457200" y="2249424"/>
            <a:ext cx="8229600" cy="4347928"/>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altLang="zh-CN" sz="2800" dirty="0" smtClean="0">
                <a:latin typeface="+mn-ea"/>
              </a:rPr>
              <a:t>Group</a:t>
            </a:r>
            <a:endParaRPr kumimoji="0" lang="en-US" altLang="zh-CN" sz="2800" b="0" i="0" u="none" strike="noStrike" kern="1200" cap="none" spc="0" normalizeH="0" baseline="0" noProof="0" dirty="0" smtClean="0">
              <a:ln>
                <a:noFill/>
              </a:ln>
              <a:solidFill>
                <a:schemeClr val="tx1"/>
              </a:solidFill>
              <a:effectLst/>
              <a:uLnTx/>
              <a:uFillTx/>
              <a:latin typeface="+mn-ea"/>
              <a:cs typeface="+mn-cs"/>
            </a:endParaRPr>
          </a:p>
          <a:p>
            <a:pPr marL="365760" lvl="0" indent="-256032">
              <a:spcBef>
                <a:spcPts val="300"/>
              </a:spcBef>
              <a:buClr>
                <a:schemeClr val="accent3"/>
              </a:buClr>
              <a:buFont typeface="Wingdings" pitchFamily="2" charset="2"/>
              <a:buChar char="Ø"/>
            </a:pPr>
            <a:r>
              <a:rPr lang="en-US" altLang="zh-CN" sz="2800" dirty="0" smtClean="0">
                <a:latin typeface="+mn-ea"/>
              </a:rPr>
              <a:t>Temporary Group</a:t>
            </a:r>
            <a:endParaRPr kumimoji="0" lang="en-US" altLang="zh-CN" sz="2800" b="0" i="0" u="none" strike="noStrike" kern="1200" cap="none" spc="0" normalizeH="0" baseline="0" noProof="0" dirty="0" smtClean="0">
              <a:ln>
                <a:noFill/>
              </a:ln>
              <a:solidFill>
                <a:schemeClr val="tx1"/>
              </a:solidFill>
              <a:effectLst/>
              <a:uLnTx/>
              <a:uFillTx/>
              <a:latin typeface="+mn-ea"/>
              <a:cs typeface="+mn-cs"/>
            </a:endParaRPr>
          </a:p>
          <a:p>
            <a:pPr marL="365760" lvl="0" indent="-256032">
              <a:spcBef>
                <a:spcPts val="300"/>
              </a:spcBef>
              <a:buClr>
                <a:schemeClr val="accent3"/>
              </a:buClr>
              <a:buFont typeface="Wingdings" pitchFamily="2" charset="2"/>
              <a:buChar char="Ø"/>
            </a:pPr>
            <a:r>
              <a:rPr lang="en-US" altLang="zh-CN" sz="2800" dirty="0" smtClean="0">
                <a:latin typeface="+mn-ea"/>
              </a:rPr>
              <a:t>Persistent </a:t>
            </a:r>
            <a:r>
              <a:rPr lang="en-US" altLang="zh-CN" sz="2800" dirty="0" smtClean="0">
                <a:latin typeface="+mn-ea"/>
              </a:rPr>
              <a:t>Group</a:t>
            </a:r>
            <a:endParaRPr kumimoji="0" lang="en-US" altLang="zh-CN" sz="2800" b="0" i="0" u="none" strike="noStrike" kern="1200" cap="none" spc="0" normalizeH="0" baseline="0" noProof="0" dirty="0" smtClean="0">
              <a:ln>
                <a:noFill/>
              </a:ln>
              <a:solidFill>
                <a:schemeClr val="tx1"/>
              </a:solidFill>
              <a:effectLst/>
              <a:uLnTx/>
              <a:uFillTx/>
              <a:latin typeface="+mn-ea"/>
              <a:cs typeface="+mn-cs"/>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P2P</a:t>
            </a:r>
            <a:r>
              <a:rPr lang="zh-CN" altLang="en-US" dirty="0" smtClean="0"/>
              <a:t> </a:t>
            </a:r>
            <a:r>
              <a:rPr lang="en-US" altLang="zh-CN" dirty="0" smtClean="0"/>
              <a:t>Discover Device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7" name="内容占位符 2"/>
          <p:cNvSpPr txBox="1">
            <a:spLocks/>
          </p:cNvSpPr>
          <p:nvPr/>
        </p:nvSpPr>
        <p:spPr>
          <a:xfrm>
            <a:off x="457200" y="2249424"/>
            <a:ext cx="8229600" cy="4347928"/>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altLang="zh-CN" sz="2800" b="0" i="0" u="none" strike="noStrike" kern="1200" cap="none" spc="0" normalizeH="0" baseline="0" noProof="0" dirty="0" smtClean="0">
                <a:ln>
                  <a:noFill/>
                </a:ln>
                <a:solidFill>
                  <a:schemeClr val="tx1"/>
                </a:solidFill>
                <a:effectLst/>
                <a:uLnTx/>
                <a:uFillTx/>
                <a:latin typeface="+mn-ea"/>
                <a:cs typeface="+mn-cs"/>
              </a:rPr>
              <a:t>Scan Phase</a:t>
            </a:r>
            <a:r>
              <a:rPr kumimoji="0" lang="en-US" altLang="zh-CN" sz="2800" b="0" i="0" u="none" strike="noStrike" kern="1200" cap="none" spc="0" normalizeH="0" noProof="0" dirty="0" smtClean="0">
                <a:ln>
                  <a:noFill/>
                </a:ln>
                <a:solidFill>
                  <a:schemeClr val="tx1"/>
                </a:solidFill>
                <a:effectLst/>
                <a:uLnTx/>
                <a:uFillTx/>
                <a:latin typeface="+mn-ea"/>
                <a:cs typeface="+mn-cs"/>
              </a:rPr>
              <a:t> </a:t>
            </a:r>
            <a:r>
              <a:rPr kumimoji="0" lang="zh-CN" altLang="en-US" sz="2800" b="0" i="0" u="none" strike="noStrike" kern="1200" cap="none" spc="0" normalizeH="0" noProof="0" dirty="0" smtClean="0">
                <a:ln>
                  <a:noFill/>
                </a:ln>
                <a:solidFill>
                  <a:schemeClr val="tx1"/>
                </a:solidFill>
                <a:effectLst/>
                <a:uLnTx/>
                <a:uFillTx/>
                <a:latin typeface="+mn-ea"/>
                <a:cs typeface="+mn-cs"/>
              </a:rPr>
              <a:t>（</a:t>
            </a:r>
            <a:r>
              <a:rPr lang="zh-CN" altLang="en-US" sz="2800" dirty="0" smtClean="0">
                <a:latin typeface="+mn-ea"/>
              </a:rPr>
              <a:t>扫描阶段）</a:t>
            </a:r>
            <a:endParaRPr lang="en-US" altLang="zh-CN" sz="2800" dirty="0" smtClean="0">
              <a:latin typeface="+mn-ea"/>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altLang="zh-CN" sz="2800" b="0" i="0" u="none" strike="noStrike" kern="1200" cap="none" spc="0" normalizeH="0" baseline="0" noProof="0" dirty="0" smtClean="0">
                <a:ln>
                  <a:noFill/>
                </a:ln>
                <a:solidFill>
                  <a:schemeClr val="tx1"/>
                </a:solidFill>
                <a:effectLst/>
                <a:uLnTx/>
                <a:uFillTx/>
                <a:latin typeface="+mn-ea"/>
                <a:cs typeface="+mn-cs"/>
              </a:rPr>
              <a:t>Find</a:t>
            </a:r>
            <a:r>
              <a:rPr kumimoji="0" lang="en-US" altLang="zh-CN" sz="2800" b="0" i="0" u="none" strike="noStrike" kern="1200" cap="none" spc="0" normalizeH="0" noProof="0" dirty="0" smtClean="0">
                <a:ln>
                  <a:noFill/>
                </a:ln>
                <a:solidFill>
                  <a:schemeClr val="tx1"/>
                </a:solidFill>
                <a:effectLst/>
                <a:uLnTx/>
                <a:uFillTx/>
                <a:latin typeface="+mn-ea"/>
                <a:cs typeface="+mn-cs"/>
              </a:rPr>
              <a:t> Phase</a:t>
            </a:r>
            <a:r>
              <a:rPr lang="zh-CN" altLang="en-US" sz="2800" dirty="0" smtClean="0">
                <a:latin typeface="+mn-ea"/>
              </a:rPr>
              <a:t> </a:t>
            </a:r>
            <a:r>
              <a:rPr lang="zh-CN" altLang="en-US" sz="2800" dirty="0" smtClean="0">
                <a:latin typeface="+mn-ea"/>
              </a:rPr>
              <a:t>（发现阶段）</a:t>
            </a:r>
            <a:endParaRPr kumimoji="0" lang="en-US" altLang="zh-CN" sz="2800" b="0" i="0" u="none" strike="noStrike" kern="1200" cap="none" spc="0" normalizeH="0" baseline="0" noProof="0" dirty="0" smtClean="0">
              <a:ln>
                <a:noFill/>
              </a:ln>
              <a:solidFill>
                <a:schemeClr val="tx1"/>
              </a:solidFill>
              <a:effectLst/>
              <a:uLnTx/>
              <a:uFillTx/>
              <a:latin typeface="+mn-ea"/>
              <a:cs typeface="+mn-cs"/>
            </a:endParaRPr>
          </a:p>
          <a:p>
            <a:pPr marL="365760" lvl="0" indent="-256032">
              <a:spcBef>
                <a:spcPts val="300"/>
              </a:spcBef>
              <a:buClr>
                <a:schemeClr val="accent3"/>
              </a:buClr>
              <a:buFont typeface="Wingdings" pitchFamily="2" charset="2"/>
              <a:buChar char="Ø"/>
            </a:pPr>
            <a:r>
              <a:rPr lang="en-US" altLang="zh-CN" sz="2800" noProof="0" dirty="0" smtClean="0">
                <a:latin typeface="+mn-ea"/>
              </a:rPr>
              <a:t>Search State </a:t>
            </a:r>
            <a:r>
              <a:rPr lang="zh-CN" altLang="en-US" sz="2800" noProof="0" dirty="0" smtClean="0">
                <a:latin typeface="+mn-ea"/>
              </a:rPr>
              <a:t>（搜索状态）</a:t>
            </a:r>
            <a:endParaRPr kumimoji="0" lang="en-US" altLang="zh-CN" sz="2800" b="0" i="0" u="none" strike="noStrike" kern="1200" cap="none" spc="0" normalizeH="0" baseline="0" noProof="0" dirty="0" smtClean="0">
              <a:ln>
                <a:noFill/>
              </a:ln>
              <a:solidFill>
                <a:schemeClr val="tx1"/>
              </a:solidFill>
              <a:effectLst/>
              <a:uLnTx/>
              <a:uFillTx/>
              <a:latin typeface="+mn-ea"/>
              <a:cs typeface="+mn-cs"/>
            </a:endParaRPr>
          </a:p>
          <a:p>
            <a:pPr marL="365760" lvl="0" indent="-256032">
              <a:spcBef>
                <a:spcPts val="300"/>
              </a:spcBef>
              <a:buClr>
                <a:schemeClr val="accent3"/>
              </a:buClr>
              <a:buFont typeface="Wingdings" pitchFamily="2" charset="2"/>
              <a:buChar char="Ø"/>
            </a:pPr>
            <a:r>
              <a:rPr kumimoji="0" lang="en-US" altLang="zh-CN" sz="2800" b="0" i="0" u="none" strike="noStrike" kern="1200" cap="none" spc="0" normalizeH="0" baseline="0" noProof="0" dirty="0" smtClean="0">
                <a:ln>
                  <a:noFill/>
                </a:ln>
                <a:solidFill>
                  <a:schemeClr val="tx1"/>
                </a:solidFill>
                <a:effectLst/>
                <a:uLnTx/>
                <a:uFillTx/>
                <a:latin typeface="+mn-ea"/>
                <a:cs typeface="+mn-cs"/>
              </a:rPr>
              <a:t>Listen State</a:t>
            </a:r>
            <a:r>
              <a:rPr lang="zh-CN" altLang="en-US" sz="2800" dirty="0" smtClean="0">
                <a:latin typeface="+mn-ea"/>
              </a:rPr>
              <a:t> </a:t>
            </a:r>
            <a:r>
              <a:rPr lang="zh-CN" altLang="en-US" sz="2800" dirty="0" smtClean="0">
                <a:latin typeface="+mn-ea"/>
              </a:rPr>
              <a:t>（监听状态）</a:t>
            </a:r>
            <a:endParaRPr kumimoji="0" lang="en-US" altLang="zh-CN" sz="2800" b="0" i="0" u="none" strike="noStrike" kern="1200" cap="none" spc="0" normalizeH="0" baseline="0" noProof="0" dirty="0" smtClean="0">
              <a:ln>
                <a:noFill/>
              </a:ln>
              <a:solidFill>
                <a:schemeClr val="tx1"/>
              </a:solidFill>
              <a:effectLst/>
              <a:uLnTx/>
              <a:uFillTx/>
              <a:latin typeface="+mn-ea"/>
              <a:cs typeface="+mn-cs"/>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P2P</a:t>
            </a:r>
            <a:r>
              <a:rPr lang="zh-CN" altLang="en-US" dirty="0" smtClean="0"/>
              <a:t> </a:t>
            </a:r>
            <a:r>
              <a:rPr lang="en-US" altLang="zh-CN" dirty="0" smtClean="0"/>
              <a:t>Discover Device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34</a:t>
            </a:fld>
            <a:endParaRPr lang="zh-CN" altLang="en-US"/>
          </a:p>
        </p:txBody>
      </p:sp>
      <p:pic>
        <p:nvPicPr>
          <p:cNvPr id="6" name="图片 5" descr="P2P Discover Device.png"/>
          <p:cNvPicPr>
            <a:picLocks noChangeAspect="1"/>
          </p:cNvPicPr>
          <p:nvPr/>
        </p:nvPicPr>
        <p:blipFill>
          <a:blip r:embed="rId3" cstate="print"/>
          <a:stretch>
            <a:fillRect/>
          </a:stretch>
        </p:blipFill>
        <p:spPr>
          <a:xfrm>
            <a:off x="2339752" y="2204864"/>
            <a:ext cx="4464496" cy="4228568"/>
          </a:xfrm>
          <a:prstGeom prst="rect">
            <a:avLst/>
          </a:prstGeom>
        </p:spPr>
      </p:pic>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P2P</a:t>
            </a:r>
            <a:r>
              <a:rPr lang="zh-CN" altLang="en-US" dirty="0" smtClean="0"/>
              <a:t>相关</a:t>
            </a:r>
            <a:r>
              <a:rPr lang="zh-CN" altLang="en-US" dirty="0" smtClean="0"/>
              <a:t>类简介</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6" name="内容占位符 2"/>
          <p:cNvSpPr>
            <a:spLocks noGrp="1"/>
          </p:cNvSpPr>
          <p:nvPr>
            <p:ph idx="1"/>
          </p:nvPr>
        </p:nvSpPr>
        <p:spPr>
          <a:xfrm>
            <a:off x="457200" y="2249424"/>
            <a:ext cx="8229600" cy="4347928"/>
          </a:xfrm>
        </p:spPr>
        <p:txBody>
          <a:bodyPr/>
          <a:lstStyle/>
          <a:p>
            <a:r>
              <a:rPr lang="en-US" altLang="zh-CN" dirty="0" smtClean="0">
                <a:latin typeface="+mn-ea"/>
              </a:rPr>
              <a:t>WifiP2pManager</a:t>
            </a:r>
            <a:endParaRPr lang="en-US" altLang="zh-CN" dirty="0" smtClean="0">
              <a:latin typeface="+mn-ea"/>
            </a:endParaRPr>
          </a:p>
          <a:p>
            <a:r>
              <a:rPr lang="en-US" altLang="zh-CN" dirty="0" smtClean="0">
                <a:latin typeface="+mn-ea"/>
              </a:rPr>
              <a:t>WifiP2pConfig</a:t>
            </a:r>
          </a:p>
          <a:p>
            <a:r>
              <a:rPr lang="en-US" altLang="zh-CN" dirty="0" smtClean="0">
                <a:latin typeface="+mn-ea"/>
              </a:rPr>
              <a:t>WifiP2pDevice</a:t>
            </a:r>
          </a:p>
          <a:p>
            <a:r>
              <a:rPr lang="en-US" altLang="zh-CN" dirty="0" smtClean="0">
                <a:latin typeface="+mn-ea"/>
              </a:rPr>
              <a:t>WifiP2pDeviceList</a:t>
            </a:r>
          </a:p>
          <a:p>
            <a:r>
              <a:rPr lang="en-US" altLang="zh-CN" dirty="0" smtClean="0">
                <a:latin typeface="+mn-ea"/>
              </a:rPr>
              <a:t>WifiP2pInfo</a:t>
            </a:r>
          </a:p>
          <a:p>
            <a:r>
              <a:rPr lang="en-US" altLang="zh-CN" dirty="0" smtClean="0">
                <a:latin typeface="+mn-ea"/>
              </a:rPr>
              <a:t>WifiP2pGroup</a:t>
            </a: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en-US" altLang="zh-CN" dirty="0" smtClean="0"/>
              <a:t> P2P</a:t>
            </a:r>
            <a:r>
              <a:rPr lang="zh-CN" altLang="en-US" dirty="0" smtClean="0"/>
              <a:t>接口</a:t>
            </a:r>
            <a:r>
              <a:rPr lang="zh-CN" altLang="en-US" dirty="0" smtClean="0"/>
              <a:t>说明 </a:t>
            </a:r>
            <a:r>
              <a:rPr lang="en-US" altLang="zh-CN" dirty="0" smtClean="0"/>
              <a:t>– </a:t>
            </a:r>
            <a:r>
              <a:rPr lang="en-US" altLang="zh-CN" dirty="0" smtClean="0"/>
              <a:t>Initialize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latin typeface="+mn-ea"/>
              </a:rPr>
              <a:t>获取</a:t>
            </a:r>
            <a:r>
              <a:rPr lang="en-US" altLang="zh-CN" dirty="0" smtClean="0">
                <a:latin typeface="+mn-ea"/>
              </a:rPr>
              <a:t>WifiP2pManager</a:t>
            </a:r>
            <a:r>
              <a:rPr lang="zh-CN" altLang="en-US" dirty="0" smtClean="0">
                <a:latin typeface="+mn-ea"/>
              </a:rPr>
              <a:t>实例</a:t>
            </a:r>
            <a:endParaRPr lang="en-US" altLang="zh-CN" dirty="0" smtClean="0">
              <a:latin typeface="+mn-ea"/>
            </a:endParaRPr>
          </a:p>
          <a:p>
            <a:pPr>
              <a:buFont typeface="Wingdings" pitchFamily="2" charset="2"/>
              <a:buChar char="Ø"/>
            </a:pPr>
            <a:r>
              <a:rPr lang="en-US" altLang="zh-CN" dirty="0" err="1" smtClean="0">
                <a:latin typeface="+mn-ea"/>
              </a:rPr>
              <a:t>getSystemService</a:t>
            </a:r>
            <a:r>
              <a:rPr lang="en-US" altLang="zh-CN" dirty="0" smtClean="0">
                <a:latin typeface="+mn-ea"/>
              </a:rPr>
              <a:t>(Context.WIFI_P2P_SERVICE)</a:t>
            </a:r>
          </a:p>
          <a:p>
            <a:r>
              <a:rPr lang="zh-CN" altLang="en-US" dirty="0" smtClean="0">
                <a:latin typeface="+mn-ea"/>
              </a:rPr>
              <a:t>初始化</a:t>
            </a:r>
            <a:endParaRPr lang="en-US" altLang="zh-CN" dirty="0" smtClean="0">
              <a:latin typeface="+mn-ea"/>
            </a:endParaRPr>
          </a:p>
          <a:p>
            <a:pPr>
              <a:buFont typeface="Wingdings" pitchFamily="2" charset="2"/>
              <a:buChar char="Ø"/>
            </a:pPr>
            <a:r>
              <a:rPr lang="en-US" altLang="zh-CN" dirty="0" smtClean="0">
                <a:latin typeface="+mn-ea"/>
              </a:rPr>
              <a:t>WifiP2pManager.Initialize()</a:t>
            </a:r>
            <a:endParaRPr lang="en-US" altLang="zh-CN" dirty="0" smtClean="0">
              <a:latin typeface="+mn-ea"/>
            </a:endParaRPr>
          </a:p>
          <a:p>
            <a:r>
              <a:rPr lang="en-US" altLang="zh-CN" dirty="0" smtClean="0">
                <a:latin typeface="+mn-ea"/>
              </a:rPr>
              <a:t>P2P</a:t>
            </a:r>
            <a:r>
              <a:rPr lang="zh-CN" altLang="en-US" dirty="0" smtClean="0">
                <a:latin typeface="+mn-ea"/>
              </a:rPr>
              <a:t>状态上报</a:t>
            </a:r>
            <a:endParaRPr lang="en-US" altLang="zh-CN" dirty="0" smtClean="0">
              <a:latin typeface="+mn-ea"/>
            </a:endParaRPr>
          </a:p>
          <a:p>
            <a:pPr>
              <a:buFont typeface="Wingdings" pitchFamily="2" charset="2"/>
              <a:buChar char="Ø"/>
            </a:pPr>
            <a:r>
              <a:rPr lang="en-US" altLang="zh-CN" dirty="0" smtClean="0">
                <a:latin typeface="+mn-ea"/>
              </a:rPr>
              <a:t>WifiP2pManager.WIFI_P2P_STATE_CHANGED_ACTION</a:t>
            </a:r>
            <a:endParaRPr lang="en-US" altLang="zh-CN" dirty="0" smtClean="0">
              <a:latin typeface="+mn-ea"/>
            </a:endParaRPr>
          </a:p>
          <a:p>
            <a:r>
              <a:rPr lang="zh-CN" altLang="en-US" dirty="0" smtClean="0">
                <a:latin typeface="+mn-ea"/>
              </a:rPr>
              <a:t>获取</a:t>
            </a:r>
            <a:r>
              <a:rPr lang="en-US" altLang="zh-CN" dirty="0" smtClean="0">
                <a:latin typeface="+mn-ea"/>
              </a:rPr>
              <a:t>P2P</a:t>
            </a:r>
            <a:r>
              <a:rPr lang="zh-CN" altLang="en-US" dirty="0" smtClean="0">
                <a:latin typeface="+mn-ea"/>
              </a:rPr>
              <a:t>是否</a:t>
            </a:r>
            <a:r>
              <a:rPr lang="zh-CN" altLang="en-US" dirty="0" smtClean="0">
                <a:latin typeface="+mn-ea"/>
              </a:rPr>
              <a:t>支持</a:t>
            </a:r>
            <a:endParaRPr lang="en-US" altLang="zh-CN" dirty="0" smtClean="0">
              <a:latin typeface="+mn-ea"/>
            </a:endParaRPr>
          </a:p>
          <a:p>
            <a:pPr>
              <a:buFont typeface="Wingdings" pitchFamily="2" charset="2"/>
              <a:buChar char="Ø"/>
            </a:pPr>
            <a:r>
              <a:rPr lang="en-US" altLang="zh-CN" dirty="0" smtClean="0">
                <a:latin typeface="+mn-ea"/>
              </a:rPr>
              <a:t>WifiManager.isP2pSupported()</a:t>
            </a: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WiFi</a:t>
            </a:r>
            <a:r>
              <a:rPr lang="en-US" altLang="zh-CN" dirty="0" smtClean="0"/>
              <a:t> P2P</a:t>
            </a:r>
            <a:r>
              <a:rPr lang="zh-CN" altLang="en-US" dirty="0" smtClean="0"/>
              <a:t>接口</a:t>
            </a:r>
            <a:r>
              <a:rPr lang="zh-CN" altLang="en-US" dirty="0" smtClean="0"/>
              <a:t>说明 </a:t>
            </a:r>
            <a:r>
              <a:rPr lang="en-US" altLang="zh-CN" dirty="0" smtClean="0"/>
              <a:t>– </a:t>
            </a:r>
            <a:r>
              <a:rPr lang="en-US" altLang="zh-CN" dirty="0" smtClean="0"/>
              <a:t>Discover Device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latin typeface="+mn-ea"/>
              </a:rPr>
              <a:t>搜索</a:t>
            </a:r>
            <a:endParaRPr lang="en-US" altLang="zh-CN" dirty="0" smtClean="0">
              <a:latin typeface="+mn-ea"/>
            </a:endParaRPr>
          </a:p>
          <a:p>
            <a:pPr>
              <a:buFont typeface="Wingdings" pitchFamily="2" charset="2"/>
              <a:buChar char="Ø"/>
            </a:pPr>
            <a:r>
              <a:rPr lang="en-US" altLang="zh-CN" dirty="0" smtClean="0">
                <a:latin typeface="+mn-ea"/>
              </a:rPr>
              <a:t>WifiP2pManager.discoverPeers()</a:t>
            </a:r>
            <a:endParaRPr lang="en-US" altLang="zh-CN" dirty="0" smtClean="0">
              <a:latin typeface="+mn-ea"/>
            </a:endParaRPr>
          </a:p>
          <a:p>
            <a:r>
              <a:rPr lang="zh-CN" altLang="en-US" dirty="0" smtClean="0">
                <a:latin typeface="+mn-ea"/>
              </a:rPr>
              <a:t>搜索结果上报</a:t>
            </a:r>
            <a:endParaRPr lang="en-US" altLang="zh-CN" dirty="0" smtClean="0">
              <a:latin typeface="+mn-ea"/>
            </a:endParaRPr>
          </a:p>
          <a:p>
            <a:pPr>
              <a:buFont typeface="Wingdings" pitchFamily="2" charset="2"/>
              <a:buChar char="Ø"/>
            </a:pPr>
            <a:r>
              <a:rPr lang="en-US" altLang="zh-CN" dirty="0" smtClean="0">
                <a:latin typeface="+mn-ea"/>
              </a:rPr>
              <a:t>WifiP2pManager.ActionListener()</a:t>
            </a:r>
          </a:p>
          <a:p>
            <a:pPr>
              <a:buFont typeface="Wingdings" pitchFamily="2" charset="2"/>
              <a:buChar char="Ø"/>
            </a:pPr>
            <a:r>
              <a:rPr lang="en-US" altLang="zh-CN" dirty="0" smtClean="0">
                <a:latin typeface="+mn-ea"/>
              </a:rPr>
              <a:t>WifiP2pManager.WIFI_P2P_PEERS_CHANGED_ACTION</a:t>
            </a:r>
            <a:endParaRPr lang="en-US" altLang="zh-CN" dirty="0" smtClean="0">
              <a:latin typeface="+mn-ea"/>
            </a:endParaRPr>
          </a:p>
          <a:p>
            <a:pPr>
              <a:buFont typeface="Wingdings" pitchFamily="2" charset="2"/>
              <a:buChar char="Ø"/>
            </a:pPr>
            <a:r>
              <a:rPr lang="en-US" altLang="zh-CN" dirty="0" smtClean="0">
                <a:latin typeface="+mn-ea"/>
              </a:rPr>
              <a:t>WifiP2pManager.WIFI_P2P_DISCOVERY_CHANGED_ACTION</a:t>
            </a: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WiFi</a:t>
            </a:r>
            <a:r>
              <a:rPr lang="en-US" altLang="zh-CN" dirty="0" smtClean="0"/>
              <a:t> P2P</a:t>
            </a:r>
            <a:r>
              <a:rPr lang="zh-CN" altLang="en-US" dirty="0" smtClean="0"/>
              <a:t>接口</a:t>
            </a:r>
            <a:r>
              <a:rPr lang="zh-CN" altLang="en-US" dirty="0" smtClean="0"/>
              <a:t>说明 </a:t>
            </a:r>
            <a:r>
              <a:rPr lang="en-US" altLang="zh-CN" dirty="0" smtClean="0"/>
              <a:t>– </a:t>
            </a:r>
            <a:r>
              <a:rPr lang="en-US" altLang="zh-CN" dirty="0" smtClean="0"/>
              <a:t>Discover Device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latin typeface="+mn-ea"/>
              </a:rPr>
              <a:t>获取远端设备列表</a:t>
            </a:r>
            <a:endParaRPr lang="en-US" altLang="zh-CN" dirty="0" smtClean="0">
              <a:latin typeface="+mn-ea"/>
            </a:endParaRPr>
          </a:p>
          <a:p>
            <a:pPr>
              <a:buFont typeface="Wingdings" pitchFamily="2" charset="2"/>
              <a:buChar char="Ø"/>
            </a:pPr>
            <a:r>
              <a:rPr lang="en-US" altLang="zh-CN" dirty="0" smtClean="0">
                <a:latin typeface="+mn-ea"/>
              </a:rPr>
              <a:t>WifiP2pManager.requestPeers</a:t>
            </a:r>
            <a:r>
              <a:rPr lang="en-US" altLang="zh-CN" dirty="0" smtClean="0">
                <a:latin typeface="+mn-ea"/>
              </a:rPr>
              <a:t>()</a:t>
            </a:r>
            <a:endParaRPr lang="en-US" altLang="zh-CN" dirty="0" smtClean="0">
              <a:latin typeface="+mn-ea"/>
            </a:endParaRPr>
          </a:p>
          <a:p>
            <a:r>
              <a:rPr lang="zh-CN" altLang="en-US" dirty="0" smtClean="0">
                <a:latin typeface="+mn-ea"/>
              </a:rPr>
              <a:t>获取结果上报</a:t>
            </a:r>
            <a:endParaRPr lang="en-US" altLang="zh-CN" dirty="0" smtClean="0">
              <a:latin typeface="+mn-ea"/>
            </a:endParaRPr>
          </a:p>
          <a:p>
            <a:pPr>
              <a:buFont typeface="Wingdings" pitchFamily="2" charset="2"/>
              <a:buChar char="Ø"/>
            </a:pPr>
            <a:r>
              <a:rPr lang="en-US" altLang="zh-CN" dirty="0" smtClean="0">
                <a:latin typeface="+mn-ea"/>
              </a:rPr>
              <a:t>WifiP2pManager.ActionListener()</a:t>
            </a:r>
          </a:p>
          <a:p>
            <a:pPr>
              <a:buFont typeface="Wingdings" pitchFamily="2" charset="2"/>
              <a:buChar char="Ø"/>
            </a:pPr>
            <a:r>
              <a:rPr lang="en-US" altLang="zh-CN" dirty="0" smtClean="0">
                <a:latin typeface="+mn-ea"/>
              </a:rPr>
              <a:t>WifiP2pManager.PeerListListener()</a:t>
            </a: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en-US" altLang="zh-CN" dirty="0" smtClean="0"/>
              <a:t> P2P</a:t>
            </a:r>
            <a:r>
              <a:rPr lang="zh-CN" altLang="en-US" dirty="0" smtClean="0"/>
              <a:t>接口</a:t>
            </a:r>
            <a:r>
              <a:rPr lang="zh-CN" altLang="en-US" dirty="0" smtClean="0"/>
              <a:t>说明 </a:t>
            </a:r>
            <a:r>
              <a:rPr lang="en-US" altLang="zh-CN" dirty="0" smtClean="0"/>
              <a:t>– </a:t>
            </a:r>
            <a:r>
              <a:rPr lang="en-US" altLang="zh-CN" dirty="0" smtClean="0"/>
              <a:t>Connect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latin typeface="+mn-ea"/>
              </a:rPr>
              <a:t>连接</a:t>
            </a:r>
            <a:endParaRPr lang="en-US" altLang="zh-CN" dirty="0" smtClean="0">
              <a:latin typeface="+mn-ea"/>
            </a:endParaRPr>
          </a:p>
          <a:p>
            <a:pPr>
              <a:buFont typeface="Wingdings" pitchFamily="2" charset="2"/>
              <a:buChar char="Ø"/>
            </a:pPr>
            <a:r>
              <a:rPr lang="en-US" altLang="zh-CN" dirty="0" smtClean="0">
                <a:latin typeface="+mn-ea"/>
              </a:rPr>
              <a:t>WifiP2pManager.connect()</a:t>
            </a:r>
            <a:endParaRPr lang="en-US" altLang="zh-CN" dirty="0" smtClean="0">
              <a:latin typeface="+mn-ea"/>
            </a:endParaRPr>
          </a:p>
          <a:p>
            <a:r>
              <a:rPr lang="zh-CN" altLang="en-US" dirty="0" smtClean="0">
                <a:latin typeface="+mn-ea"/>
              </a:rPr>
              <a:t>取消连接</a:t>
            </a:r>
            <a:endParaRPr lang="en-US" altLang="zh-CN" dirty="0" smtClean="0">
              <a:latin typeface="+mn-ea"/>
            </a:endParaRPr>
          </a:p>
          <a:p>
            <a:pPr>
              <a:buFont typeface="Wingdings" pitchFamily="2" charset="2"/>
              <a:buChar char="Ø"/>
            </a:pPr>
            <a:r>
              <a:rPr lang="en-US" altLang="zh-CN" dirty="0" smtClean="0">
                <a:latin typeface="+mn-ea"/>
              </a:rPr>
              <a:t>WifiP2pManager.cancelConnect()</a:t>
            </a:r>
            <a:endParaRPr lang="en-US" altLang="zh-CN" dirty="0" smtClean="0">
              <a:latin typeface="+mn-ea"/>
            </a:endParaRPr>
          </a:p>
          <a:p>
            <a:r>
              <a:rPr lang="zh-CN" altLang="en-US" dirty="0" smtClean="0">
                <a:latin typeface="+mn-ea"/>
              </a:rPr>
              <a:t>连接</a:t>
            </a:r>
            <a:r>
              <a:rPr lang="zh-CN" altLang="en-US" dirty="0" smtClean="0">
                <a:latin typeface="+mn-ea"/>
              </a:rPr>
              <a:t>结果上报</a:t>
            </a:r>
            <a:endParaRPr lang="en-US" altLang="zh-CN" dirty="0" smtClean="0">
              <a:latin typeface="+mn-ea"/>
            </a:endParaRPr>
          </a:p>
          <a:p>
            <a:pPr>
              <a:buFont typeface="Wingdings" pitchFamily="2" charset="2"/>
              <a:buChar char="Ø"/>
            </a:pPr>
            <a:r>
              <a:rPr lang="en-US" altLang="zh-CN" dirty="0" smtClean="0">
                <a:latin typeface="+mn-ea"/>
              </a:rPr>
              <a:t>WifiP2pManager.ActionListener()</a:t>
            </a:r>
          </a:p>
          <a:p>
            <a:pPr>
              <a:buFont typeface="Wingdings" pitchFamily="2" charset="2"/>
              <a:buChar char="Ø"/>
            </a:pPr>
            <a:r>
              <a:rPr lang="en-US" altLang="zh-CN" dirty="0" smtClean="0">
                <a:latin typeface="+mn-ea"/>
              </a:rPr>
              <a:t>WifiP2pManager.WIFI_P2P_CONNECTION_CHANGED_ACTION</a:t>
            </a: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协议</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6" name="内容占位符 2"/>
          <p:cNvSpPr>
            <a:spLocks noGrp="1"/>
          </p:cNvSpPr>
          <p:nvPr>
            <p:ph idx="1"/>
          </p:nvPr>
        </p:nvSpPr>
        <p:spPr>
          <a:xfrm>
            <a:off x="457200" y="2249424"/>
            <a:ext cx="8229600" cy="4347928"/>
          </a:xfrm>
        </p:spPr>
        <p:txBody>
          <a:bodyPr/>
          <a:lstStyle/>
          <a:p>
            <a:r>
              <a:rPr lang="zh-CN" altLang="en-US" dirty="0" smtClean="0"/>
              <a:t>以</a:t>
            </a:r>
            <a:r>
              <a:rPr lang="en-US" altLang="zh-CN" dirty="0" smtClean="0"/>
              <a:t>802.11</a:t>
            </a:r>
            <a:r>
              <a:rPr lang="zh-CN" altLang="en-US" dirty="0" smtClean="0"/>
              <a:t>作为网络层以下的协议（以太网使用</a:t>
            </a:r>
            <a:r>
              <a:rPr lang="en-US" altLang="zh-CN" dirty="0" smtClean="0"/>
              <a:t>802.3</a:t>
            </a:r>
            <a:r>
              <a:rPr lang="zh-CN" altLang="en-US" dirty="0" smtClean="0"/>
              <a:t>）</a:t>
            </a:r>
            <a:endParaRPr lang="en-US" altLang="zh-CN" dirty="0" smtClean="0"/>
          </a:p>
          <a:p>
            <a:pPr>
              <a:buNone/>
            </a:pPr>
            <a:endParaRPr lang="en-US" altLang="zh-CN" dirty="0" smtClean="0"/>
          </a:p>
        </p:txBody>
      </p:sp>
      <p:graphicFrame>
        <p:nvGraphicFramePr>
          <p:cNvPr id="7" name="表格 6"/>
          <p:cNvGraphicFramePr>
            <a:graphicFrameLocks noGrp="1"/>
          </p:cNvGraphicFramePr>
          <p:nvPr/>
        </p:nvGraphicFramePr>
        <p:xfrm>
          <a:off x="395536" y="3501008"/>
          <a:ext cx="8424936" cy="2595880"/>
        </p:xfrm>
        <a:graphic>
          <a:graphicData uri="http://schemas.openxmlformats.org/drawingml/2006/table">
            <a:tbl>
              <a:tblPr firstRow="1" bandRow="1">
                <a:tableStyleId>{5C22544A-7EE6-4342-B048-85BDC9FD1C3A}</a:tableStyleId>
              </a:tblPr>
              <a:tblGrid>
                <a:gridCol w="2106234"/>
                <a:gridCol w="2106234"/>
                <a:gridCol w="2106234"/>
                <a:gridCol w="2106234"/>
              </a:tblGrid>
              <a:tr h="370840">
                <a:tc>
                  <a:txBody>
                    <a:bodyPr/>
                    <a:lstStyle/>
                    <a:p>
                      <a:r>
                        <a:rPr lang="zh-CN" altLang="en-US" dirty="0" smtClean="0"/>
                        <a:t>协议</a:t>
                      </a:r>
                      <a:endParaRPr lang="zh-CN" altLang="en-US" dirty="0"/>
                    </a:p>
                  </a:txBody>
                  <a:tcPr/>
                </a:tc>
                <a:tc>
                  <a:txBody>
                    <a:bodyPr/>
                    <a:lstStyle/>
                    <a:p>
                      <a:r>
                        <a:rPr lang="zh-CN" altLang="en-US" dirty="0" smtClean="0"/>
                        <a:t>发布时间</a:t>
                      </a:r>
                      <a:endParaRPr lang="zh-CN" altLang="en-US" dirty="0"/>
                    </a:p>
                  </a:txBody>
                  <a:tcPr/>
                </a:tc>
                <a:tc>
                  <a:txBody>
                    <a:bodyPr/>
                    <a:lstStyle/>
                    <a:p>
                      <a:r>
                        <a:rPr lang="zh-CN" altLang="en-US" dirty="0" smtClean="0"/>
                        <a:t>频段</a:t>
                      </a:r>
                      <a:endParaRPr lang="zh-CN" altLang="en-US" dirty="0"/>
                    </a:p>
                  </a:txBody>
                  <a:tcPr/>
                </a:tc>
                <a:tc>
                  <a:txBody>
                    <a:bodyPr/>
                    <a:lstStyle/>
                    <a:p>
                      <a:r>
                        <a:rPr lang="zh-CN" altLang="en-US" dirty="0" smtClean="0"/>
                        <a:t>最大传输速率</a:t>
                      </a:r>
                      <a:endParaRPr lang="zh-CN" altLang="en-US" dirty="0"/>
                    </a:p>
                  </a:txBody>
                  <a:tcPr/>
                </a:tc>
              </a:tr>
              <a:tr h="370840">
                <a:tc>
                  <a:txBody>
                    <a:bodyPr/>
                    <a:lstStyle/>
                    <a:p>
                      <a:r>
                        <a:rPr lang="en-US" altLang="zh-CN" dirty="0" smtClean="0">
                          <a:latin typeface="+mn-ea"/>
                          <a:ea typeface="+mn-ea"/>
                        </a:rPr>
                        <a:t>802.11a</a:t>
                      </a:r>
                      <a:endParaRPr lang="zh-CN" altLang="en-US" dirty="0">
                        <a:latin typeface="+mn-ea"/>
                        <a:ea typeface="+mn-ea"/>
                      </a:endParaRPr>
                    </a:p>
                  </a:txBody>
                  <a:tcPr/>
                </a:tc>
                <a:tc>
                  <a:txBody>
                    <a:bodyPr/>
                    <a:lstStyle/>
                    <a:p>
                      <a:r>
                        <a:rPr lang="en-US" altLang="zh-CN" dirty="0" smtClean="0">
                          <a:latin typeface="+mn-ea"/>
                          <a:ea typeface="+mn-ea"/>
                        </a:rPr>
                        <a:t>1999.9</a:t>
                      </a:r>
                      <a:endParaRPr lang="zh-CN" altLang="en-US" dirty="0">
                        <a:latin typeface="+mn-ea"/>
                        <a:ea typeface="+mn-ea"/>
                      </a:endParaRPr>
                    </a:p>
                  </a:txBody>
                  <a:tcPr/>
                </a:tc>
                <a:tc>
                  <a:txBody>
                    <a:bodyPr/>
                    <a:lstStyle/>
                    <a:p>
                      <a:r>
                        <a:rPr lang="en-US" altLang="zh-CN" dirty="0" smtClean="0">
                          <a:latin typeface="+mn-ea"/>
                          <a:ea typeface="+mn-ea"/>
                        </a:rPr>
                        <a:t>5G</a:t>
                      </a:r>
                      <a:endParaRPr lang="zh-CN" altLang="en-US" dirty="0">
                        <a:latin typeface="+mn-ea"/>
                        <a:ea typeface="+mn-ea"/>
                      </a:endParaRPr>
                    </a:p>
                  </a:txBody>
                  <a:tcPr/>
                </a:tc>
                <a:tc>
                  <a:txBody>
                    <a:bodyPr/>
                    <a:lstStyle/>
                    <a:p>
                      <a:r>
                        <a:rPr lang="en-US" altLang="zh-CN" dirty="0" smtClean="0">
                          <a:latin typeface="+mn-ea"/>
                          <a:ea typeface="+mn-ea"/>
                        </a:rPr>
                        <a:t>54Mbps</a:t>
                      </a:r>
                      <a:endParaRPr lang="zh-CN" altLang="en-US" dirty="0">
                        <a:latin typeface="+mn-ea"/>
                        <a:ea typeface="+mn-ea"/>
                      </a:endParaRPr>
                    </a:p>
                  </a:txBody>
                  <a:tcPr/>
                </a:tc>
              </a:tr>
              <a:tr h="370840">
                <a:tc>
                  <a:txBody>
                    <a:bodyPr/>
                    <a:lstStyle/>
                    <a:p>
                      <a:r>
                        <a:rPr lang="en-US" altLang="zh-CN" dirty="0" smtClean="0">
                          <a:latin typeface="+mn-ea"/>
                          <a:ea typeface="+mn-ea"/>
                        </a:rPr>
                        <a:t>802.11b</a:t>
                      </a:r>
                      <a:endParaRPr lang="zh-CN" altLang="en-US" dirty="0">
                        <a:latin typeface="+mn-ea"/>
                        <a:ea typeface="+mn-ea"/>
                      </a:endParaRPr>
                    </a:p>
                  </a:txBody>
                  <a:tcPr/>
                </a:tc>
                <a:tc>
                  <a:txBody>
                    <a:bodyPr/>
                    <a:lstStyle/>
                    <a:p>
                      <a:r>
                        <a:rPr lang="en-US" altLang="zh-CN" dirty="0" smtClean="0">
                          <a:latin typeface="+mn-ea"/>
                          <a:ea typeface="+mn-ea"/>
                        </a:rPr>
                        <a:t>1999.9</a:t>
                      </a:r>
                      <a:endParaRPr lang="zh-CN" altLang="en-US" dirty="0">
                        <a:latin typeface="+mn-ea"/>
                        <a:ea typeface="+mn-ea"/>
                      </a:endParaRPr>
                    </a:p>
                  </a:txBody>
                  <a:tcPr/>
                </a:tc>
                <a:tc>
                  <a:txBody>
                    <a:bodyPr/>
                    <a:lstStyle/>
                    <a:p>
                      <a:r>
                        <a:rPr lang="en-US" altLang="zh-CN" dirty="0" smtClean="0">
                          <a:latin typeface="+mn-ea"/>
                          <a:ea typeface="+mn-ea"/>
                        </a:rPr>
                        <a:t>2.4G</a:t>
                      </a:r>
                      <a:endParaRPr lang="zh-CN" altLang="en-US" dirty="0">
                        <a:latin typeface="+mn-ea"/>
                        <a:ea typeface="+mn-ea"/>
                      </a:endParaRPr>
                    </a:p>
                  </a:txBody>
                  <a:tcPr/>
                </a:tc>
                <a:tc>
                  <a:txBody>
                    <a:bodyPr/>
                    <a:lstStyle/>
                    <a:p>
                      <a:r>
                        <a:rPr lang="en-US" altLang="zh-CN" dirty="0" smtClean="0">
                          <a:latin typeface="+mn-ea"/>
                          <a:ea typeface="+mn-ea"/>
                        </a:rPr>
                        <a:t>11Mbps</a:t>
                      </a:r>
                      <a:endParaRPr lang="zh-CN" altLang="en-US" dirty="0">
                        <a:latin typeface="+mn-ea"/>
                        <a:ea typeface="+mn-ea"/>
                      </a:endParaRPr>
                    </a:p>
                  </a:txBody>
                  <a:tcPr/>
                </a:tc>
              </a:tr>
              <a:tr h="370840">
                <a:tc>
                  <a:txBody>
                    <a:bodyPr/>
                    <a:lstStyle/>
                    <a:p>
                      <a:r>
                        <a:rPr lang="en-US" altLang="zh-CN" dirty="0" smtClean="0">
                          <a:latin typeface="+mn-ea"/>
                          <a:ea typeface="+mn-ea"/>
                        </a:rPr>
                        <a:t>802.11g</a:t>
                      </a:r>
                      <a:endParaRPr lang="zh-CN" altLang="en-US" dirty="0">
                        <a:latin typeface="+mn-ea"/>
                        <a:ea typeface="+mn-ea"/>
                      </a:endParaRPr>
                    </a:p>
                  </a:txBody>
                  <a:tcPr/>
                </a:tc>
                <a:tc>
                  <a:txBody>
                    <a:bodyPr/>
                    <a:lstStyle/>
                    <a:p>
                      <a:r>
                        <a:rPr lang="en-US" altLang="zh-CN" dirty="0" smtClean="0">
                          <a:latin typeface="+mn-ea"/>
                          <a:ea typeface="+mn-ea"/>
                        </a:rPr>
                        <a:t>2003.6</a:t>
                      </a:r>
                      <a:endParaRPr lang="zh-CN" altLang="en-US" dirty="0">
                        <a:latin typeface="+mn-ea"/>
                        <a:ea typeface="+mn-ea"/>
                      </a:endParaRPr>
                    </a:p>
                  </a:txBody>
                  <a:tcPr/>
                </a:tc>
                <a:tc>
                  <a:txBody>
                    <a:bodyPr/>
                    <a:lstStyle/>
                    <a:p>
                      <a:r>
                        <a:rPr lang="en-US" altLang="zh-CN" dirty="0" smtClean="0">
                          <a:latin typeface="+mn-ea"/>
                          <a:ea typeface="+mn-ea"/>
                        </a:rPr>
                        <a:t>2.4G</a:t>
                      </a:r>
                      <a:endParaRPr lang="zh-CN" altLang="en-US" dirty="0">
                        <a:latin typeface="+mn-ea"/>
                        <a:ea typeface="+mn-ea"/>
                      </a:endParaRPr>
                    </a:p>
                  </a:txBody>
                  <a:tcPr/>
                </a:tc>
                <a:tc>
                  <a:txBody>
                    <a:bodyPr/>
                    <a:lstStyle/>
                    <a:p>
                      <a:r>
                        <a:rPr lang="en-US" altLang="zh-CN" dirty="0" smtClean="0">
                          <a:latin typeface="+mn-ea"/>
                          <a:ea typeface="+mn-ea"/>
                        </a:rPr>
                        <a:t>54Mbps</a:t>
                      </a:r>
                      <a:endParaRPr lang="zh-CN" altLang="en-US" dirty="0">
                        <a:latin typeface="+mn-ea"/>
                        <a:ea typeface="+mn-ea"/>
                      </a:endParaRPr>
                    </a:p>
                  </a:txBody>
                  <a:tcPr/>
                </a:tc>
              </a:tr>
              <a:tr h="370840">
                <a:tc>
                  <a:txBody>
                    <a:bodyPr/>
                    <a:lstStyle/>
                    <a:p>
                      <a:r>
                        <a:rPr lang="en-US" altLang="zh-CN" dirty="0" smtClean="0">
                          <a:latin typeface="+mn-ea"/>
                          <a:ea typeface="+mn-ea"/>
                        </a:rPr>
                        <a:t>802.11n</a:t>
                      </a:r>
                      <a:endParaRPr lang="zh-CN" altLang="en-US" dirty="0">
                        <a:latin typeface="+mn-ea"/>
                        <a:ea typeface="+mn-ea"/>
                      </a:endParaRPr>
                    </a:p>
                  </a:txBody>
                  <a:tcPr/>
                </a:tc>
                <a:tc>
                  <a:txBody>
                    <a:bodyPr/>
                    <a:lstStyle/>
                    <a:p>
                      <a:r>
                        <a:rPr lang="en-US" altLang="zh-CN" dirty="0" smtClean="0">
                          <a:latin typeface="+mn-ea"/>
                          <a:ea typeface="+mn-ea"/>
                        </a:rPr>
                        <a:t>2009.10</a:t>
                      </a:r>
                      <a:endParaRPr lang="zh-CN" altLang="en-US" dirty="0">
                        <a:latin typeface="+mn-ea"/>
                        <a:ea typeface="+mn-ea"/>
                      </a:endParaRPr>
                    </a:p>
                  </a:txBody>
                  <a:tcPr/>
                </a:tc>
                <a:tc>
                  <a:txBody>
                    <a:bodyPr/>
                    <a:lstStyle/>
                    <a:p>
                      <a:r>
                        <a:rPr lang="en-US" altLang="zh-CN" dirty="0" smtClean="0">
                          <a:latin typeface="+mn-ea"/>
                          <a:ea typeface="+mn-ea"/>
                        </a:rPr>
                        <a:t>2.4G/5G</a:t>
                      </a:r>
                      <a:endParaRPr lang="zh-CN" altLang="en-US" dirty="0">
                        <a:latin typeface="+mn-ea"/>
                        <a:ea typeface="+mn-ea"/>
                      </a:endParaRPr>
                    </a:p>
                  </a:txBody>
                  <a:tcPr/>
                </a:tc>
                <a:tc>
                  <a:txBody>
                    <a:bodyPr/>
                    <a:lstStyle/>
                    <a:p>
                      <a:r>
                        <a:rPr lang="en-US" altLang="zh-CN" dirty="0" smtClean="0">
                          <a:latin typeface="+mn-ea"/>
                          <a:ea typeface="+mn-ea"/>
                        </a:rPr>
                        <a:t>600Mbps</a:t>
                      </a:r>
                      <a:endParaRPr lang="zh-CN" altLang="en-US" dirty="0">
                        <a:latin typeface="+mn-ea"/>
                        <a:ea typeface="+mn-ea"/>
                      </a:endParaRPr>
                    </a:p>
                  </a:txBody>
                  <a:tcPr/>
                </a:tc>
              </a:tr>
              <a:tr h="370840">
                <a:tc>
                  <a:txBody>
                    <a:bodyPr/>
                    <a:lstStyle/>
                    <a:p>
                      <a:r>
                        <a:rPr lang="en-US" altLang="zh-CN" dirty="0" smtClean="0">
                          <a:latin typeface="+mn-ea"/>
                          <a:ea typeface="+mn-ea"/>
                        </a:rPr>
                        <a:t>802.11ac</a:t>
                      </a:r>
                      <a:endParaRPr lang="zh-CN" altLang="en-US" dirty="0">
                        <a:latin typeface="+mn-ea"/>
                        <a:ea typeface="+mn-ea"/>
                      </a:endParaRPr>
                    </a:p>
                  </a:txBody>
                  <a:tcPr/>
                </a:tc>
                <a:tc>
                  <a:txBody>
                    <a:bodyPr/>
                    <a:lstStyle/>
                    <a:p>
                      <a:r>
                        <a:rPr lang="en-US" altLang="zh-CN" dirty="0" smtClean="0">
                          <a:latin typeface="+mn-ea"/>
                          <a:ea typeface="+mn-ea"/>
                        </a:rPr>
                        <a:t>2012.2</a:t>
                      </a:r>
                      <a:endParaRPr lang="zh-CN" altLang="en-US" dirty="0">
                        <a:latin typeface="+mn-ea"/>
                        <a:ea typeface="+mn-ea"/>
                      </a:endParaRPr>
                    </a:p>
                  </a:txBody>
                  <a:tcPr/>
                </a:tc>
                <a:tc>
                  <a:txBody>
                    <a:bodyPr/>
                    <a:lstStyle/>
                    <a:p>
                      <a:r>
                        <a:rPr lang="en-US" altLang="zh-CN" dirty="0" smtClean="0">
                          <a:latin typeface="+mn-ea"/>
                          <a:ea typeface="+mn-ea"/>
                        </a:rPr>
                        <a:t>5G</a:t>
                      </a:r>
                      <a:endParaRPr lang="zh-CN" altLang="en-US" dirty="0">
                        <a:latin typeface="+mn-ea"/>
                        <a:ea typeface="+mn-ea"/>
                      </a:endParaRPr>
                    </a:p>
                  </a:txBody>
                  <a:tcPr/>
                </a:tc>
                <a:tc>
                  <a:txBody>
                    <a:bodyPr/>
                    <a:lstStyle/>
                    <a:p>
                      <a:r>
                        <a:rPr lang="en-US" altLang="zh-CN" dirty="0" smtClean="0">
                          <a:latin typeface="+mn-ea"/>
                          <a:ea typeface="+mn-ea"/>
                        </a:rPr>
                        <a:t>1Gbps</a:t>
                      </a:r>
                      <a:endParaRPr lang="zh-CN" altLang="en-US" dirty="0">
                        <a:latin typeface="+mn-ea"/>
                        <a:ea typeface="+mn-ea"/>
                      </a:endParaRPr>
                    </a:p>
                  </a:txBody>
                  <a:tcPr/>
                </a:tc>
              </a:tr>
              <a:tr h="370840">
                <a:tc>
                  <a:txBody>
                    <a:bodyPr/>
                    <a:lstStyle/>
                    <a:p>
                      <a:r>
                        <a:rPr lang="en-US" altLang="zh-CN" dirty="0" smtClean="0">
                          <a:latin typeface="+mn-ea"/>
                          <a:ea typeface="+mn-ea"/>
                        </a:rPr>
                        <a:t>802.11ad</a:t>
                      </a:r>
                      <a:endParaRPr lang="zh-CN" altLang="en-US" dirty="0">
                        <a:latin typeface="+mn-ea"/>
                        <a:ea typeface="+mn-ea"/>
                      </a:endParaRPr>
                    </a:p>
                  </a:txBody>
                  <a:tcPr/>
                </a:tc>
                <a:tc>
                  <a:txBody>
                    <a:bodyPr/>
                    <a:lstStyle/>
                    <a:p>
                      <a:endParaRPr lang="zh-CN" altLang="en-US" dirty="0">
                        <a:latin typeface="+mn-ea"/>
                        <a:ea typeface="+mn-ea"/>
                      </a:endParaRPr>
                    </a:p>
                  </a:txBody>
                  <a:tcPr/>
                </a:tc>
                <a:tc>
                  <a:txBody>
                    <a:bodyPr/>
                    <a:lstStyle/>
                    <a:p>
                      <a:r>
                        <a:rPr lang="en-US" altLang="zh-CN" dirty="0" smtClean="0">
                          <a:latin typeface="+mn-ea"/>
                          <a:ea typeface="+mn-ea"/>
                        </a:rPr>
                        <a:t>60G</a:t>
                      </a:r>
                      <a:endParaRPr lang="zh-CN" altLang="en-US" dirty="0">
                        <a:latin typeface="+mn-ea"/>
                        <a:ea typeface="+mn-ea"/>
                      </a:endParaRPr>
                    </a:p>
                  </a:txBody>
                  <a:tcPr/>
                </a:tc>
                <a:tc>
                  <a:txBody>
                    <a:bodyPr/>
                    <a:lstStyle/>
                    <a:p>
                      <a:r>
                        <a:rPr lang="en-US" altLang="zh-CN" dirty="0" smtClean="0">
                          <a:latin typeface="+mn-ea"/>
                          <a:ea typeface="+mn-ea"/>
                        </a:rPr>
                        <a:t>7Gbps</a:t>
                      </a:r>
                      <a:endParaRPr lang="zh-CN" altLang="en-US" dirty="0">
                        <a:latin typeface="+mn-ea"/>
                        <a:ea typeface="+mn-ea"/>
                      </a:endParaRPr>
                    </a:p>
                  </a:txBody>
                  <a:tcPr/>
                </a:tc>
              </a:tr>
            </a:tbl>
          </a:graphicData>
        </a:graphic>
      </p:graphicFrame>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WiFi</a:t>
            </a:r>
            <a:r>
              <a:rPr lang="en-US" altLang="zh-CN" dirty="0" smtClean="0"/>
              <a:t> P2P</a:t>
            </a:r>
            <a:r>
              <a:rPr lang="zh-CN" altLang="en-US" dirty="0" smtClean="0"/>
              <a:t>接口</a:t>
            </a:r>
            <a:r>
              <a:rPr lang="zh-CN" altLang="en-US" dirty="0" smtClean="0"/>
              <a:t>说明 </a:t>
            </a:r>
            <a:r>
              <a:rPr lang="en-US" altLang="zh-CN" dirty="0" smtClean="0"/>
              <a:t>– </a:t>
            </a:r>
            <a:r>
              <a:rPr lang="en-US" altLang="zh-CN" dirty="0" smtClean="0"/>
              <a:t>Connect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latin typeface="+mn-ea"/>
              </a:rPr>
              <a:t>获取连接信息</a:t>
            </a:r>
            <a:endParaRPr lang="en-US" altLang="zh-CN" dirty="0" smtClean="0">
              <a:latin typeface="+mn-ea"/>
            </a:endParaRPr>
          </a:p>
          <a:p>
            <a:pPr>
              <a:buFont typeface="Wingdings" pitchFamily="2" charset="2"/>
              <a:buChar char="Ø"/>
            </a:pPr>
            <a:r>
              <a:rPr lang="en-US" altLang="zh-CN" dirty="0" smtClean="0">
                <a:latin typeface="+mn-ea"/>
              </a:rPr>
              <a:t>WifiP2pManager.requestConnectionInfo()</a:t>
            </a:r>
            <a:endParaRPr lang="en-US" altLang="zh-CN" dirty="0" smtClean="0">
              <a:latin typeface="+mn-ea"/>
            </a:endParaRPr>
          </a:p>
          <a:p>
            <a:r>
              <a:rPr lang="zh-CN" altLang="en-US" dirty="0" smtClean="0">
                <a:latin typeface="+mn-ea"/>
              </a:rPr>
              <a:t>获取</a:t>
            </a:r>
            <a:r>
              <a:rPr lang="zh-CN" altLang="en-US" dirty="0" smtClean="0">
                <a:latin typeface="+mn-ea"/>
              </a:rPr>
              <a:t>结果上报</a:t>
            </a:r>
            <a:endParaRPr lang="en-US" altLang="zh-CN" dirty="0" smtClean="0">
              <a:latin typeface="+mn-ea"/>
            </a:endParaRPr>
          </a:p>
          <a:p>
            <a:pPr>
              <a:buFont typeface="Wingdings" pitchFamily="2" charset="2"/>
              <a:buChar char="Ø"/>
            </a:pPr>
            <a:r>
              <a:rPr lang="en-US" altLang="zh-CN" dirty="0" smtClean="0">
                <a:latin typeface="+mn-ea"/>
              </a:rPr>
              <a:t>WifiP2pManager.ActionListener()</a:t>
            </a:r>
          </a:p>
          <a:p>
            <a:pPr>
              <a:buFont typeface="Wingdings" pitchFamily="2" charset="2"/>
              <a:buChar char="Ø"/>
            </a:pPr>
            <a:r>
              <a:rPr lang="en-US" altLang="zh-CN" dirty="0" smtClean="0">
                <a:latin typeface="+mn-ea"/>
              </a:rPr>
              <a:t>WifiP2pManager.ConnectionInfoListener</a:t>
            </a:r>
            <a:r>
              <a:rPr lang="en-US" altLang="zh-CN" dirty="0" smtClean="0">
                <a:latin typeface="+mn-ea"/>
              </a:rPr>
              <a:t>()</a:t>
            </a: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Performance</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en-US" altLang="zh-CN" dirty="0" smtClean="0"/>
              <a:t>Band</a:t>
            </a:r>
            <a:endParaRPr lang="en-US" altLang="zh-CN" dirty="0" smtClean="0"/>
          </a:p>
          <a:p>
            <a:r>
              <a:rPr lang="en-US" altLang="zh-CN" dirty="0" smtClean="0"/>
              <a:t>TDLS</a:t>
            </a:r>
            <a:r>
              <a:rPr lang="en-US" altLang="zh-CN" dirty="0" smtClean="0"/>
              <a:t> </a:t>
            </a:r>
            <a:r>
              <a:rPr lang="zh-CN" altLang="en-US" dirty="0" smtClean="0"/>
              <a:t>（</a:t>
            </a:r>
            <a:r>
              <a:rPr lang="en-US" altLang="zh-CN" dirty="0" smtClean="0"/>
              <a:t>Tunneled </a:t>
            </a:r>
            <a:r>
              <a:rPr lang="en-US" altLang="zh-CN" dirty="0" smtClean="0"/>
              <a:t>Direct Link Setup</a:t>
            </a:r>
            <a:r>
              <a:rPr lang="zh-CN" altLang="en-US" dirty="0" smtClean="0"/>
              <a:t>，通道直接链路</a:t>
            </a:r>
            <a:r>
              <a:rPr lang="zh-CN" altLang="en-US" dirty="0" smtClean="0"/>
              <a:t>建立）</a:t>
            </a:r>
            <a:endParaRPr lang="en-US" altLang="zh-CN" dirty="0" smtClean="0"/>
          </a:p>
          <a:p>
            <a:pPr>
              <a:buFont typeface="Wingdings" pitchFamily="2" charset="2"/>
              <a:buChar char="Ø"/>
            </a:pPr>
            <a:r>
              <a:rPr lang="en-US" altLang="zh-CN" dirty="0" err="1" smtClean="0"/>
              <a:t>WifiManager.setTdlsEnabled</a:t>
            </a:r>
            <a:r>
              <a:rPr lang="en-US" altLang="zh-CN" dirty="0" smtClean="0"/>
              <a:t>()</a:t>
            </a:r>
          </a:p>
          <a:p>
            <a:pPr>
              <a:buFont typeface="Wingdings" pitchFamily="2" charset="2"/>
              <a:buChar char="Ø"/>
            </a:pPr>
            <a:r>
              <a:rPr lang="en-US" altLang="zh-CN" dirty="0" err="1" smtClean="0"/>
              <a:t>WifiManager.setTdlsEnabledWithMacAddress</a:t>
            </a:r>
            <a:r>
              <a:rPr lang="en-US" altLang="zh-CN" dirty="0" smtClean="0"/>
              <a:t>()</a:t>
            </a: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en-US" altLang="zh-CN" dirty="0" smtClean="0"/>
              <a:t> Debug</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en-US" altLang="zh-CN" dirty="0" err="1" smtClean="0"/>
              <a:t>Adb</a:t>
            </a:r>
            <a:r>
              <a:rPr lang="en-US" altLang="zh-CN" dirty="0" smtClean="0"/>
              <a:t> log</a:t>
            </a:r>
          </a:p>
          <a:p>
            <a:r>
              <a:rPr lang="en-US" altLang="zh-CN" dirty="0" err="1" smtClean="0"/>
              <a:t>Tcpdump</a:t>
            </a:r>
            <a:endParaRPr lang="en-US" altLang="zh-CN" dirty="0" smtClean="0"/>
          </a:p>
          <a:p>
            <a:pPr>
              <a:buFont typeface="Wingdings" pitchFamily="2" charset="2"/>
              <a:buChar char="Ø"/>
            </a:pPr>
            <a:r>
              <a:rPr lang="en-US" altLang="zh-CN" dirty="0" err="1" smtClean="0"/>
              <a:t>adb</a:t>
            </a:r>
            <a:r>
              <a:rPr lang="en-US" altLang="zh-CN" dirty="0" smtClean="0"/>
              <a:t> shell </a:t>
            </a:r>
            <a:r>
              <a:rPr lang="en-US" altLang="zh-CN" dirty="0" err="1" smtClean="0"/>
              <a:t>tcpdump</a:t>
            </a:r>
            <a:r>
              <a:rPr lang="en-US" altLang="zh-CN" dirty="0" smtClean="0"/>
              <a:t> -</a:t>
            </a:r>
            <a:r>
              <a:rPr lang="en-US" altLang="zh-CN" dirty="0" err="1" smtClean="0"/>
              <a:t>vvvv</a:t>
            </a:r>
            <a:r>
              <a:rPr lang="en-US" altLang="zh-CN" dirty="0" smtClean="0"/>
              <a:t> -</a:t>
            </a:r>
            <a:r>
              <a:rPr lang="en-US" altLang="zh-CN" dirty="0" err="1" smtClean="0"/>
              <a:t>i</a:t>
            </a:r>
            <a:r>
              <a:rPr lang="en-US" altLang="zh-CN" dirty="0" smtClean="0"/>
              <a:t> wlan0 -s0 -w /data/misc/</a:t>
            </a:r>
            <a:r>
              <a:rPr lang="en-US" altLang="zh-CN" dirty="0" err="1" smtClean="0"/>
              <a:t>wifi</a:t>
            </a:r>
            <a:r>
              <a:rPr lang="en-US" altLang="zh-CN" dirty="0" smtClean="0"/>
              <a:t>/</a:t>
            </a:r>
            <a:r>
              <a:rPr lang="en-US" altLang="zh-CN" dirty="0" err="1" smtClean="0"/>
              <a:t>filter_log.pcap</a:t>
            </a:r>
            <a:r>
              <a:rPr lang="en-US" altLang="zh-CN" dirty="0" smtClean="0"/>
              <a:t> &amp;</a:t>
            </a:r>
            <a:endParaRPr lang="en-US" altLang="zh-CN" dirty="0" smtClean="0"/>
          </a:p>
          <a:p>
            <a:r>
              <a:rPr lang="en-US" altLang="zh-CN" dirty="0" smtClean="0"/>
              <a:t>Sniffer Log</a:t>
            </a: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endParaRPr lang="en-US" altLang="zh-CN" dirty="0" smtClean="0"/>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6" name="内容占位符 2"/>
          <p:cNvSpPr>
            <a:spLocks noGrp="1"/>
          </p:cNvSpPr>
          <p:nvPr>
            <p:ph idx="1"/>
          </p:nvPr>
        </p:nvSpPr>
        <p:spPr>
          <a:xfrm>
            <a:off x="457200" y="2249424"/>
            <a:ext cx="8229600" cy="4347928"/>
          </a:xfrm>
        </p:spPr>
        <p:txBody>
          <a:bodyPr/>
          <a:lstStyle/>
          <a:p>
            <a:r>
              <a:rPr lang="en-US" altLang="zh-CN" dirty="0" smtClean="0">
                <a:latin typeface="+mn-ea"/>
              </a:rPr>
              <a:t>AP</a:t>
            </a:r>
            <a:r>
              <a:rPr lang="zh-CN" altLang="en-US" dirty="0" smtClean="0">
                <a:latin typeface="+mn-ea"/>
              </a:rPr>
              <a:t>： </a:t>
            </a:r>
            <a:r>
              <a:rPr lang="en-US" altLang="zh-CN" dirty="0" smtClean="0">
                <a:latin typeface="+mn-ea"/>
              </a:rPr>
              <a:t>Access Point</a:t>
            </a:r>
          </a:p>
          <a:p>
            <a:r>
              <a:rPr lang="en-US" altLang="zh-CN" dirty="0" smtClean="0">
                <a:latin typeface="+mn-ea"/>
              </a:rPr>
              <a:t>STA</a:t>
            </a:r>
            <a:r>
              <a:rPr lang="zh-CN" altLang="en-US" dirty="0" smtClean="0">
                <a:latin typeface="+mn-ea"/>
              </a:rPr>
              <a:t>： </a:t>
            </a:r>
            <a:r>
              <a:rPr lang="en-US" altLang="zh-CN" dirty="0" err="1" smtClean="0">
                <a:latin typeface="+mn-ea"/>
              </a:rPr>
              <a:t>STAtion</a:t>
            </a:r>
            <a:endParaRPr lang="en-US" altLang="zh-CN" dirty="0" smtClean="0">
              <a:latin typeface="+mn-ea"/>
            </a:endParaRPr>
          </a:p>
          <a:p>
            <a:r>
              <a:rPr lang="en-US" altLang="zh-CN" dirty="0" smtClean="0">
                <a:latin typeface="+mn-ea"/>
              </a:rPr>
              <a:t>SSID</a:t>
            </a:r>
            <a:r>
              <a:rPr lang="zh-CN" altLang="en-US" dirty="0" smtClean="0">
                <a:latin typeface="+mn-ea"/>
              </a:rPr>
              <a:t>： </a:t>
            </a:r>
            <a:r>
              <a:rPr lang="en-US" altLang="zh-CN" dirty="0" smtClean="0">
                <a:latin typeface="+mn-ea"/>
              </a:rPr>
              <a:t>Service Set ID</a:t>
            </a:r>
          </a:p>
          <a:p>
            <a:r>
              <a:rPr lang="en-US" altLang="zh-CN" dirty="0" smtClean="0">
                <a:latin typeface="+mn-ea"/>
              </a:rPr>
              <a:t>BSSID</a:t>
            </a:r>
            <a:r>
              <a:rPr lang="zh-CN" altLang="en-US" dirty="0" smtClean="0">
                <a:latin typeface="+mn-ea"/>
              </a:rPr>
              <a:t>： </a:t>
            </a:r>
            <a:r>
              <a:rPr lang="en-US" altLang="zh-CN" dirty="0" smtClean="0">
                <a:latin typeface="+mn-ea"/>
              </a:rPr>
              <a:t>Basic Service Set ID</a:t>
            </a:r>
          </a:p>
          <a:p>
            <a:r>
              <a:rPr lang="en-US" altLang="zh-CN" dirty="0" smtClean="0">
                <a:latin typeface="+mn-ea"/>
              </a:rPr>
              <a:t>BSS</a:t>
            </a:r>
            <a:r>
              <a:rPr lang="zh-CN" altLang="en-US" dirty="0" smtClean="0">
                <a:latin typeface="+mn-ea"/>
              </a:rPr>
              <a:t>： </a:t>
            </a:r>
            <a:r>
              <a:rPr lang="en-US" altLang="zh-CN" dirty="0" smtClean="0">
                <a:latin typeface="+mn-ea"/>
              </a:rPr>
              <a:t>Basic Service Set</a:t>
            </a:r>
          </a:p>
          <a:p>
            <a:r>
              <a:rPr lang="en-US" altLang="zh-CN" dirty="0" smtClean="0">
                <a:latin typeface="+mn-ea"/>
              </a:rPr>
              <a:t>MAC</a:t>
            </a:r>
            <a:r>
              <a:rPr lang="zh-CN" altLang="en-US" dirty="0" smtClean="0">
                <a:latin typeface="+mn-ea"/>
              </a:rPr>
              <a:t>： </a:t>
            </a:r>
            <a:r>
              <a:rPr lang="en-US" altLang="zh-CN" dirty="0" smtClean="0">
                <a:latin typeface="+mn-ea"/>
              </a:rPr>
              <a:t>Medium/</a:t>
            </a:r>
            <a:r>
              <a:rPr lang="en-US" altLang="zh-CN" dirty="0" err="1" smtClean="0">
                <a:latin typeface="+mn-ea"/>
              </a:rPr>
              <a:t>MediaAccess</a:t>
            </a:r>
            <a:r>
              <a:rPr lang="en-US" altLang="zh-CN" dirty="0" smtClean="0">
                <a:latin typeface="+mn-ea"/>
              </a:rPr>
              <a:t> Control</a:t>
            </a: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6" name="内容占位符 2"/>
          <p:cNvSpPr>
            <a:spLocks noGrp="1"/>
          </p:cNvSpPr>
          <p:nvPr>
            <p:ph idx="1"/>
          </p:nvPr>
        </p:nvSpPr>
        <p:spPr>
          <a:xfrm>
            <a:off x="457200" y="2249424"/>
            <a:ext cx="8229600" cy="1899656"/>
          </a:xfrm>
        </p:spPr>
        <p:txBody>
          <a:bodyPr>
            <a:normAutofit fontScale="77500" lnSpcReduction="20000"/>
          </a:bodyPr>
          <a:lstStyle/>
          <a:p>
            <a:r>
              <a:rPr lang="en-US" altLang="zh-CN" dirty="0" smtClean="0"/>
              <a:t>2.4G Channel</a:t>
            </a:r>
          </a:p>
          <a:p>
            <a:pPr>
              <a:buFont typeface="Wingdings" pitchFamily="2" charset="2"/>
              <a:buChar char="Ø"/>
            </a:pPr>
            <a:r>
              <a:rPr lang="en-US" altLang="zh-CN" dirty="0" smtClean="0">
                <a:latin typeface="+mn-ea"/>
              </a:rPr>
              <a:t>802.11b/g</a:t>
            </a:r>
            <a:r>
              <a:rPr lang="zh-CN" altLang="en-US" dirty="0" smtClean="0">
                <a:latin typeface="+mn-ea"/>
              </a:rPr>
              <a:t>工作在</a:t>
            </a:r>
            <a:r>
              <a:rPr lang="en-US" altLang="zh-CN" dirty="0" smtClean="0">
                <a:latin typeface="+mn-ea"/>
              </a:rPr>
              <a:t>2.400 </a:t>
            </a:r>
            <a:r>
              <a:rPr lang="zh-CN" altLang="en-US" dirty="0" smtClean="0">
                <a:latin typeface="+mn-ea"/>
              </a:rPr>
              <a:t>～ </a:t>
            </a:r>
            <a:r>
              <a:rPr lang="en-US" altLang="zh-CN" dirty="0" smtClean="0">
                <a:latin typeface="+mn-ea"/>
              </a:rPr>
              <a:t>2.4835GHz</a:t>
            </a:r>
            <a:r>
              <a:rPr lang="zh-CN" altLang="en-US" dirty="0" smtClean="0">
                <a:latin typeface="+mn-ea"/>
              </a:rPr>
              <a:t>，带宽</a:t>
            </a:r>
            <a:r>
              <a:rPr lang="en-US" altLang="zh-CN" dirty="0" smtClean="0">
                <a:latin typeface="+mn-ea"/>
              </a:rPr>
              <a:t>83.5M</a:t>
            </a:r>
          </a:p>
          <a:p>
            <a:pPr>
              <a:buFont typeface="Wingdings" pitchFamily="2" charset="2"/>
              <a:buChar char="Ø"/>
            </a:pPr>
            <a:r>
              <a:rPr lang="zh-CN" altLang="en-US" dirty="0" smtClean="0">
                <a:latin typeface="+mn-ea"/>
              </a:rPr>
              <a:t>中国划分了</a:t>
            </a:r>
            <a:r>
              <a:rPr lang="en-US" altLang="zh-CN" dirty="0" smtClean="0">
                <a:latin typeface="+mn-ea"/>
              </a:rPr>
              <a:t>13</a:t>
            </a:r>
            <a:r>
              <a:rPr lang="zh-CN" altLang="en-US" dirty="0" smtClean="0">
                <a:latin typeface="+mn-ea"/>
              </a:rPr>
              <a:t>个</a:t>
            </a:r>
            <a:r>
              <a:rPr lang="en-US" altLang="zh-CN" dirty="0" smtClean="0">
                <a:latin typeface="+mn-ea"/>
              </a:rPr>
              <a:t>Channel</a:t>
            </a:r>
            <a:r>
              <a:rPr lang="zh-CN" altLang="en-US" dirty="0" smtClean="0">
                <a:latin typeface="+mn-ea"/>
              </a:rPr>
              <a:t>，每个信道带宽</a:t>
            </a:r>
            <a:r>
              <a:rPr lang="en-US" altLang="zh-CN" dirty="0" smtClean="0">
                <a:latin typeface="+mn-ea"/>
              </a:rPr>
              <a:t>22MHz</a:t>
            </a:r>
          </a:p>
          <a:p>
            <a:pPr>
              <a:buFont typeface="Wingdings" pitchFamily="2" charset="2"/>
              <a:buChar char="Ø"/>
            </a:pPr>
            <a:r>
              <a:rPr lang="zh-CN" altLang="en-US" dirty="0" smtClean="0">
                <a:latin typeface="+mn-ea"/>
              </a:rPr>
              <a:t>北美划分了</a:t>
            </a:r>
            <a:r>
              <a:rPr lang="en-US" altLang="zh-CN" dirty="0" smtClean="0">
                <a:latin typeface="+mn-ea"/>
              </a:rPr>
              <a:t>11</a:t>
            </a:r>
            <a:r>
              <a:rPr lang="zh-CN" altLang="en-US" dirty="0" smtClean="0">
                <a:latin typeface="+mn-ea"/>
              </a:rPr>
              <a:t>个</a:t>
            </a:r>
            <a:r>
              <a:rPr lang="en-US" altLang="zh-CN" dirty="0" smtClean="0">
                <a:latin typeface="+mn-ea"/>
              </a:rPr>
              <a:t>Channel</a:t>
            </a:r>
            <a:r>
              <a:rPr lang="zh-CN" altLang="en-US" dirty="0" smtClean="0">
                <a:latin typeface="+mn-ea"/>
              </a:rPr>
              <a:t>（</a:t>
            </a:r>
            <a:r>
              <a:rPr lang="en-US" altLang="zh-CN" dirty="0" smtClean="0">
                <a:latin typeface="+mn-ea"/>
              </a:rPr>
              <a:t>2.412 </a:t>
            </a:r>
            <a:r>
              <a:rPr lang="zh-CN" altLang="en-US" dirty="0" smtClean="0">
                <a:latin typeface="+mn-ea"/>
              </a:rPr>
              <a:t>～ </a:t>
            </a:r>
            <a:r>
              <a:rPr lang="en-US" altLang="zh-CN" dirty="0" smtClean="0">
                <a:latin typeface="+mn-ea"/>
              </a:rPr>
              <a:t>2.461GHz</a:t>
            </a:r>
            <a:r>
              <a:rPr lang="zh-CN" altLang="en-US" dirty="0" smtClean="0">
                <a:latin typeface="+mn-ea"/>
              </a:rPr>
              <a:t>）</a:t>
            </a:r>
            <a:endParaRPr lang="en-US" altLang="zh-CN" dirty="0" smtClean="0">
              <a:latin typeface="+mn-ea"/>
            </a:endParaRPr>
          </a:p>
          <a:p>
            <a:pPr>
              <a:buFont typeface="Wingdings" pitchFamily="2" charset="2"/>
              <a:buChar char="Ø"/>
            </a:pPr>
            <a:r>
              <a:rPr lang="zh-CN" altLang="en-US" dirty="0" smtClean="0">
                <a:latin typeface="+mn-ea"/>
              </a:rPr>
              <a:t>欧洲划分了</a:t>
            </a:r>
            <a:r>
              <a:rPr lang="en-US" altLang="zh-CN" dirty="0" smtClean="0">
                <a:latin typeface="+mn-ea"/>
              </a:rPr>
              <a:t>13</a:t>
            </a:r>
            <a:r>
              <a:rPr lang="zh-CN" altLang="en-US" dirty="0" smtClean="0">
                <a:latin typeface="+mn-ea"/>
              </a:rPr>
              <a:t>个</a:t>
            </a:r>
            <a:r>
              <a:rPr lang="en-US" altLang="zh-CN" dirty="0" smtClean="0">
                <a:latin typeface="+mn-ea"/>
              </a:rPr>
              <a:t>Channel</a:t>
            </a:r>
            <a:r>
              <a:rPr lang="zh-CN" altLang="en-US" dirty="0" smtClean="0">
                <a:latin typeface="+mn-ea"/>
              </a:rPr>
              <a:t>（</a:t>
            </a:r>
            <a:r>
              <a:rPr lang="en-US" altLang="zh-CN" dirty="0" smtClean="0">
                <a:latin typeface="+mn-ea"/>
              </a:rPr>
              <a:t>2.412 </a:t>
            </a:r>
            <a:r>
              <a:rPr lang="zh-CN" altLang="en-US" dirty="0" smtClean="0">
                <a:latin typeface="+mn-ea"/>
              </a:rPr>
              <a:t>～ </a:t>
            </a:r>
            <a:r>
              <a:rPr lang="en-US" altLang="zh-CN" dirty="0" smtClean="0">
                <a:latin typeface="+mn-ea"/>
              </a:rPr>
              <a:t>2.472GHz</a:t>
            </a:r>
            <a:r>
              <a:rPr lang="zh-CN" altLang="en-US" dirty="0" smtClean="0">
                <a:latin typeface="+mn-ea"/>
              </a:rPr>
              <a:t>）</a:t>
            </a:r>
            <a:endParaRPr lang="en-US" altLang="zh-CN" dirty="0" smtClean="0">
              <a:latin typeface="+mn-ea"/>
            </a:endParaRPr>
          </a:p>
          <a:p>
            <a:pPr>
              <a:buFont typeface="Wingdings" pitchFamily="2" charset="2"/>
              <a:buChar char="Ø"/>
            </a:pPr>
            <a:r>
              <a:rPr lang="zh-CN" altLang="en-US" dirty="0" smtClean="0">
                <a:latin typeface="+mn-ea"/>
              </a:rPr>
              <a:t>日本划分了</a:t>
            </a:r>
            <a:r>
              <a:rPr lang="en-US" altLang="zh-CN" dirty="0" smtClean="0">
                <a:latin typeface="+mn-ea"/>
              </a:rPr>
              <a:t>14</a:t>
            </a:r>
            <a:r>
              <a:rPr lang="zh-CN" altLang="en-US" dirty="0" smtClean="0">
                <a:latin typeface="+mn-ea"/>
              </a:rPr>
              <a:t>个</a:t>
            </a:r>
            <a:r>
              <a:rPr lang="en-US" altLang="zh-CN" dirty="0" smtClean="0">
                <a:latin typeface="+mn-ea"/>
              </a:rPr>
              <a:t>Channel</a:t>
            </a:r>
            <a:r>
              <a:rPr lang="zh-CN" altLang="en-US" dirty="0" smtClean="0">
                <a:latin typeface="+mn-ea"/>
              </a:rPr>
              <a:t>（</a:t>
            </a:r>
            <a:r>
              <a:rPr lang="en-US" altLang="zh-CN" dirty="0" smtClean="0">
                <a:latin typeface="+mn-ea"/>
              </a:rPr>
              <a:t>2.412 </a:t>
            </a:r>
            <a:r>
              <a:rPr lang="zh-CN" altLang="en-US" dirty="0" smtClean="0">
                <a:latin typeface="+mn-ea"/>
              </a:rPr>
              <a:t>～ </a:t>
            </a:r>
            <a:r>
              <a:rPr lang="en-US" altLang="zh-CN" dirty="0" smtClean="0">
                <a:latin typeface="+mn-ea"/>
              </a:rPr>
              <a:t>2.484GHz</a:t>
            </a:r>
            <a:r>
              <a:rPr lang="zh-CN" altLang="en-US" dirty="0" smtClean="0">
                <a:latin typeface="+mn-ea"/>
              </a:rPr>
              <a:t>）</a:t>
            </a:r>
            <a:endParaRPr lang="en-US" altLang="zh-CN" dirty="0" smtClean="0">
              <a:latin typeface="+mn-ea"/>
            </a:endParaRPr>
          </a:p>
        </p:txBody>
      </p:sp>
      <p:pic>
        <p:nvPicPr>
          <p:cNvPr id="2051" name="Picture 3"/>
          <p:cNvPicPr>
            <a:picLocks noChangeAspect="1" noChangeArrowheads="1"/>
          </p:cNvPicPr>
          <p:nvPr/>
        </p:nvPicPr>
        <p:blipFill>
          <a:blip r:embed="rId3" cstate="print"/>
          <a:srcRect/>
          <a:stretch>
            <a:fillRect/>
          </a:stretch>
        </p:blipFill>
        <p:spPr bwMode="auto">
          <a:xfrm>
            <a:off x="1043608" y="4365104"/>
            <a:ext cx="6838950" cy="2266950"/>
          </a:xfrm>
          <a:prstGeom prst="rect">
            <a:avLst/>
          </a:prstGeom>
          <a:noFill/>
          <a:ln w="9525">
            <a:noFill/>
            <a:miter lim="800000"/>
            <a:headEnd/>
            <a:tailEnd/>
          </a:ln>
        </p:spPr>
      </p:pic>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6" name="内容占位符 2"/>
          <p:cNvSpPr>
            <a:spLocks noGrp="1"/>
          </p:cNvSpPr>
          <p:nvPr>
            <p:ph idx="1"/>
          </p:nvPr>
        </p:nvSpPr>
        <p:spPr>
          <a:xfrm>
            <a:off x="457200" y="2249424"/>
            <a:ext cx="8229600" cy="1899656"/>
          </a:xfrm>
        </p:spPr>
        <p:txBody>
          <a:bodyPr>
            <a:normAutofit/>
          </a:bodyPr>
          <a:lstStyle/>
          <a:p>
            <a:r>
              <a:rPr lang="en-US" altLang="zh-CN" dirty="0" smtClean="0"/>
              <a:t>5G Channel</a:t>
            </a:r>
          </a:p>
          <a:p>
            <a:pPr>
              <a:buFont typeface="Wingdings" pitchFamily="2" charset="2"/>
              <a:buChar char="Ø"/>
            </a:pPr>
            <a:r>
              <a:rPr lang="en-US" altLang="zh-CN" dirty="0" smtClean="0">
                <a:latin typeface="+mn-ea"/>
              </a:rPr>
              <a:t>802.11a/n</a:t>
            </a:r>
            <a:r>
              <a:rPr lang="zh-CN" altLang="en-US" dirty="0" smtClean="0">
                <a:latin typeface="+mn-ea"/>
              </a:rPr>
              <a:t>工作在</a:t>
            </a:r>
            <a:r>
              <a:rPr lang="en-US" altLang="zh-CN" dirty="0" smtClean="0">
                <a:latin typeface="+mn-ea"/>
              </a:rPr>
              <a:t>5.150 </a:t>
            </a:r>
            <a:r>
              <a:rPr lang="zh-CN" altLang="en-US" dirty="0" smtClean="0">
                <a:latin typeface="+mn-ea"/>
              </a:rPr>
              <a:t>～ </a:t>
            </a:r>
            <a:r>
              <a:rPr lang="en-US" altLang="zh-CN" dirty="0" smtClean="0">
                <a:latin typeface="+mn-ea"/>
              </a:rPr>
              <a:t>5.825GHz</a:t>
            </a:r>
          </a:p>
        </p:txBody>
      </p:sp>
      <p:pic>
        <p:nvPicPr>
          <p:cNvPr id="3074" name="Picture 2"/>
          <p:cNvPicPr>
            <a:picLocks noChangeAspect="1" noChangeArrowheads="1"/>
          </p:cNvPicPr>
          <p:nvPr/>
        </p:nvPicPr>
        <p:blipFill>
          <a:blip r:embed="rId3" cstate="print"/>
          <a:srcRect/>
          <a:stretch>
            <a:fillRect/>
          </a:stretch>
        </p:blipFill>
        <p:spPr bwMode="auto">
          <a:xfrm>
            <a:off x="1907704" y="3267259"/>
            <a:ext cx="4176464" cy="3590741"/>
          </a:xfrm>
          <a:prstGeom prst="rect">
            <a:avLst/>
          </a:prstGeom>
          <a:noFill/>
          <a:ln w="9525">
            <a:noFill/>
            <a:miter lim="800000"/>
            <a:headEnd/>
            <a:tailEnd/>
          </a:ln>
        </p:spPr>
      </p:pic>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6" name="内容占位符 2"/>
          <p:cNvSpPr>
            <a:spLocks noGrp="1"/>
          </p:cNvSpPr>
          <p:nvPr>
            <p:ph idx="1"/>
          </p:nvPr>
        </p:nvSpPr>
        <p:spPr>
          <a:xfrm>
            <a:off x="457200" y="2249424"/>
            <a:ext cx="8229600" cy="4347928"/>
          </a:xfrm>
        </p:spPr>
        <p:txBody>
          <a:bodyPr>
            <a:normAutofit/>
          </a:bodyPr>
          <a:lstStyle/>
          <a:p>
            <a:r>
              <a:rPr lang="zh-CN" altLang="en-US" dirty="0" smtClean="0"/>
              <a:t>安全性</a:t>
            </a:r>
            <a:endParaRPr lang="en-US" altLang="zh-CN" dirty="0" smtClean="0"/>
          </a:p>
          <a:p>
            <a:pPr>
              <a:buFont typeface="Wingdings" pitchFamily="2" charset="2"/>
              <a:buChar char="Ø"/>
            </a:pPr>
            <a:r>
              <a:rPr lang="zh-CN" altLang="en-US" dirty="0" smtClean="0"/>
              <a:t>无线网络的安全性由认证和加密来</a:t>
            </a:r>
            <a:r>
              <a:rPr lang="zh-CN" altLang="en-US" dirty="0" smtClean="0"/>
              <a:t>保证</a:t>
            </a:r>
            <a:endParaRPr lang="en-US" altLang="zh-CN" dirty="0" smtClean="0"/>
          </a:p>
          <a:p>
            <a:pPr>
              <a:buFont typeface="Wingdings" pitchFamily="2" charset="2"/>
              <a:buChar char="Ø"/>
            </a:pPr>
            <a:r>
              <a:rPr lang="zh-CN" altLang="en-US" dirty="0" smtClean="0"/>
              <a:t>认证允许只有被许可的用户才能连接到无线</a:t>
            </a:r>
            <a:r>
              <a:rPr lang="zh-CN" altLang="en-US" dirty="0" smtClean="0"/>
              <a:t>网络</a:t>
            </a:r>
            <a:endParaRPr lang="en-US" altLang="zh-CN" dirty="0" smtClean="0"/>
          </a:p>
          <a:p>
            <a:pPr>
              <a:buFont typeface="Wingdings" pitchFamily="2" charset="2"/>
              <a:buChar char="Ø"/>
            </a:pPr>
            <a:r>
              <a:rPr lang="zh-CN" altLang="en-US" dirty="0" smtClean="0"/>
              <a:t>加密的目的是提供数据的保密性和完整性（数据在传输过程中不会被篡改</a:t>
            </a:r>
            <a:r>
              <a:rPr lang="zh-CN" altLang="en-US" dirty="0" smtClean="0"/>
              <a:t>）</a:t>
            </a:r>
            <a:endParaRPr lang="en-US" altLang="zh-CN" dirty="0" smtClean="0">
              <a:latin typeface="+mn-ea"/>
            </a:endParaRP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WiFi</a:t>
            </a:r>
            <a:r>
              <a:rPr lang="zh-CN" altLang="en-US" dirty="0" smtClean="0"/>
              <a:t>一些基本概念</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6" name="内容占位符 2"/>
          <p:cNvSpPr>
            <a:spLocks noGrp="1"/>
          </p:cNvSpPr>
          <p:nvPr>
            <p:ph idx="1"/>
          </p:nvPr>
        </p:nvSpPr>
        <p:spPr>
          <a:xfrm>
            <a:off x="457200" y="2249424"/>
            <a:ext cx="8229600" cy="4347928"/>
          </a:xfrm>
        </p:spPr>
        <p:txBody>
          <a:bodyPr>
            <a:normAutofit fontScale="92500" lnSpcReduction="20000"/>
          </a:bodyPr>
          <a:lstStyle/>
          <a:p>
            <a:r>
              <a:rPr lang="zh-CN" altLang="en-US" dirty="0" smtClean="0"/>
              <a:t>安全性 </a:t>
            </a:r>
            <a:r>
              <a:rPr lang="en-US" altLang="zh-CN" dirty="0" smtClean="0"/>
              <a:t>– </a:t>
            </a:r>
            <a:r>
              <a:rPr lang="en-US" altLang="zh-CN" dirty="0" smtClean="0">
                <a:latin typeface="+mn-ea"/>
              </a:rPr>
              <a:t>WEP</a:t>
            </a:r>
          </a:p>
          <a:p>
            <a:pPr>
              <a:buFont typeface="Wingdings" pitchFamily="2" charset="2"/>
              <a:buChar char="Ø"/>
            </a:pPr>
            <a:r>
              <a:rPr lang="en-US" altLang="zh-CN" dirty="0" smtClean="0">
                <a:latin typeface="+mn-ea"/>
              </a:rPr>
              <a:t>Wired </a:t>
            </a:r>
            <a:r>
              <a:rPr lang="en-US" altLang="zh-CN" dirty="0" smtClean="0">
                <a:latin typeface="+mn-ea"/>
              </a:rPr>
              <a:t>Equivalent </a:t>
            </a:r>
            <a:r>
              <a:rPr lang="en-US" altLang="zh-CN" dirty="0" smtClean="0">
                <a:latin typeface="+mn-ea"/>
              </a:rPr>
              <a:t>Privacy</a:t>
            </a:r>
            <a:r>
              <a:rPr lang="zh-CN" altLang="en-US" dirty="0" smtClean="0">
                <a:latin typeface="+mn-ea"/>
              </a:rPr>
              <a:t>，有线等效加密</a:t>
            </a:r>
            <a:endParaRPr lang="en-US" altLang="zh-CN" dirty="0" smtClean="0">
              <a:latin typeface="+mn-ea"/>
            </a:endParaRPr>
          </a:p>
          <a:p>
            <a:pPr>
              <a:buFont typeface="Wingdings" pitchFamily="2" charset="2"/>
              <a:buChar char="Ø"/>
            </a:pPr>
            <a:r>
              <a:rPr lang="zh-CN" altLang="en-US" dirty="0" smtClean="0"/>
              <a:t>使用</a:t>
            </a:r>
            <a:r>
              <a:rPr lang="zh-CN" altLang="en-US" dirty="0" smtClean="0"/>
              <a:t>对称加密算法（即发送方和接收方的密钥是一致的</a:t>
            </a:r>
            <a:r>
              <a:rPr lang="zh-CN" altLang="en-US" dirty="0" smtClean="0"/>
              <a:t>）</a:t>
            </a:r>
            <a:endParaRPr lang="en-US" altLang="zh-CN" dirty="0" smtClean="0"/>
          </a:p>
          <a:p>
            <a:pPr>
              <a:buFont typeface="Wingdings" pitchFamily="2" charset="2"/>
              <a:buChar char="Ø"/>
            </a:pPr>
            <a:r>
              <a:rPr lang="zh-CN" altLang="en-US" dirty="0" smtClean="0">
                <a:latin typeface="+mn-ea"/>
              </a:rPr>
              <a:t>使用</a:t>
            </a:r>
            <a:r>
              <a:rPr lang="en-US" altLang="zh-CN" dirty="0" smtClean="0">
                <a:latin typeface="+mn-ea"/>
              </a:rPr>
              <a:t>40</a:t>
            </a:r>
            <a:r>
              <a:rPr lang="zh-CN" altLang="en-US" dirty="0" smtClean="0">
                <a:latin typeface="+mn-ea"/>
              </a:rPr>
              <a:t>位或</a:t>
            </a:r>
            <a:r>
              <a:rPr lang="en-US" altLang="zh-CN" dirty="0" smtClean="0">
                <a:latin typeface="+mn-ea"/>
              </a:rPr>
              <a:t>104</a:t>
            </a:r>
            <a:r>
              <a:rPr lang="zh-CN" altLang="en-US" dirty="0" smtClean="0">
                <a:latin typeface="+mn-ea"/>
              </a:rPr>
              <a:t>位</a:t>
            </a:r>
            <a:r>
              <a:rPr lang="zh-CN" altLang="en-US" dirty="0" smtClean="0">
                <a:latin typeface="+mn-ea"/>
              </a:rPr>
              <a:t>密钥</a:t>
            </a:r>
            <a:r>
              <a:rPr lang="zh-CN" altLang="en-US" dirty="0" smtClean="0">
                <a:latin typeface="+mn-ea"/>
              </a:rPr>
              <a:t>和</a:t>
            </a:r>
            <a:r>
              <a:rPr lang="en-US" altLang="zh-CN" dirty="0" smtClean="0">
                <a:latin typeface="+mn-ea"/>
              </a:rPr>
              <a:t>24</a:t>
            </a:r>
            <a:r>
              <a:rPr lang="zh-CN" altLang="en-US" dirty="0" smtClean="0">
                <a:latin typeface="+mn-ea"/>
              </a:rPr>
              <a:t>位</a:t>
            </a:r>
            <a:r>
              <a:rPr lang="zh-CN" altLang="en-US" dirty="0" smtClean="0">
                <a:latin typeface="+mn-ea"/>
              </a:rPr>
              <a:t>初始化向量</a:t>
            </a:r>
            <a:r>
              <a:rPr lang="zh-CN" altLang="en-US" dirty="0" smtClean="0">
                <a:latin typeface="+mn-ea"/>
              </a:rPr>
              <a:t>（</a:t>
            </a:r>
            <a:r>
              <a:rPr lang="en-US" altLang="zh-CN" dirty="0" smtClean="0">
                <a:latin typeface="+mn-ea"/>
              </a:rPr>
              <a:t>Initialization</a:t>
            </a:r>
            <a:r>
              <a:rPr lang="en-US" altLang="zh-CN" dirty="0" smtClean="0">
                <a:latin typeface="+mn-ea"/>
              </a:rPr>
              <a:t> </a:t>
            </a:r>
            <a:r>
              <a:rPr lang="en-US" altLang="zh-CN" dirty="0" smtClean="0">
                <a:latin typeface="+mn-ea"/>
              </a:rPr>
              <a:t>Vector</a:t>
            </a:r>
            <a:r>
              <a:rPr lang="en-US" altLang="zh-CN" dirty="0" smtClean="0">
                <a:latin typeface="+mn-ea"/>
              </a:rPr>
              <a:t> </a:t>
            </a:r>
            <a:r>
              <a:rPr lang="en-US" altLang="zh-CN" dirty="0" smtClean="0">
                <a:latin typeface="+mn-ea"/>
              </a:rPr>
              <a:t>–</a:t>
            </a:r>
            <a:r>
              <a:rPr lang="en-US" altLang="zh-CN" dirty="0" smtClean="0">
                <a:latin typeface="+mn-ea"/>
              </a:rPr>
              <a:t> </a:t>
            </a:r>
            <a:r>
              <a:rPr lang="en-US" altLang="zh-CN" dirty="0" smtClean="0">
                <a:latin typeface="+mn-ea"/>
              </a:rPr>
              <a:t>IV</a:t>
            </a:r>
            <a:r>
              <a:rPr lang="zh-CN" altLang="en-US" dirty="0" smtClean="0">
                <a:latin typeface="+mn-ea"/>
              </a:rPr>
              <a:t>，</a:t>
            </a:r>
            <a:r>
              <a:rPr lang="zh-CN" altLang="en-US" dirty="0" smtClean="0">
                <a:latin typeface="+mn-ea"/>
              </a:rPr>
              <a:t>随机数）来加密</a:t>
            </a:r>
            <a:r>
              <a:rPr lang="zh-CN" altLang="en-US" dirty="0" smtClean="0">
                <a:latin typeface="+mn-ea"/>
              </a:rPr>
              <a:t>数据</a:t>
            </a:r>
            <a:endParaRPr lang="en-US" altLang="zh-CN" dirty="0" smtClean="0">
              <a:latin typeface="+mn-ea"/>
            </a:endParaRPr>
          </a:p>
          <a:p>
            <a:pPr>
              <a:buFont typeface="Wingdings" pitchFamily="2" charset="2"/>
              <a:buChar char="Ø"/>
            </a:pPr>
            <a:r>
              <a:rPr lang="zh-CN" altLang="en-US" dirty="0" smtClean="0">
                <a:latin typeface="+mn-ea"/>
              </a:rPr>
              <a:t>有一些</a:t>
            </a:r>
            <a:r>
              <a:rPr lang="zh-CN" altLang="en-US" dirty="0" smtClean="0">
                <a:latin typeface="+mn-ea"/>
              </a:rPr>
              <a:t>严重</a:t>
            </a:r>
            <a:r>
              <a:rPr lang="zh-CN" altLang="en-US" dirty="0" smtClean="0">
                <a:latin typeface="+mn-ea"/>
              </a:rPr>
              <a:t>缺陷（初始化</a:t>
            </a:r>
            <a:r>
              <a:rPr lang="zh-CN" altLang="en-US" dirty="0" smtClean="0">
                <a:latin typeface="+mn-ea"/>
              </a:rPr>
              <a:t>向量的范围有限，而且是</a:t>
            </a:r>
            <a:r>
              <a:rPr lang="zh-CN" altLang="en-US" dirty="0" smtClean="0">
                <a:latin typeface="+mn-ea"/>
              </a:rPr>
              <a:t>使用</a:t>
            </a:r>
            <a:r>
              <a:rPr lang="zh-CN" altLang="en-US" dirty="0" smtClean="0">
                <a:latin typeface="+mn-ea"/>
              </a:rPr>
              <a:t>明文</a:t>
            </a:r>
            <a:r>
              <a:rPr lang="zh-CN" altLang="en-US" dirty="0" smtClean="0">
                <a:latin typeface="+mn-ea"/>
              </a:rPr>
              <a:t>传送</a:t>
            </a:r>
            <a:r>
              <a:rPr lang="en-US" altLang="zh-CN" dirty="0" smtClean="0">
                <a:latin typeface="+mn-ea"/>
              </a:rPr>
              <a:t>……</a:t>
            </a:r>
            <a:r>
              <a:rPr lang="zh-CN" altLang="en-US" dirty="0" smtClean="0">
                <a:latin typeface="+mn-ea"/>
              </a:rPr>
              <a:t>）</a:t>
            </a:r>
            <a:endParaRPr lang="en-US" altLang="zh-CN" dirty="0" smtClean="0">
              <a:latin typeface="+mn-ea"/>
            </a:endParaRPr>
          </a:p>
          <a:p>
            <a:pPr>
              <a:buFont typeface="Wingdings" pitchFamily="2" charset="2"/>
              <a:buChar char="Ø"/>
            </a:pPr>
            <a:r>
              <a:rPr lang="en-US" altLang="zh-CN" dirty="0" smtClean="0">
                <a:latin typeface="+mn-ea"/>
              </a:rPr>
              <a:t>802.11N</a:t>
            </a:r>
            <a:r>
              <a:rPr lang="zh-CN" altLang="en-US" dirty="0" smtClean="0">
                <a:latin typeface="+mn-ea"/>
              </a:rPr>
              <a:t>草案并不支持此加密方式，所以如果</a:t>
            </a:r>
            <a:r>
              <a:rPr lang="en-US" altLang="zh-CN" dirty="0" smtClean="0">
                <a:latin typeface="+mn-ea"/>
              </a:rPr>
              <a:t>802.11N</a:t>
            </a:r>
            <a:r>
              <a:rPr lang="zh-CN" altLang="en-US" dirty="0" smtClean="0">
                <a:latin typeface="+mn-ea"/>
              </a:rPr>
              <a:t>的设备</a:t>
            </a:r>
            <a:r>
              <a:rPr lang="zh-CN" altLang="en-US" dirty="0" smtClean="0">
                <a:latin typeface="+mn-ea"/>
              </a:rPr>
              <a:t>采用</a:t>
            </a:r>
            <a:r>
              <a:rPr lang="en-US" altLang="zh-CN" dirty="0" smtClean="0">
                <a:latin typeface="+mn-ea"/>
              </a:rPr>
              <a:t>WEP</a:t>
            </a:r>
            <a:r>
              <a:rPr lang="zh-CN" altLang="en-US" dirty="0" smtClean="0">
                <a:latin typeface="+mn-ea"/>
              </a:rPr>
              <a:t>加密</a:t>
            </a:r>
            <a:r>
              <a:rPr lang="zh-CN" altLang="en-US" dirty="0" smtClean="0">
                <a:latin typeface="+mn-ea"/>
              </a:rPr>
              <a:t>方式后，它也只会工作在</a:t>
            </a:r>
            <a:r>
              <a:rPr lang="en-US" altLang="zh-CN" dirty="0" smtClean="0">
                <a:latin typeface="+mn-ea"/>
              </a:rPr>
              <a:t>802.11b/g</a:t>
            </a:r>
            <a:r>
              <a:rPr lang="zh-CN" altLang="en-US" dirty="0" smtClean="0">
                <a:latin typeface="+mn-ea"/>
              </a:rPr>
              <a:t>模式下，</a:t>
            </a:r>
            <a:r>
              <a:rPr lang="en-US" altLang="zh-CN" dirty="0" smtClean="0">
                <a:latin typeface="+mn-ea"/>
              </a:rPr>
              <a:t>N</a:t>
            </a:r>
            <a:r>
              <a:rPr lang="zh-CN" altLang="en-US" dirty="0" smtClean="0">
                <a:latin typeface="+mn-ea"/>
              </a:rPr>
              <a:t>的性能发挥不出来</a:t>
            </a:r>
          </a:p>
          <a:p>
            <a:pPr>
              <a:buFont typeface="Wingdings" pitchFamily="2" charset="2"/>
              <a:buChar char="Ø"/>
            </a:pPr>
            <a:endParaRPr lang="zh-CN" altLang="en-US" dirty="0" smtClean="0"/>
          </a:p>
          <a:p>
            <a:pPr>
              <a:buFont typeface="Wingdings" pitchFamily="2" charset="2"/>
              <a:buChar char="Ø"/>
            </a:pPr>
            <a:endParaRPr lang="en-US" altLang="zh-CN" dirty="0" smtClean="0">
              <a:latin typeface="+mn-ea"/>
            </a:endParaRPr>
          </a:p>
          <a:p>
            <a:pPr>
              <a:buNone/>
            </a:pPr>
            <a:endParaRPr lang="en-US" altLang="zh-CN" dirty="0" smtClean="0">
              <a:latin typeface="+mn-ea"/>
            </a:endParaRPr>
          </a:p>
          <a:p>
            <a:pPr>
              <a:buNone/>
            </a:pPr>
            <a:endParaRPr lang="en-US" altLang="zh-CN" dirty="0" smtClean="0">
              <a:latin typeface="+mn-ea"/>
            </a:endParaRPr>
          </a:p>
        </p:txBody>
      </p:sp>
    </p:spTree>
    <p:extLst>
      <p:ext uri="{BB962C8B-B14F-4D97-AF65-F5344CB8AC3E}">
        <p14:creationId xmlns="" xmlns:p14="http://schemas.microsoft.com/office/powerpoint/2010/main" val="38325767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2336</TotalTime>
  <Words>2829</Words>
  <Application>Microsoft Office PowerPoint</Application>
  <PresentationFormat>全屏显示(4:3)</PresentationFormat>
  <Paragraphs>401</Paragraphs>
  <Slides>43</Slides>
  <Notes>22</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都市</vt:lpstr>
      <vt:lpstr>WiFi开发</vt:lpstr>
      <vt:lpstr>WiFi技术</vt:lpstr>
      <vt:lpstr>WiFi特点</vt:lpstr>
      <vt:lpstr>WiFi协议</vt:lpstr>
      <vt:lpstr>WiFi一些基本概念</vt:lpstr>
      <vt:lpstr>WiFi一些基本概念</vt:lpstr>
      <vt:lpstr>WiFi一些基本概念</vt:lpstr>
      <vt:lpstr>WiFi一些基本概念</vt:lpstr>
      <vt:lpstr>WiFi一些基本概念</vt:lpstr>
      <vt:lpstr>WiFi一些基本概念</vt:lpstr>
      <vt:lpstr>WiFi一些基本概念</vt:lpstr>
      <vt:lpstr>WiFi一些基本概念</vt:lpstr>
      <vt:lpstr>WiFi一些基本概念</vt:lpstr>
      <vt:lpstr>WiFi一些基本概念</vt:lpstr>
      <vt:lpstr>WiFi一些基本概念</vt:lpstr>
      <vt:lpstr>WiFi基本操作</vt:lpstr>
      <vt:lpstr>WiFi扫描</vt:lpstr>
      <vt:lpstr>WiFi认证</vt:lpstr>
      <vt:lpstr>WiFi关联</vt:lpstr>
      <vt:lpstr>WiFi相关类简介</vt:lpstr>
      <vt:lpstr>WiFi接口说明 – Enable/Disable</vt:lpstr>
      <vt:lpstr>WiFi接口说明 – Read Local Prop</vt:lpstr>
      <vt:lpstr>WiFi接口说明 – WiFi Scan</vt:lpstr>
      <vt:lpstr>WiFi接口说明 – Add/Update/Delete AP</vt:lpstr>
      <vt:lpstr>WiFi接口说明 – Connect</vt:lpstr>
      <vt:lpstr>WiFi接口说明 – Disconnect</vt:lpstr>
      <vt:lpstr>WiFi接口说明 – WPS</vt:lpstr>
      <vt:lpstr>WiFi Hotspot接口说明 – Enable/Disable</vt:lpstr>
      <vt:lpstr>WiFi Hotspot接口说明 – Set / Get Hotspot Configuration</vt:lpstr>
      <vt:lpstr>WiFi P2P技术</vt:lpstr>
      <vt:lpstr>WiFi P2P一些基本概念</vt:lpstr>
      <vt:lpstr>WiFi P2P一些基本概念</vt:lpstr>
      <vt:lpstr>WiFi P2P Discover Device</vt:lpstr>
      <vt:lpstr>WiFi P2P Discover Device</vt:lpstr>
      <vt:lpstr>WiFi P2P相关类简介</vt:lpstr>
      <vt:lpstr>WiFi P2P接口说明 – Initialize</vt:lpstr>
      <vt:lpstr>WiFi P2P接口说明 – Discover Device</vt:lpstr>
      <vt:lpstr>WiFi P2P接口说明 – Discover Device</vt:lpstr>
      <vt:lpstr>WiFi P2P接口说明 – Connect</vt:lpstr>
      <vt:lpstr>WiFi P2P接口说明 – Connect</vt:lpstr>
      <vt:lpstr>WiFi Performance</vt:lpstr>
      <vt:lpstr>WiFi Debug</vt:lpstr>
      <vt:lpstr>FAQ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通话 迭代测试</dc:title>
  <dc:creator>Administrator</dc:creator>
  <cp:lastModifiedBy>April</cp:lastModifiedBy>
  <cp:revision>186</cp:revision>
  <dcterms:created xsi:type="dcterms:W3CDTF">2013-06-17T01:53:29Z</dcterms:created>
  <dcterms:modified xsi:type="dcterms:W3CDTF">2015-11-05T16:12:56Z</dcterms:modified>
</cp:coreProperties>
</file>