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3"/>
  </p:sldMasterIdLst>
  <p:notesMasterIdLst>
    <p:notesMasterId r:id="rId31"/>
  </p:notesMasterIdLst>
  <p:handoutMasterIdLst>
    <p:handoutMasterId r:id="rId32"/>
  </p:handoutMasterIdLst>
  <p:sldIdLst>
    <p:sldId id="260" r:id="rId4"/>
    <p:sldId id="715" r:id="rId5"/>
    <p:sldId id="718" r:id="rId6"/>
    <p:sldId id="717" r:id="rId7"/>
    <p:sldId id="647" r:id="rId8"/>
    <p:sldId id="721" r:id="rId9"/>
    <p:sldId id="652" r:id="rId10"/>
    <p:sldId id="653" r:id="rId11"/>
    <p:sldId id="737" r:id="rId12"/>
    <p:sldId id="667" r:id="rId13"/>
    <p:sldId id="738" r:id="rId14"/>
    <p:sldId id="659" r:id="rId15"/>
    <p:sldId id="740" r:id="rId16"/>
    <p:sldId id="739" r:id="rId17"/>
    <p:sldId id="699" r:id="rId18"/>
    <p:sldId id="669" r:id="rId19"/>
    <p:sldId id="670" r:id="rId20"/>
    <p:sldId id="672" r:id="rId21"/>
    <p:sldId id="688" r:id="rId22"/>
    <p:sldId id="727" r:id="rId23"/>
    <p:sldId id="728" r:id="rId24"/>
    <p:sldId id="735" r:id="rId25"/>
    <p:sldId id="698" r:id="rId26"/>
    <p:sldId id="741" r:id="rId27"/>
    <p:sldId id="720" r:id="rId28"/>
    <p:sldId id="736" r:id="rId29"/>
    <p:sldId id="72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308"/>
    <a:srgbClr val="3333CC"/>
    <a:srgbClr val="007406"/>
    <a:srgbClr val="11FF2D"/>
    <a:srgbClr val="43FF55"/>
    <a:srgbClr val="000099"/>
    <a:srgbClr val="00E616"/>
    <a:srgbClr val="054561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2" autoAdjust="0"/>
    <p:restoredTop sz="70988" autoAdjust="0"/>
  </p:normalViewPr>
  <p:slideViewPr>
    <p:cSldViewPr snapToGrid="0" snapToObjects="1">
      <p:cViewPr varScale="1">
        <p:scale>
          <a:sx n="50" d="100"/>
          <a:sy n="50" d="100"/>
        </p:scale>
        <p:origin x="99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9D9F4-E96F-4F1B-9312-F5264427E04B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30BC6-39EF-4824-BBA9-341A0DBD7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60B1-4120-46D5-85C3-114242918C68}" type="datetimeFigureOut">
              <a:rPr lang="en-US" smtClean="0"/>
              <a:pPr/>
              <a:t>1/13/2017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F7EB6-186C-4785-BF1D-8EC86093477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1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 new way of</a:t>
            </a:r>
            <a:r>
              <a:rPr lang="en-CA" baseline="0" dirty="0" smtClean="0"/>
              <a:t> extracting pure randomness from physics systems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671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 smtClean="0"/>
                  <a:t>Sufficient uncertainty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certifiable true randomness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dirty="0" smtClean="0"/>
                  <a:t>Sufficient uncertainty </a:t>
                </a:r>
                <a:r>
                  <a:rPr lang="en-US" altLang="zh-TW" sz="24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certifiable true randomness</a:t>
                </a: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07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Wojewodka</a:t>
            </a:r>
            <a:r>
              <a:rPr lang="en-US" altLang="zh-TW" baseline="0" dirty="0" smtClean="0"/>
              <a:t> et al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Source,</a:t>
            </a:r>
            <a:r>
              <a:rPr lang="en-US" altLang="zh-TW" baseline="0" dirty="0" smtClean="0"/>
              <a:t> Eve, cond. </a:t>
            </a:r>
            <a:r>
              <a:rPr lang="en-US" altLang="zh-TW" baseline="0" dirty="0" err="1" smtClean="0"/>
              <a:t>Indep</a:t>
            </a:r>
            <a:r>
              <a:rPr lang="en-US" altLang="zh-TW" baseline="0" dirty="0" smtClean="0"/>
              <a:t>. S-D, S-E. </a:t>
            </a:r>
          </a:p>
          <a:p>
            <a:r>
              <a:rPr lang="en-US" altLang="zh-TW" baseline="0" dirty="0" smtClean="0"/>
              <a:t>CR</a:t>
            </a:r>
          </a:p>
          <a:p>
            <a:r>
              <a:rPr lang="en-US" altLang="zh-TW" dirty="0" smtClean="0"/>
              <a:t>GMT</a:t>
            </a:r>
          </a:p>
          <a:p>
            <a:r>
              <a:rPr lang="en-US" altLang="zh-TW" dirty="0" smtClean="0"/>
              <a:t>BRG</a:t>
            </a:r>
          </a:p>
          <a:p>
            <a:r>
              <a:rPr lang="en-US" altLang="zh-TW" dirty="0" smtClean="0"/>
              <a:t>RBH</a:t>
            </a:r>
          </a:p>
          <a:p>
            <a:r>
              <a:rPr lang="en-US" altLang="zh-TW" dirty="0" smtClean="0"/>
              <a:t>XXX</a:t>
            </a:r>
          </a:p>
          <a:p>
            <a:r>
              <a:rPr lang="en-US" altLang="zh-TW" dirty="0" smtClean="0"/>
              <a:t>CSW</a:t>
            </a:r>
          </a:p>
          <a:p>
            <a:r>
              <a:rPr lang="en-US" altLang="zh-TW" dirty="0" smtClean="0"/>
              <a:t>CSW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06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Mention</a:t>
            </a:r>
            <a:r>
              <a:rPr lang="en-US" altLang="zh-TW" baseline="0" dirty="0" smtClean="0"/>
              <a:t> impossibility!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324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err="1" smtClean="0"/>
              <a:t>Brandão</a:t>
            </a:r>
            <a:r>
              <a:rPr lang="zh-TW" altLang="en-US" sz="1200" dirty="0" smtClean="0"/>
              <a:t> </a:t>
            </a:r>
            <a:r>
              <a:rPr lang="en-US" altLang="zh-TW" sz="1200" i="1" dirty="0" smtClean="0"/>
              <a:t>et. al</a:t>
            </a:r>
            <a:r>
              <a:rPr lang="en-US" altLang="zh-TW" sz="1200" dirty="0" smtClean="0"/>
              <a:t>., </a:t>
            </a:r>
          </a:p>
          <a:p>
            <a:r>
              <a:rPr lang="en-US" altLang="zh-TW" sz="1200" dirty="0" err="1" smtClean="0"/>
              <a:t>Ramanathan</a:t>
            </a:r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677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1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630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Say remarkable since SV source can’t be deterministically extracted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79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23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baseline="0" dirty="0" smtClean="0"/>
              <a:t>Certify super classical behavior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Input need to be uniform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Only certify rand but not uniform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13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Say remarkable since SV source can’t be deterministically extracted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28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81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Perhaps say</a:t>
            </a:r>
            <a:r>
              <a:rPr lang="en-US" altLang="zh-TW" baseline="0" dirty="0" smtClean="0"/>
              <a:t> use Chained Bell inequality?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8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Perhaps say</a:t>
            </a:r>
            <a:r>
              <a:rPr lang="en-US" altLang="zh-TW" baseline="0" dirty="0" smtClean="0"/>
              <a:t> use Chained Bell inequality?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4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Perhaps</a:t>
                </a:r>
                <a:r>
                  <a:rPr lang="en-US" altLang="zh-TW" baseline="0" dirty="0" smtClean="0"/>
                  <a:t> separate the final point to its slides</a:t>
                </a:r>
              </a:p>
              <a:p>
                <a:endParaRPr lang="en-US" altLang="zh-TW" sz="12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 smtClean="0"/>
                  <a:t>Weaker assumptions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</a:t>
                </a:r>
                <a:r>
                  <a:rPr lang="en-US" altLang="zh-TW" sz="1200" dirty="0"/>
                  <a:t> </a:t>
                </a:r>
                <a:r>
                  <a:rPr lang="en-US" altLang="zh-TW" sz="1200" dirty="0" smtClean="0"/>
                  <a:t>stronger dichotomy theorems</a:t>
                </a:r>
              </a:p>
              <a:p>
                <a:endParaRPr lang="en-US" altLang="zh-TW" sz="12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39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Perhaps say</a:t>
            </a:r>
            <a:r>
              <a:rPr lang="en-US" altLang="zh-TW" baseline="0" dirty="0" smtClean="0"/>
              <a:t> use Chained Bell inequality?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768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Perhaps say</a:t>
            </a:r>
            <a:r>
              <a:rPr lang="en-US" altLang="zh-TW" baseline="0" dirty="0" smtClean="0"/>
              <a:t> use Chained Bell inequality?</a:t>
            </a:r>
          </a:p>
          <a:p>
            <a:endParaRPr lang="en-US" altLang="zh-TW" baseline="0" dirty="0" smtClean="0"/>
          </a:p>
          <a:p>
            <a:r>
              <a:rPr lang="en-US" altLang="zh-TW" sz="1200" dirty="0" err="1" smtClean="0"/>
              <a:t>Brandão</a:t>
            </a:r>
            <a:r>
              <a:rPr lang="zh-TW" altLang="en-US" sz="1200" dirty="0" smtClean="0"/>
              <a:t> </a:t>
            </a:r>
            <a:r>
              <a:rPr lang="en-US" altLang="zh-TW" sz="1200" i="1" dirty="0" smtClean="0"/>
              <a:t>et. al</a:t>
            </a:r>
            <a:r>
              <a:rPr lang="en-US" altLang="zh-TW" sz="1200" dirty="0" smtClean="0"/>
              <a:t>., </a:t>
            </a:r>
          </a:p>
          <a:p>
            <a:r>
              <a:rPr lang="en-US" altLang="zh-TW" sz="1200" dirty="0" err="1" smtClean="0"/>
              <a:t>Ramanathan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F7EB6-186C-4785-BF1D-8EC860934772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64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F72E-C8BC-4FD1-B8C2-438A91C15B4C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765C-1E40-47BA-B824-6D90A6114493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8EB7-4077-4FA1-9973-2CC739412E7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Ol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B997-A344-49F9-B532-B065287133A1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3"/>
            <a:ext cx="7772400" cy="1836737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29A1-BA9E-42E2-88E8-017CEC2015B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0950"/>
            <a:ext cx="8229600" cy="63976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572-FC6F-41E4-A928-14B9F51DB86A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CA" dirty="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3C73-7BCD-42F8-956A-419879E5384A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29A1-BA9E-42E2-88E8-017CEC2015B8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24CF1-9844-44CA-80AF-6F61E509F21C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572-FC6F-41E4-A928-14B9F51DB86A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311-2556-4B5A-88BA-A957DED1CD7D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BAFE-F7CE-46F6-8203-E3B732203680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559E-0999-4EDE-A5F2-3770DA31CB16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BF9A-A2A9-4C9C-B548-C1AAA23FE079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567A-985D-459A-B3B5-01531F84003B}" type="datetime1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F58-EC3F-46D8-AF26-3D8213D228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8" r:id="rId13"/>
    <p:sldLayoutId id="21474838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60000"/>
              <a:lumOff val="4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4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4.jpe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6410" y="1161410"/>
            <a:ext cx="7772400" cy="20186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General Randomness Amplification with Non-signaling Security</a:t>
            </a:r>
            <a:endParaRPr lang="en-CA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927210"/>
            <a:ext cx="7467600" cy="18118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Kai-Min Chung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Academia </a:t>
            </a:r>
            <a:r>
              <a:rPr lang="en-US" sz="2800" dirty="0" err="1" smtClean="0">
                <a:solidFill>
                  <a:schemeClr val="tx1"/>
                </a:solidFill>
              </a:rPr>
              <a:t>Sinica</a:t>
            </a:r>
            <a:r>
              <a:rPr lang="en-US" sz="2800" dirty="0" smtClean="0">
                <a:solidFill>
                  <a:schemeClr val="tx1"/>
                </a:solidFill>
              </a:rPr>
              <a:t>, Taiwan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 rotWithShape="1">
          <a:blip r:embed="rId3"/>
          <a:srcRect l="9499" t="5916" r="6554" b="21540"/>
          <a:stretch/>
        </p:blipFill>
        <p:spPr>
          <a:xfrm>
            <a:off x="2276188" y="4227141"/>
            <a:ext cx="1238588" cy="1412426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838200" y="5821411"/>
            <a:ext cx="3850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Yaoyun</a:t>
            </a:r>
            <a:r>
              <a:rPr lang="en-US" sz="2400" dirty="0" smtClean="0"/>
              <a:t> Shi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University of Michigan</a:t>
            </a:r>
            <a:endParaRPr lang="en-US" sz="2400" dirty="0"/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 rotWithShape="1">
          <a:blip r:embed="rId4"/>
          <a:srcRect l="33420" t="34906" r="36102" b="29354"/>
          <a:stretch/>
        </p:blipFill>
        <p:spPr>
          <a:xfrm>
            <a:off x="5796563" y="4202956"/>
            <a:ext cx="1250553" cy="1466482"/>
          </a:xfrm>
          <a:prstGeom prst="rect">
            <a:avLst/>
          </a:prstGeom>
        </p:spPr>
      </p:pic>
      <p:sp>
        <p:nvSpPr>
          <p:cNvPr id="11" name="TextBox 9"/>
          <p:cNvSpPr txBox="1"/>
          <p:nvPr/>
        </p:nvSpPr>
        <p:spPr>
          <a:xfrm>
            <a:off x="4878777" y="5805146"/>
            <a:ext cx="3251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Xiaodi Wu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 smtClean="0"/>
              <a:t>University of Oregon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614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86308"/>
                </a:solidFill>
              </a:rPr>
              <a:t>Source </a:t>
            </a:r>
            <a:r>
              <a:rPr lang="en-US" altLang="zh-TW" dirty="0" smtClean="0"/>
              <a:t>Structural Assumption</a:t>
            </a:r>
            <a:endParaRPr lang="zh-TW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16594"/>
            <a:ext cx="2133600" cy="365125"/>
          </a:xfrm>
        </p:spPr>
        <p:txBody>
          <a:bodyPr/>
          <a:lstStyle/>
          <a:p>
            <a:fld id="{0999DF58-EC3F-46D8-AF26-3D8213D2285C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427371" y="5175507"/>
            <a:ext cx="843315" cy="1294019"/>
            <a:chOff x="606274" y="3666434"/>
            <a:chExt cx="843315" cy="129401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74" y="4068789"/>
              <a:ext cx="843315" cy="8916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83126" y="3666434"/>
              <a:ext cx="6896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Alice</a:t>
              </a: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432468" y="4758234"/>
            <a:ext cx="2215081" cy="37173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2400" i="0" dirty="0">
              <a:solidFill>
                <a:schemeClr val="tx2"/>
              </a:solidFill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256204" y="43890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SV </a:t>
            </a:r>
            <a:r>
              <a:rPr lang="en-US" altLang="zh-TW" dirty="0" smtClean="0">
                <a:solidFill>
                  <a:srgbClr val="F86308"/>
                </a:solidFill>
                <a:latin typeface="Helvetica" pitchFamily="34" charset="0"/>
              </a:rPr>
              <a:t>Source</a:t>
            </a:r>
            <a:endParaRPr lang="zh-TW" altLang="en-US" dirty="0">
              <a:solidFill>
                <a:srgbClr val="F86308"/>
              </a:solidFill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488117" y="4770012"/>
            <a:ext cx="221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0101101010010010</a:t>
            </a:r>
            <a:endParaRPr lang="zh-TW" altLang="en-US" dirty="0">
              <a:solidFill>
                <a:srgbClr val="33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48721" y="5156453"/>
            <a:ext cx="1048628" cy="1332127"/>
            <a:chOff x="7548721" y="3100693"/>
            <a:chExt cx="1048628" cy="1332127"/>
          </a:xfrm>
        </p:grpSpPr>
        <p:pic>
          <p:nvPicPr>
            <p:cNvPr id="1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48721" y="3100693"/>
              <a:ext cx="1048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i="0" dirty="0" smtClean="0">
                  <a:solidFill>
                    <a:srgbClr val="F86308"/>
                  </a:solidFill>
                  <a:latin typeface="Helvetica" pitchFamily="34" charset="0"/>
                </a:rPr>
                <a:t>Eve</a:t>
              </a:r>
              <a:endParaRPr lang="en-US" i="0" dirty="0">
                <a:solidFill>
                  <a:srgbClr val="F86308"/>
                </a:solidFill>
                <a:latin typeface="Helvetic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86985" y="5689359"/>
            <a:ext cx="2415910" cy="859132"/>
            <a:chOff x="4537686" y="3768347"/>
            <a:chExt cx="2415910" cy="859132"/>
          </a:xfrm>
        </p:grpSpPr>
        <p:grpSp>
          <p:nvGrpSpPr>
            <p:cNvPr id="17" name="群組 4"/>
            <p:cNvGrpSpPr/>
            <p:nvPr/>
          </p:nvGrpSpPr>
          <p:grpSpPr>
            <a:xfrm>
              <a:off x="4537686" y="3768347"/>
              <a:ext cx="874478" cy="859132"/>
              <a:chOff x="4202624" y="2254444"/>
              <a:chExt cx="1009517" cy="1092304"/>
            </a:xfrm>
          </p:grpSpPr>
          <p:sp>
            <p:nvSpPr>
              <p:cNvPr id="18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200" dirty="0"/>
              </a:p>
            </p:txBody>
          </p:sp>
        </p:grpSp>
        <p:grpSp>
          <p:nvGrpSpPr>
            <p:cNvPr id="20" name="群組 5"/>
            <p:cNvGrpSpPr/>
            <p:nvPr/>
          </p:nvGrpSpPr>
          <p:grpSpPr>
            <a:xfrm>
              <a:off x="6042882" y="3768347"/>
              <a:ext cx="910714" cy="859132"/>
              <a:chOff x="7586805" y="2254444"/>
              <a:chExt cx="1051346" cy="1092303"/>
            </a:xfrm>
          </p:grpSpPr>
          <p:sp>
            <p:nvSpPr>
              <p:cNvPr id="21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>
                <a:off x="8014804" y="2368172"/>
                <a:ext cx="487362" cy="9270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200" dirty="0"/>
              </a:p>
            </p:txBody>
          </p:sp>
        </p:grpSp>
      </p:grpSp>
      <p:pic>
        <p:nvPicPr>
          <p:cNvPr id="23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5513580"/>
            <a:ext cx="308986" cy="1259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456" y="1125335"/>
                <a:ext cx="8811499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SV source is highly structured</a:t>
                </a:r>
              </a:p>
              <a:p>
                <a:pPr lvl="1"/>
                <a:r>
                  <a:rPr lang="en-US" altLang="zh-TW" sz="2400" dirty="0" smtClean="0"/>
                  <a:t>Guarantee entropy for every bit of the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Source</a:t>
                </a:r>
              </a:p>
              <a:p>
                <a:pPr lvl="1"/>
                <a:r>
                  <a:rPr lang="en-US" altLang="zh-TW" sz="2400" dirty="0" smtClean="0"/>
                  <a:t>Not “robust”: SV bit vs. SV block?</a:t>
                </a:r>
              </a:p>
              <a:p>
                <a:r>
                  <a:rPr lang="en-US" altLang="zh-TW" sz="2800" dirty="0" smtClean="0"/>
                  <a:t>Min-entropy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source: remove structural assumption</a:t>
                </a:r>
              </a:p>
              <a:p>
                <a:pPr lvl="1"/>
                <a:r>
                  <a:rPr lang="en-US" altLang="zh-TW" sz="2400" dirty="0" smtClean="0"/>
                  <a:t>Only assume min-entropy </a:t>
                </a:r>
                <a:r>
                  <a:rPr lang="en-US" altLang="zh-TW" sz="2400" dirty="0" err="1" smtClean="0">
                    <a:solidFill>
                      <a:srgbClr val="3333CC"/>
                    </a:solidFill>
                  </a:rPr>
                  <a:t>H</a:t>
                </a:r>
                <a:r>
                  <a:rPr lang="en-US" altLang="zh-TW" sz="2400" baseline="-25000" dirty="0" err="1" smtClean="0">
                    <a:solidFill>
                      <a:srgbClr val="3333CC"/>
                    </a:solidFill>
                  </a:rPr>
                  <a:t>min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(</a:t>
                </a:r>
                <a:r>
                  <a:rPr lang="en-US" altLang="zh-TW" sz="2400" dirty="0" err="1" smtClean="0">
                    <a:solidFill>
                      <a:srgbClr val="F86308"/>
                    </a:solidFill>
                  </a:rPr>
                  <a:t>Source</a:t>
                </a:r>
                <a:r>
                  <a:rPr lang="en-US" altLang="zh-TW" sz="2400" dirty="0" err="1" smtClean="0">
                    <a:solidFill>
                      <a:srgbClr val="3333CC"/>
                    </a:solidFill>
                  </a:rPr>
                  <a:t>|</a:t>
                </a:r>
                <a:r>
                  <a:rPr lang="en-US" altLang="zh-TW" sz="2400" dirty="0" err="1" smtClean="0">
                    <a:solidFill>
                      <a:srgbClr val="F86308"/>
                    </a:solidFill>
                  </a:rPr>
                  <a:t>Device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4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k</a:t>
                </a:r>
              </a:p>
              <a:p>
                <a:pPr marL="457200" lvl="1" indent="0">
                  <a:buNone/>
                </a:pP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	</a:t>
                </a:r>
                <a:r>
                  <a:rPr lang="en-US" altLang="zh-TW" sz="2400" dirty="0" smtClean="0"/>
                  <a:t>i.e.,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 err="1" smtClean="0">
                    <a:solidFill>
                      <a:srgbClr val="3333CC"/>
                    </a:solidFill>
                  </a:rPr>
                  <a:t>P</a:t>
                </a:r>
                <a:r>
                  <a:rPr lang="en-US" altLang="zh-TW" sz="2400" baseline="-25000" dirty="0" err="1" smtClean="0">
                    <a:solidFill>
                      <a:srgbClr val="3333CC"/>
                    </a:solidFill>
                  </a:rPr>
                  <a:t>guess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(</a:t>
                </a:r>
                <a:r>
                  <a:rPr lang="en-US" altLang="zh-TW" sz="2400" dirty="0" err="1">
                    <a:solidFill>
                      <a:srgbClr val="F86308"/>
                    </a:solidFill>
                  </a:rPr>
                  <a:t>Source</a:t>
                </a:r>
                <a:r>
                  <a:rPr lang="en-US" altLang="zh-TW" sz="2400" dirty="0" err="1">
                    <a:solidFill>
                      <a:srgbClr val="3333CC"/>
                    </a:solidFill>
                  </a:rPr>
                  <a:t>|</a:t>
                </a:r>
                <a:r>
                  <a:rPr lang="en-US" altLang="zh-TW" sz="2400" dirty="0" err="1">
                    <a:solidFill>
                      <a:srgbClr val="F86308"/>
                    </a:solidFill>
                  </a:rPr>
                  <a:t>Device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24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2</a:t>
                </a:r>
                <a:r>
                  <a:rPr lang="en-US" altLang="zh-TW" sz="2400" baseline="30000" dirty="0" smtClean="0">
                    <a:solidFill>
                      <a:srgbClr val="3333CC"/>
                    </a:solidFill>
                  </a:rPr>
                  <a:t>-k</a:t>
                </a:r>
              </a:p>
              <a:p>
                <a:r>
                  <a:rPr lang="en-US" altLang="zh-TW" sz="2800" dirty="0" smtClean="0"/>
                  <a:t>Randomness amplification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from min-entropy source</a:t>
                </a:r>
                <a:r>
                  <a:rPr lang="en-US" altLang="zh-TW" sz="2800" dirty="0" smtClean="0"/>
                  <a:t>?</a:t>
                </a:r>
                <a:endParaRPr lang="en-US" altLang="zh-TW" sz="2800" dirty="0"/>
              </a:p>
            </p:txBody>
          </p:sp>
        </mc:Choice>
        <mc:Fallback>
          <p:sp>
            <p:nvSpPr>
              <p:cNvPr id="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456" y="1125335"/>
                <a:ext cx="8811499" cy="4525963"/>
              </a:xfrm>
              <a:blipFill rotWithShape="0">
                <a:blip r:embed="rId7"/>
                <a:stretch>
                  <a:fillRect l="-1246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18"/>
          <p:cNvSpPr/>
          <p:nvPr/>
        </p:nvSpPr>
        <p:spPr>
          <a:xfrm>
            <a:off x="471552" y="4776639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Helvetica" pitchFamily="34" charset="0"/>
              </a:rPr>
              <a:t>000000000</a:t>
            </a:r>
            <a:r>
              <a:rPr lang="en-US" altLang="zh-TW" dirty="0">
                <a:solidFill>
                  <a:srgbClr val="3333CC"/>
                </a:solidFill>
                <a:latin typeface="Helvetica" pitchFamily="34" charset="0"/>
              </a:rPr>
              <a:t>1010110</a:t>
            </a:r>
            <a:endParaRPr lang="zh-TW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61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Non-Signaling (NS) Assumption</a:t>
            </a:r>
            <a:endParaRPr lang="zh-TW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16594"/>
            <a:ext cx="2133600" cy="365125"/>
          </a:xfrm>
        </p:spPr>
        <p:txBody>
          <a:bodyPr/>
          <a:lstStyle/>
          <a:p>
            <a:fld id="{0999DF58-EC3F-46D8-AF26-3D8213D2285C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427371" y="4934207"/>
            <a:ext cx="843315" cy="1294019"/>
            <a:chOff x="606274" y="3666434"/>
            <a:chExt cx="843315" cy="129401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74" y="4068789"/>
              <a:ext cx="843315" cy="8916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83126" y="3666434"/>
              <a:ext cx="6896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Alice</a:t>
              </a: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432468" y="4377234"/>
            <a:ext cx="2215081" cy="37173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2400" i="0" dirty="0">
              <a:solidFill>
                <a:schemeClr val="tx2"/>
              </a:solidFill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256204" y="40080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SV </a:t>
            </a:r>
            <a:r>
              <a:rPr lang="en-US" altLang="zh-TW" dirty="0" smtClean="0">
                <a:solidFill>
                  <a:srgbClr val="F86308"/>
                </a:solidFill>
                <a:latin typeface="Helvetica" pitchFamily="34" charset="0"/>
              </a:rPr>
              <a:t>Source</a:t>
            </a:r>
            <a:endParaRPr lang="zh-TW" altLang="en-US" dirty="0">
              <a:solidFill>
                <a:srgbClr val="F86308"/>
              </a:solidFill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488117" y="4389012"/>
            <a:ext cx="221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0101101010010010</a:t>
            </a:r>
            <a:endParaRPr lang="zh-TW" altLang="en-US" dirty="0">
              <a:solidFill>
                <a:srgbClr val="33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48721" y="4915153"/>
            <a:ext cx="1048628" cy="1332127"/>
            <a:chOff x="7548721" y="3100693"/>
            <a:chExt cx="1048628" cy="1332127"/>
          </a:xfrm>
        </p:grpSpPr>
        <p:pic>
          <p:nvPicPr>
            <p:cNvPr id="1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48721" y="3100693"/>
              <a:ext cx="1048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i="0" dirty="0" smtClean="0">
                  <a:solidFill>
                    <a:srgbClr val="F86308"/>
                  </a:solidFill>
                  <a:latin typeface="Helvetica" pitchFamily="34" charset="0"/>
                </a:rPr>
                <a:t>Eve</a:t>
              </a:r>
              <a:endParaRPr lang="en-US" i="0" dirty="0">
                <a:solidFill>
                  <a:srgbClr val="F86308"/>
                </a:solidFill>
                <a:latin typeface="Helvetic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86985" y="5448059"/>
            <a:ext cx="2415910" cy="859132"/>
            <a:chOff x="4537686" y="3768347"/>
            <a:chExt cx="2415910" cy="859132"/>
          </a:xfrm>
        </p:grpSpPr>
        <p:grpSp>
          <p:nvGrpSpPr>
            <p:cNvPr id="17" name="群組 4"/>
            <p:cNvGrpSpPr/>
            <p:nvPr/>
          </p:nvGrpSpPr>
          <p:grpSpPr>
            <a:xfrm>
              <a:off x="4537686" y="3768347"/>
              <a:ext cx="874478" cy="859132"/>
              <a:chOff x="4202624" y="2254444"/>
              <a:chExt cx="1009517" cy="1092304"/>
            </a:xfrm>
          </p:grpSpPr>
          <p:sp>
            <p:nvSpPr>
              <p:cNvPr id="18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200" dirty="0"/>
              </a:p>
            </p:txBody>
          </p:sp>
        </p:grpSp>
        <p:grpSp>
          <p:nvGrpSpPr>
            <p:cNvPr id="20" name="群組 5"/>
            <p:cNvGrpSpPr/>
            <p:nvPr/>
          </p:nvGrpSpPr>
          <p:grpSpPr>
            <a:xfrm>
              <a:off x="6042882" y="3768347"/>
              <a:ext cx="910714" cy="859132"/>
              <a:chOff x="7586805" y="2254444"/>
              <a:chExt cx="1051346" cy="1092303"/>
            </a:xfrm>
          </p:grpSpPr>
          <p:sp>
            <p:nvSpPr>
              <p:cNvPr id="21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>
                <a:off x="8014804" y="2368172"/>
                <a:ext cx="487362" cy="9270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200" dirty="0"/>
              </a:p>
            </p:txBody>
          </p:sp>
        </p:grpSp>
      </p:grpSp>
      <p:pic>
        <p:nvPicPr>
          <p:cNvPr id="23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5272280"/>
            <a:ext cx="308986" cy="1259653"/>
          </a:xfrm>
          <a:prstGeom prst="rect">
            <a:avLst/>
          </a:prstGeom>
        </p:spPr>
      </p:pic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7200" y="125233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Necessity of “n</a:t>
            </a:r>
            <a:r>
              <a:rPr lang="en-US" altLang="zh-TW" sz="2800" dirty="0" smtClean="0"/>
              <a:t>on-signaling” assumption</a:t>
            </a:r>
            <a:endParaRPr lang="en-US" altLang="zh-TW" sz="2800" dirty="0" smtClean="0">
              <a:solidFill>
                <a:srgbClr val="3333CC"/>
              </a:solidFill>
            </a:endParaRPr>
          </a:p>
          <a:p>
            <a:pPr lvl="1"/>
            <a:r>
              <a:rPr lang="en-US" altLang="zh-TW" sz="2400" dirty="0"/>
              <a:t>If </a:t>
            </a:r>
            <a:r>
              <a:rPr lang="en-US" altLang="zh-TW" sz="2400" dirty="0">
                <a:solidFill>
                  <a:srgbClr val="F86308"/>
                </a:solidFill>
              </a:rPr>
              <a:t>System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may signal </a:t>
            </a:r>
            <a:r>
              <a:rPr lang="en-US" altLang="zh-TW" sz="2400" dirty="0"/>
              <a:t>info to </a:t>
            </a:r>
            <a:r>
              <a:rPr lang="en-US" altLang="zh-TW" sz="2400" dirty="0" smtClean="0">
                <a:solidFill>
                  <a:srgbClr val="F86308"/>
                </a:solidFill>
              </a:rPr>
              <a:t>Eve</a:t>
            </a:r>
            <a:r>
              <a:rPr lang="en-US" altLang="zh-TW" sz="2400" dirty="0" smtClean="0"/>
              <a:t>, </a:t>
            </a:r>
            <a:r>
              <a:rPr lang="en-US" altLang="zh-TW" sz="2400" dirty="0">
                <a:solidFill>
                  <a:srgbClr val="F86308"/>
                </a:solidFill>
              </a:rPr>
              <a:t>Eve </a:t>
            </a:r>
            <a:r>
              <a:rPr lang="en-US" altLang="zh-TW" sz="2400" dirty="0" smtClean="0"/>
              <a:t>may just learn </a:t>
            </a:r>
            <a:r>
              <a:rPr lang="en-US" altLang="zh-TW" sz="2400" dirty="0" smtClean="0">
                <a:solidFill>
                  <a:srgbClr val="3333CC"/>
                </a:solidFill>
              </a:rPr>
              <a:t>z</a:t>
            </a:r>
          </a:p>
          <a:p>
            <a:pPr lvl="1"/>
            <a:r>
              <a:rPr lang="en-US" altLang="zh-TW" sz="2400" dirty="0" smtClean="0"/>
              <a:t>Can be implied </a:t>
            </a:r>
            <a:r>
              <a:rPr lang="en-US" altLang="zh-TW" sz="2400" dirty="0"/>
              <a:t>by </a:t>
            </a:r>
            <a:r>
              <a:rPr lang="en-US" altLang="zh-TW" sz="2400" dirty="0" smtClean="0"/>
              <a:t>the relativity theory</a:t>
            </a:r>
          </a:p>
          <a:p>
            <a:r>
              <a:rPr lang="en-US" altLang="zh-TW" sz="2800" dirty="0" smtClean="0"/>
              <a:t>Also assume </a:t>
            </a:r>
            <a:r>
              <a:rPr lang="en-US" altLang="zh-TW" sz="2800" dirty="0" smtClean="0">
                <a:solidFill>
                  <a:srgbClr val="F86308"/>
                </a:solidFill>
              </a:rPr>
              <a:t>Devices A, 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are non-signaling to    certify randomness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93077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643" y="144349"/>
            <a:ext cx="8889357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Non-Signaling Correlation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30002" y="1429554"/>
                <a:ext cx="8637104" cy="517601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>
                    <a:solidFill>
                      <a:srgbClr val="F86308"/>
                    </a:solidFill>
                  </a:rPr>
                  <a:t>Devices</a:t>
                </a:r>
                <a:r>
                  <a:rPr lang="en-US" altLang="zh-TW" sz="2800" dirty="0" smtClean="0"/>
                  <a:t> </a:t>
                </a:r>
                <a:r>
                  <a:rPr lang="en-US" altLang="zh-TW" sz="2800" dirty="0" smtClean="0">
                    <a:solidFill>
                      <a:srgbClr val="F86308"/>
                    </a:solidFill>
                  </a:rPr>
                  <a:t>A, </a:t>
                </a:r>
                <a:r>
                  <a:rPr lang="en-US" altLang="zh-TW" sz="2800" dirty="0" smtClean="0">
                    <a:solidFill>
                      <a:srgbClr val="F86308"/>
                    </a:solidFill>
                  </a:rPr>
                  <a:t>B</a:t>
                </a:r>
                <a:r>
                  <a:rPr lang="en-US" altLang="zh-TW" sz="2800" dirty="0" smtClean="0"/>
                  <a:t> can share </a:t>
                </a:r>
                <a:r>
                  <a:rPr lang="en-US" altLang="zh-TW" sz="2800" dirty="0" smtClean="0"/>
                  <a:t>“non-signaling correlation”</a:t>
                </a:r>
              </a:p>
              <a:p>
                <a:pPr lvl="1"/>
                <a:r>
                  <a:rPr lang="en-US" altLang="zh-TW" sz="2400" dirty="0" smtClean="0"/>
                  <a:t>Arbitrary correlation not signaling the input</a:t>
                </a:r>
              </a:p>
              <a:p>
                <a:pPr lvl="1"/>
                <a:r>
                  <a:rPr lang="en-US" altLang="zh-TW" sz="2400" dirty="0"/>
                  <a:t>Marginal distribution of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A</a:t>
                </a:r>
                <a:r>
                  <a:rPr lang="en-US" altLang="zh-TW" sz="2400" dirty="0"/>
                  <a:t> depend only on value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X =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x</a:t>
                </a:r>
              </a:p>
              <a:p>
                <a:pPr lvl="2"/>
                <a:r>
                  <a:rPr lang="en-US" altLang="zh-TW" sz="2000" dirty="0">
                    <a:solidFill>
                      <a:srgbClr val="3333CC"/>
                    </a:solidFill>
                  </a:rPr>
                  <a:t>p(</a:t>
                </a:r>
                <a:r>
                  <a:rPr lang="en-US" altLang="zh-TW" sz="2000" dirty="0" err="1">
                    <a:solidFill>
                      <a:srgbClr val="3333CC"/>
                    </a:solidFill>
                  </a:rPr>
                  <a:t>a|xy</a:t>
                </a:r>
                <a:r>
                  <a:rPr lang="en-US" altLang="zh-TW" sz="2000" dirty="0">
                    <a:solidFill>
                      <a:srgbClr val="3333CC"/>
                    </a:solidFill>
                  </a:rPr>
                  <a:t>) = p(</a:t>
                </a:r>
                <a:r>
                  <a:rPr lang="en-US" altLang="zh-TW" sz="2000" dirty="0" err="1">
                    <a:solidFill>
                      <a:srgbClr val="3333CC"/>
                    </a:solidFill>
                  </a:rPr>
                  <a:t>a|xy</a:t>
                </a:r>
                <a:r>
                  <a:rPr lang="en-US" altLang="zh-TW" sz="2000" dirty="0">
                    <a:solidFill>
                      <a:srgbClr val="3333CC"/>
                    </a:solidFill>
                  </a:rPr>
                  <a:t>’)</a:t>
                </a:r>
                <a:r>
                  <a:rPr lang="zh-TW" altLang="en-US" sz="20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000" dirty="0"/>
                  <a:t>for any</a:t>
                </a:r>
                <a:r>
                  <a:rPr lang="en-US" altLang="zh-TW" sz="2000" dirty="0">
                    <a:solidFill>
                      <a:srgbClr val="3333CC"/>
                    </a:solidFill>
                  </a:rPr>
                  <a:t> x, y, y</a:t>
                </a:r>
                <a:r>
                  <a:rPr lang="en-US" altLang="zh-TW" sz="2000" dirty="0" smtClean="0">
                    <a:solidFill>
                      <a:srgbClr val="3333CC"/>
                    </a:solidFill>
                  </a:rPr>
                  <a:t>’</a:t>
                </a:r>
              </a:p>
              <a:p>
                <a:pPr lvl="4"/>
                <a:endParaRPr lang="en-US" altLang="zh-TW" sz="1600" dirty="0" smtClean="0">
                  <a:solidFill>
                    <a:srgbClr val="3333CC"/>
                  </a:solidFill>
                </a:endParaRPr>
              </a:p>
              <a:p>
                <a:r>
                  <a:rPr lang="en-US" altLang="zh-TW" sz="2800" dirty="0" smtClean="0"/>
                  <a:t>Powerful: can win CHSH </a:t>
                </a:r>
                <a:r>
                  <a:rPr lang="en-US" altLang="zh-TW" sz="2800" dirty="0" err="1" smtClean="0"/>
                  <a:t>w.p</a:t>
                </a:r>
                <a:r>
                  <a:rPr lang="en-US" altLang="zh-TW" sz="2800" dirty="0" smtClean="0"/>
                  <a:t>. </a:t>
                </a:r>
                <a:r>
                  <a:rPr lang="en-US" altLang="zh-TW" sz="2800" dirty="0" smtClean="0">
                    <a:solidFill>
                      <a:srgbClr val="3333CC"/>
                    </a:solidFill>
                  </a:rPr>
                  <a:t>100%</a:t>
                </a:r>
              </a:p>
              <a:p>
                <a:pPr lvl="1"/>
                <a:r>
                  <a:rPr lang="en-US" altLang="zh-TW" sz="2400" dirty="0" smtClean="0"/>
                  <a:t>Random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TW" sz="2400" dirty="0">
                    <a:solidFill>
                      <a:srgbClr val="3333CC"/>
                    </a:solidFill>
                  </a:rPr>
                  <a:t> B = 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TW" sz="2400" dirty="0">
                    <a:solidFill>
                      <a:srgbClr val="3333CC"/>
                    </a:solidFill>
                  </a:rPr>
                  <a:t> y </a:t>
                </a:r>
                <a:r>
                  <a:rPr lang="en-US" altLang="zh-TW" sz="2400" dirty="0"/>
                  <a:t>&amp; marginal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/>
                  <a:t>of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 A, B = </a:t>
                </a:r>
                <a:r>
                  <a:rPr lang="en-US" altLang="zh-TW" sz="2400" dirty="0" smtClean="0"/>
                  <a:t>uniform</a:t>
                </a:r>
              </a:p>
              <a:p>
                <a:pPr lvl="3"/>
                <a:endParaRPr lang="en-US" altLang="zh-TW" sz="1600" dirty="0" smtClean="0"/>
              </a:p>
              <a:p>
                <a:endParaRPr lang="en-US" altLang="zh-TW" sz="24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02" y="1429554"/>
                <a:ext cx="8637104" cy="5176010"/>
              </a:xfrm>
              <a:blipFill rotWithShape="0">
                <a:blip r:embed="rId3"/>
                <a:stretch>
                  <a:fillRect l="-1270" t="-11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60641" y="4739423"/>
            <a:ext cx="3152371" cy="1740459"/>
            <a:chOff x="4845409" y="2147694"/>
            <a:chExt cx="3792742" cy="3263244"/>
          </a:xfrm>
        </p:grpSpPr>
        <p:pic>
          <p:nvPicPr>
            <p:cNvPr id="6" name="Picture 5" descr="pasted-image.t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434" y="2147694"/>
              <a:ext cx="1321973" cy="122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7" name="群組 4"/>
            <p:cNvGrpSpPr/>
            <p:nvPr/>
          </p:nvGrpSpPr>
          <p:grpSpPr>
            <a:xfrm>
              <a:off x="4845409" y="2254444"/>
              <a:ext cx="1009517" cy="1092304"/>
              <a:chOff x="4202624" y="2254444"/>
              <a:chExt cx="1009517" cy="1092304"/>
            </a:xfrm>
          </p:grpSpPr>
          <p:sp>
            <p:nvSpPr>
              <p:cNvPr id="26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7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8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400" dirty="0"/>
              </a:p>
            </p:txBody>
          </p:sp>
        </p:grpSp>
        <p:grpSp>
          <p:nvGrpSpPr>
            <p:cNvPr id="8" name="群組 5"/>
            <p:cNvGrpSpPr/>
            <p:nvPr/>
          </p:nvGrpSpPr>
          <p:grpSpPr>
            <a:xfrm>
              <a:off x="7586805" y="2254444"/>
              <a:ext cx="1051346" cy="1092303"/>
              <a:chOff x="7586805" y="2254444"/>
              <a:chExt cx="1051346" cy="1092303"/>
            </a:xfrm>
          </p:grpSpPr>
          <p:sp>
            <p:nvSpPr>
              <p:cNvPr id="24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5" name="AutoShape 8"/>
              <p:cNvSpPr>
                <a:spLocks/>
              </p:cNvSpPr>
              <p:nvPr/>
            </p:nvSpPr>
            <p:spPr bwMode="auto">
              <a:xfrm>
                <a:off x="8014804" y="2381375"/>
                <a:ext cx="487361" cy="9271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8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400" dirty="0"/>
              </a:p>
            </p:txBody>
          </p:sp>
        </p:grpSp>
        <p:pic>
          <p:nvPicPr>
            <p:cNvPr id="9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1762" y="4519273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grpSp>
          <p:nvGrpSpPr>
            <p:cNvPr id="10" name="群組 35"/>
            <p:cNvGrpSpPr/>
            <p:nvPr/>
          </p:nvGrpSpPr>
          <p:grpSpPr>
            <a:xfrm>
              <a:off x="5564865" y="3667716"/>
              <a:ext cx="609595" cy="685120"/>
              <a:chOff x="5564865" y="3667716"/>
              <a:chExt cx="609595" cy="685120"/>
            </a:xfrm>
          </p:grpSpPr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 flipH="1" flipV="1">
                <a:off x="5628497" y="3667716"/>
                <a:ext cx="545963" cy="670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矩形 27"/>
              <p:cNvSpPr/>
              <p:nvPr/>
            </p:nvSpPr>
            <p:spPr>
              <a:xfrm>
                <a:off x="5564865" y="3983504"/>
                <a:ext cx="300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x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grpSp>
          <p:nvGrpSpPr>
            <p:cNvPr id="11" name="群組 37"/>
            <p:cNvGrpSpPr/>
            <p:nvPr/>
          </p:nvGrpSpPr>
          <p:grpSpPr>
            <a:xfrm>
              <a:off x="7281143" y="3658190"/>
              <a:ext cx="659870" cy="705459"/>
              <a:chOff x="7281143" y="3658190"/>
              <a:chExt cx="659870" cy="705459"/>
            </a:xfrm>
          </p:grpSpPr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 flipV="1">
                <a:off x="7281143" y="3658190"/>
                <a:ext cx="659870" cy="7054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矩形 28"/>
              <p:cNvSpPr/>
              <p:nvPr/>
            </p:nvSpPr>
            <p:spPr>
              <a:xfrm>
                <a:off x="7516350" y="3993029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y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grpSp>
          <p:nvGrpSpPr>
            <p:cNvPr id="12" name="群組 23"/>
            <p:cNvGrpSpPr/>
            <p:nvPr/>
          </p:nvGrpSpPr>
          <p:grpSpPr>
            <a:xfrm>
              <a:off x="5964309" y="3485528"/>
              <a:ext cx="550497" cy="806543"/>
              <a:chOff x="5964309" y="3485528"/>
              <a:chExt cx="550497" cy="806543"/>
            </a:xfrm>
          </p:grpSpPr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 flipH="1" flipV="1">
                <a:off x="5964309" y="3621583"/>
                <a:ext cx="545963" cy="670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矩形 29"/>
              <p:cNvSpPr/>
              <p:nvPr/>
            </p:nvSpPr>
            <p:spPr>
              <a:xfrm>
                <a:off x="6201900" y="3485528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a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grpSp>
          <p:nvGrpSpPr>
            <p:cNvPr id="13" name="群組 36"/>
            <p:cNvGrpSpPr/>
            <p:nvPr/>
          </p:nvGrpSpPr>
          <p:grpSpPr>
            <a:xfrm>
              <a:off x="6925800" y="3461379"/>
              <a:ext cx="662788" cy="845120"/>
              <a:chOff x="6925800" y="3461379"/>
              <a:chExt cx="662788" cy="845120"/>
            </a:xfrm>
          </p:grpSpPr>
          <p:sp>
            <p:nvSpPr>
              <p:cNvPr id="16" name="Line 28"/>
              <p:cNvSpPr>
                <a:spLocks noChangeShapeType="1"/>
              </p:cNvSpPr>
              <p:nvPr/>
            </p:nvSpPr>
            <p:spPr bwMode="auto">
              <a:xfrm flipV="1">
                <a:off x="6928718" y="3601040"/>
                <a:ext cx="659870" cy="7054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矩形 30"/>
              <p:cNvSpPr/>
              <p:nvPr/>
            </p:nvSpPr>
            <p:spPr>
              <a:xfrm>
                <a:off x="6925800" y="3461379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b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7186635" y="4836505"/>
              <a:ext cx="11464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latin typeface="Helvetica" pitchFamily="34" charset="0"/>
                </a:rPr>
                <a:t>Win/Lose</a:t>
              </a:r>
              <a:endParaRPr lang="en-US" i="0" dirty="0">
                <a:latin typeface="Helvetica" pitchFamily="34" charset="0"/>
              </a:endParaRPr>
            </a:p>
          </p:txBody>
        </p:sp>
        <p:sp>
          <p:nvSpPr>
            <p:cNvPr id="15" name="矩形 6"/>
            <p:cNvSpPr/>
            <p:nvPr/>
          </p:nvSpPr>
          <p:spPr>
            <a:xfrm>
              <a:off x="5425408" y="4896723"/>
              <a:ext cx="902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Helvetica" pitchFamily="34" charset="0"/>
                </a:rPr>
                <a:t>Verifier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50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61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Non-Signaling (NS) Security</a:t>
            </a:r>
            <a:endParaRPr lang="zh-TW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16594"/>
            <a:ext cx="2133600" cy="365125"/>
          </a:xfrm>
        </p:spPr>
        <p:txBody>
          <a:bodyPr/>
          <a:lstStyle/>
          <a:p>
            <a:fld id="{0999DF58-EC3F-46D8-AF26-3D8213D2285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427371" y="4934207"/>
            <a:ext cx="843315" cy="1294019"/>
            <a:chOff x="606274" y="3666434"/>
            <a:chExt cx="843315" cy="129401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74" y="4068789"/>
              <a:ext cx="843315" cy="8916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83126" y="3666434"/>
              <a:ext cx="6896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Alice</a:t>
              </a: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432468" y="4377234"/>
            <a:ext cx="2215081" cy="37173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2400" i="0" dirty="0">
              <a:solidFill>
                <a:schemeClr val="tx2"/>
              </a:solidFill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256204" y="40080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SV </a:t>
            </a:r>
            <a:r>
              <a:rPr lang="en-US" altLang="zh-TW" dirty="0" smtClean="0">
                <a:solidFill>
                  <a:srgbClr val="F86308"/>
                </a:solidFill>
                <a:latin typeface="Helvetica" pitchFamily="34" charset="0"/>
              </a:rPr>
              <a:t>Source</a:t>
            </a:r>
            <a:endParaRPr lang="zh-TW" altLang="en-US" dirty="0">
              <a:solidFill>
                <a:srgbClr val="F86308"/>
              </a:solidFill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488117" y="4389012"/>
            <a:ext cx="221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0101101010010010</a:t>
            </a:r>
            <a:endParaRPr lang="zh-TW" altLang="en-US" dirty="0">
              <a:solidFill>
                <a:srgbClr val="33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48721" y="4915153"/>
            <a:ext cx="1048628" cy="1332127"/>
            <a:chOff x="7548721" y="3100693"/>
            <a:chExt cx="1048628" cy="1332127"/>
          </a:xfrm>
        </p:grpSpPr>
        <p:pic>
          <p:nvPicPr>
            <p:cNvPr id="1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48721" y="3100693"/>
              <a:ext cx="1048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i="0" dirty="0" smtClean="0">
                  <a:solidFill>
                    <a:srgbClr val="F86308"/>
                  </a:solidFill>
                  <a:latin typeface="Helvetica" pitchFamily="34" charset="0"/>
                </a:rPr>
                <a:t>Eve</a:t>
              </a:r>
              <a:endParaRPr lang="en-US" i="0" dirty="0">
                <a:solidFill>
                  <a:srgbClr val="F86308"/>
                </a:solidFill>
                <a:latin typeface="Helvetic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86985" y="5448059"/>
            <a:ext cx="2415910" cy="859132"/>
            <a:chOff x="4537686" y="3768347"/>
            <a:chExt cx="2415910" cy="859132"/>
          </a:xfrm>
        </p:grpSpPr>
        <p:grpSp>
          <p:nvGrpSpPr>
            <p:cNvPr id="17" name="群組 4"/>
            <p:cNvGrpSpPr/>
            <p:nvPr/>
          </p:nvGrpSpPr>
          <p:grpSpPr>
            <a:xfrm>
              <a:off x="4537686" y="3768347"/>
              <a:ext cx="874478" cy="859132"/>
              <a:chOff x="4202624" y="2254444"/>
              <a:chExt cx="1009517" cy="1092304"/>
            </a:xfrm>
          </p:grpSpPr>
          <p:sp>
            <p:nvSpPr>
              <p:cNvPr id="18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200" dirty="0"/>
              </a:p>
            </p:txBody>
          </p:sp>
        </p:grpSp>
        <p:grpSp>
          <p:nvGrpSpPr>
            <p:cNvPr id="20" name="群組 5"/>
            <p:cNvGrpSpPr/>
            <p:nvPr/>
          </p:nvGrpSpPr>
          <p:grpSpPr>
            <a:xfrm>
              <a:off x="6042882" y="3768347"/>
              <a:ext cx="910714" cy="859132"/>
              <a:chOff x="7586805" y="2254444"/>
              <a:chExt cx="1051346" cy="1092303"/>
            </a:xfrm>
          </p:grpSpPr>
          <p:sp>
            <p:nvSpPr>
              <p:cNvPr id="21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>
                <a:off x="8014804" y="2368172"/>
                <a:ext cx="487362" cy="9270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200" dirty="0"/>
              </a:p>
            </p:txBody>
          </p:sp>
        </p:grpSp>
      </p:grpSp>
      <p:pic>
        <p:nvPicPr>
          <p:cNvPr id="23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5272280"/>
            <a:ext cx="308986" cy="12596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52335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>
                    <a:solidFill>
                      <a:srgbClr val="F86308"/>
                    </a:solidFill>
                  </a:rPr>
                  <a:t>Eve</a:t>
                </a:r>
                <a:r>
                  <a:rPr lang="en-US" altLang="zh-TW" sz="2800" dirty="0" smtClean="0"/>
                  <a:t>’s information</a:t>
                </a:r>
              </a:p>
              <a:p>
                <a:pPr lvl="1"/>
                <a:r>
                  <a:rPr lang="en-US" altLang="zh-TW" sz="2400" dirty="0" smtClean="0"/>
                  <a:t>Classical info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W</a:t>
                </a:r>
                <a:r>
                  <a:rPr lang="en-US" altLang="zh-TW" sz="2400" dirty="0" smtClean="0"/>
                  <a:t>: info about Alice’s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System</a:t>
                </a:r>
              </a:p>
              <a:p>
                <a:pPr lvl="1"/>
                <a:r>
                  <a:rPr lang="en-US" altLang="zh-TW" sz="2400" dirty="0" smtClean="0"/>
                  <a:t>Device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E</a:t>
                </a:r>
                <a:r>
                  <a:rPr lang="en-US" altLang="zh-TW" sz="2400" dirty="0" smtClean="0"/>
                  <a:t>: share NS correlation with </a:t>
                </a:r>
                <a:r>
                  <a:rPr lang="en-US" altLang="zh-TW" sz="2400" dirty="0">
                    <a:solidFill>
                      <a:srgbClr val="F86308"/>
                    </a:solidFill>
                  </a:rPr>
                  <a:t>Device A,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B</a:t>
                </a:r>
                <a:r>
                  <a:rPr lang="en-US" altLang="zh-TW" sz="2400" dirty="0" smtClean="0"/>
                  <a:t> </a:t>
                </a:r>
                <a:endParaRPr lang="en-US" altLang="zh-TW" sz="2400" dirty="0"/>
              </a:p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NS Security</a:t>
                </a:r>
                <a:r>
                  <a:rPr lang="en-US" altLang="zh-TW" sz="2800" dirty="0" smtClean="0"/>
                  <a:t>: </a:t>
                </a:r>
                <a:r>
                  <a:rPr lang="en-US" altLang="zh-TW" sz="2800" dirty="0"/>
                  <a:t>If</a:t>
                </a:r>
                <a:r>
                  <a:rPr lang="en-US" altLang="zh-TW" sz="28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800" dirty="0" err="1" smtClean="0">
                    <a:solidFill>
                      <a:srgbClr val="3333CC"/>
                    </a:solidFill>
                  </a:rPr>
                  <a:t>Pr</a:t>
                </a:r>
                <a:r>
                  <a:rPr lang="en-US" altLang="zh-TW" sz="2800" dirty="0" smtClean="0">
                    <a:solidFill>
                      <a:srgbClr val="3333CC"/>
                    </a:solidFill>
                  </a:rPr>
                  <a:t>[ </a:t>
                </a:r>
                <a:r>
                  <a:rPr lang="en-US" altLang="zh-TW" sz="2800" dirty="0" smtClean="0">
                    <a:solidFill>
                      <a:srgbClr val="F86308"/>
                    </a:solidFill>
                  </a:rPr>
                  <a:t>System</a:t>
                </a:r>
                <a:r>
                  <a:rPr lang="en-US" altLang="zh-TW" sz="2800" dirty="0" smtClean="0">
                    <a:solidFill>
                      <a:srgbClr val="3333CC"/>
                    </a:solidFill>
                  </a:rPr>
                  <a:t> accepts </a:t>
                </a:r>
                <a:r>
                  <a:rPr lang="en-US" altLang="zh-TW" sz="2800" dirty="0">
                    <a:solidFill>
                      <a:srgbClr val="3333CC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TW" altLang="en-US" sz="28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800" dirty="0"/>
                  <a:t>, then</a:t>
                </a:r>
              </a:p>
              <a:p>
                <a:pPr marL="457200" lvl="1" indent="0">
                  <a:buNone/>
                </a:pPr>
                <a:r>
                  <a:rPr lang="en-US" altLang="zh-TW" dirty="0" smtClean="0">
                    <a:solidFill>
                      <a:srgbClr val="3333CC"/>
                    </a:solidFill>
                  </a:rPr>
                  <a:t>	</a:t>
                </a:r>
                <a:r>
                  <a:rPr lang="en-US" altLang="zh-TW" dirty="0" err="1" smtClean="0">
                    <a:solidFill>
                      <a:srgbClr val="3333CC"/>
                    </a:solidFill>
                  </a:rPr>
                  <a:t>Pr</a:t>
                </a:r>
                <a:r>
                  <a:rPr lang="en-US" altLang="zh-TW" dirty="0">
                    <a:solidFill>
                      <a:srgbClr val="3333CC"/>
                    </a:solidFill>
                  </a:rPr>
                  <a:t>[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86308"/>
                    </a:solidFill>
                  </a:rPr>
                  <a:t>Eve</a:t>
                </a:r>
                <a:r>
                  <a:rPr lang="en-US" altLang="zh-TW" dirty="0"/>
                  <a:t> guess </a:t>
                </a:r>
                <a:r>
                  <a:rPr lang="en-US" altLang="zh-TW" dirty="0">
                    <a:solidFill>
                      <a:srgbClr val="3333CC"/>
                    </a:solidFill>
                  </a:rPr>
                  <a:t>z</a:t>
                </a:r>
                <a:r>
                  <a:rPr lang="en-US" altLang="zh-TW" dirty="0"/>
                  <a:t> correctly </a:t>
                </a:r>
                <a:r>
                  <a:rPr lang="en-US" altLang="zh-TW" dirty="0">
                    <a:solidFill>
                      <a:srgbClr val="3333CC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3333CC"/>
                    </a:solidFill>
                  </a:rPr>
                  <a:t> (1/2) +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zh-TW" altLang="en-US" dirty="0">
                  <a:solidFill>
                    <a:srgbClr val="F86308"/>
                  </a:solidFill>
                </a:endParaRPr>
              </a:p>
            </p:txBody>
          </p:sp>
        </mc:Choice>
        <mc:Fallback>
          <p:sp>
            <p:nvSpPr>
              <p:cNvPr id="3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52335"/>
                <a:ext cx="8229600" cy="4525963"/>
              </a:xfrm>
              <a:blipFill rotWithShape="0">
                <a:blip r:embed="rId7"/>
                <a:stretch>
                  <a:fillRect l="-1333" t="-1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521688" y="575893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3333CC"/>
                </a:solidFill>
              </a:rPr>
              <a:t>W</a:t>
            </a:r>
            <a:endParaRPr lang="zh-TW" altLang="en-US" sz="2400" dirty="0"/>
          </a:p>
        </p:txBody>
      </p:sp>
      <p:grpSp>
        <p:nvGrpSpPr>
          <p:cNvPr id="49" name="群組 5"/>
          <p:cNvGrpSpPr/>
          <p:nvPr/>
        </p:nvGrpSpPr>
        <p:grpSpPr>
          <a:xfrm>
            <a:off x="6549774" y="5448060"/>
            <a:ext cx="910714" cy="859132"/>
            <a:chOff x="7586805" y="2254444"/>
            <a:chExt cx="1051346" cy="1092303"/>
          </a:xfrm>
        </p:grpSpPr>
        <p:sp>
          <p:nvSpPr>
            <p:cNvPr id="50" name="Rounded Rectangle 4"/>
            <p:cNvSpPr/>
            <p:nvPr/>
          </p:nvSpPr>
          <p:spPr>
            <a:xfrm>
              <a:off x="7586805" y="2254444"/>
              <a:ext cx="1051346" cy="109230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/>
            </a:p>
          </p:txBody>
        </p:sp>
        <p:sp>
          <p:nvSpPr>
            <p:cNvPr id="51" name="AutoShape 8"/>
            <p:cNvSpPr>
              <a:spLocks/>
            </p:cNvSpPr>
            <p:nvPr/>
          </p:nvSpPr>
          <p:spPr bwMode="auto">
            <a:xfrm>
              <a:off x="8014804" y="2368172"/>
              <a:ext cx="487362" cy="9270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120000"/>
                </a:lnSpc>
              </a:pPr>
              <a:r>
                <a:rPr lang="en-US" sz="4400" i="1" dirty="0" smtClean="0">
                  <a:solidFill>
                    <a:srgbClr val="DF8E3E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E</a:t>
              </a:r>
              <a:endParaRPr lang="en-US" sz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077979" y="4924269"/>
            <a:ext cx="753258" cy="491129"/>
            <a:chOff x="3734397" y="4305783"/>
            <a:chExt cx="977673" cy="450808"/>
          </a:xfrm>
        </p:grpSpPr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矩形 43"/>
            <p:cNvSpPr/>
            <p:nvPr/>
          </p:nvSpPr>
          <p:spPr>
            <a:xfrm>
              <a:off x="3783208" y="4305783"/>
              <a:ext cx="928862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M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E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076856" y="6323840"/>
            <a:ext cx="617261" cy="461665"/>
            <a:chOff x="6799516" y="5327795"/>
            <a:chExt cx="617261" cy="461665"/>
          </a:xfrm>
        </p:grpSpPr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矩形 43"/>
            <p:cNvSpPr/>
            <p:nvPr/>
          </p:nvSpPr>
          <p:spPr>
            <a:xfrm>
              <a:off x="6821565" y="5327795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O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E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04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61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Independence Assumption</a:t>
            </a:r>
            <a:endParaRPr lang="zh-TW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16594"/>
            <a:ext cx="2133600" cy="365125"/>
          </a:xfrm>
        </p:spPr>
        <p:txBody>
          <a:bodyPr/>
          <a:lstStyle/>
          <a:p>
            <a:fld id="{0999DF58-EC3F-46D8-AF26-3D8213D2285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30"/>
          <p:cNvGrpSpPr/>
          <p:nvPr/>
        </p:nvGrpSpPr>
        <p:grpSpPr>
          <a:xfrm>
            <a:off x="427371" y="4934207"/>
            <a:ext cx="843315" cy="1294019"/>
            <a:chOff x="606274" y="3666434"/>
            <a:chExt cx="843315" cy="129401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74" y="4068789"/>
              <a:ext cx="843315" cy="8916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83126" y="3666434"/>
              <a:ext cx="6896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Alice</a:t>
              </a: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432468" y="4377234"/>
            <a:ext cx="2215081" cy="37173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2400" i="0" dirty="0">
              <a:solidFill>
                <a:schemeClr val="tx2"/>
              </a:solidFill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256204" y="40080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SV </a:t>
            </a:r>
            <a:r>
              <a:rPr lang="en-US" altLang="zh-TW" dirty="0" smtClean="0">
                <a:solidFill>
                  <a:srgbClr val="F86308"/>
                </a:solidFill>
                <a:latin typeface="Helvetica" pitchFamily="34" charset="0"/>
              </a:rPr>
              <a:t>Source</a:t>
            </a:r>
            <a:endParaRPr lang="zh-TW" altLang="en-US" dirty="0">
              <a:solidFill>
                <a:srgbClr val="F86308"/>
              </a:solidFill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488117" y="4389012"/>
            <a:ext cx="221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0101101010010010</a:t>
            </a:r>
            <a:endParaRPr lang="zh-TW" altLang="en-US" dirty="0">
              <a:solidFill>
                <a:srgbClr val="33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48721" y="4915153"/>
            <a:ext cx="1048628" cy="1332127"/>
            <a:chOff x="7548721" y="3100693"/>
            <a:chExt cx="1048628" cy="1332127"/>
          </a:xfrm>
        </p:grpSpPr>
        <p:pic>
          <p:nvPicPr>
            <p:cNvPr id="1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48721" y="3100693"/>
              <a:ext cx="1048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i="0" dirty="0" smtClean="0">
                  <a:solidFill>
                    <a:srgbClr val="F86308"/>
                  </a:solidFill>
                  <a:latin typeface="Helvetica" pitchFamily="34" charset="0"/>
                </a:rPr>
                <a:t>Eve</a:t>
              </a:r>
              <a:endParaRPr lang="en-US" i="0" dirty="0">
                <a:solidFill>
                  <a:srgbClr val="F86308"/>
                </a:solidFill>
                <a:latin typeface="Helvetic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86985" y="5448059"/>
            <a:ext cx="2415910" cy="859132"/>
            <a:chOff x="4537686" y="3768347"/>
            <a:chExt cx="2415910" cy="859132"/>
          </a:xfrm>
        </p:grpSpPr>
        <p:grpSp>
          <p:nvGrpSpPr>
            <p:cNvPr id="17" name="群組 4"/>
            <p:cNvGrpSpPr/>
            <p:nvPr/>
          </p:nvGrpSpPr>
          <p:grpSpPr>
            <a:xfrm>
              <a:off x="4537686" y="3768347"/>
              <a:ext cx="874478" cy="859132"/>
              <a:chOff x="4202624" y="2254444"/>
              <a:chExt cx="1009517" cy="1092304"/>
            </a:xfrm>
          </p:grpSpPr>
          <p:sp>
            <p:nvSpPr>
              <p:cNvPr id="18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200" dirty="0"/>
              </a:p>
            </p:txBody>
          </p:sp>
        </p:grpSp>
        <p:grpSp>
          <p:nvGrpSpPr>
            <p:cNvPr id="20" name="群組 5"/>
            <p:cNvGrpSpPr/>
            <p:nvPr/>
          </p:nvGrpSpPr>
          <p:grpSpPr>
            <a:xfrm>
              <a:off x="6042882" y="3768347"/>
              <a:ext cx="910714" cy="859132"/>
              <a:chOff x="7586805" y="2254444"/>
              <a:chExt cx="1051346" cy="1092303"/>
            </a:xfrm>
          </p:grpSpPr>
          <p:sp>
            <p:nvSpPr>
              <p:cNvPr id="21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>
                <a:off x="8014804" y="2368172"/>
                <a:ext cx="487362" cy="9270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200" dirty="0"/>
              </a:p>
            </p:txBody>
          </p:sp>
        </p:grpSp>
      </p:grpSp>
      <p:pic>
        <p:nvPicPr>
          <p:cNvPr id="23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5272280"/>
            <a:ext cx="308986" cy="1259653"/>
          </a:xfrm>
          <a:prstGeom prst="rect">
            <a:avLst/>
          </a:prstGeom>
        </p:spPr>
      </p:pic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9456" y="1182762"/>
            <a:ext cx="8891012" cy="452596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Implicit conditional independence assumption</a:t>
            </a:r>
          </a:p>
          <a:p>
            <a:pPr lvl="1"/>
            <a:r>
              <a:rPr lang="en-US" altLang="zh-TW" sz="2400" dirty="0" smtClean="0">
                <a:solidFill>
                  <a:srgbClr val="00B0F0"/>
                </a:solidFill>
              </a:rPr>
              <a:t>[CR12]</a:t>
            </a:r>
            <a:r>
              <a:rPr lang="en-US" altLang="zh-TW" sz="2400" dirty="0" smtClean="0"/>
              <a:t>: Cond. on </a:t>
            </a:r>
            <a:r>
              <a:rPr lang="en-US" altLang="zh-TW" sz="2400" dirty="0" smtClean="0">
                <a:solidFill>
                  <a:srgbClr val="3333CC"/>
                </a:solidFill>
              </a:rPr>
              <a:t>W = w</a:t>
            </a:r>
            <a:r>
              <a:rPr lang="en-US" altLang="zh-TW" sz="2400" dirty="0" smtClean="0"/>
              <a:t>, </a:t>
            </a:r>
            <a:r>
              <a:rPr lang="en-US" altLang="zh-TW" sz="2400" dirty="0" smtClean="0">
                <a:solidFill>
                  <a:srgbClr val="F86308"/>
                </a:solidFill>
              </a:rPr>
              <a:t>Source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indep</a:t>
            </a:r>
            <a:r>
              <a:rPr lang="en-US" altLang="zh-TW" sz="2400" dirty="0" smtClean="0"/>
              <a:t>. of </a:t>
            </a:r>
            <a:r>
              <a:rPr lang="en-US" altLang="zh-TW" sz="2400" dirty="0" smtClean="0">
                <a:solidFill>
                  <a:srgbClr val="F86308"/>
                </a:solidFill>
              </a:rPr>
              <a:t>Device</a:t>
            </a:r>
          </a:p>
          <a:p>
            <a:pPr lvl="1"/>
            <a:r>
              <a:rPr lang="en-US" altLang="zh-TW" sz="2000" dirty="0">
                <a:solidFill>
                  <a:srgbClr val="00B0F0"/>
                </a:solidFill>
              </a:rPr>
              <a:t>[BRG+13,RBH+15]</a:t>
            </a:r>
            <a:r>
              <a:rPr lang="en-US" altLang="zh-TW" sz="2400" dirty="0">
                <a:solidFill>
                  <a:srgbClr val="00B0F0"/>
                </a:solidFill>
              </a:rPr>
              <a:t>: </a:t>
            </a:r>
            <a:r>
              <a:rPr lang="en-US" altLang="zh-TW" sz="2400" dirty="0"/>
              <a:t>Cond. on </a:t>
            </a:r>
            <a:r>
              <a:rPr lang="en-US" altLang="zh-TW" sz="2400" dirty="0">
                <a:solidFill>
                  <a:srgbClr val="3333CC"/>
                </a:solidFill>
              </a:rPr>
              <a:t>W = w</a:t>
            </a:r>
            <a:r>
              <a:rPr lang="en-US" altLang="zh-TW" sz="2400" dirty="0" smtClean="0"/>
              <a:t>, </a:t>
            </a:r>
            <a:r>
              <a:rPr lang="en-US" altLang="zh-TW" sz="2400" dirty="0">
                <a:solidFill>
                  <a:srgbClr val="F86308"/>
                </a:solidFill>
              </a:rPr>
              <a:t>Source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indep</a:t>
            </a:r>
            <a:r>
              <a:rPr lang="en-US" altLang="zh-TW" sz="2400" dirty="0"/>
              <a:t>. of </a:t>
            </a:r>
            <a:r>
              <a:rPr lang="en-US" altLang="zh-TW" sz="2400" dirty="0">
                <a:solidFill>
                  <a:srgbClr val="F86308"/>
                </a:solidFill>
              </a:rPr>
              <a:t>Device </a:t>
            </a:r>
            <a:r>
              <a:rPr lang="en-US" altLang="zh-TW" sz="2400" dirty="0"/>
              <a:t>&amp;</a:t>
            </a:r>
            <a:r>
              <a:rPr lang="en-US" altLang="zh-TW" sz="2400" dirty="0">
                <a:solidFill>
                  <a:srgbClr val="F86308"/>
                </a:solidFill>
              </a:rPr>
              <a:t> Eve</a:t>
            </a:r>
          </a:p>
          <a:p>
            <a:pPr lvl="1"/>
            <a:r>
              <a:rPr lang="en-US" altLang="zh-TW" sz="2400" dirty="0" smtClean="0">
                <a:solidFill>
                  <a:srgbClr val="00B0F0"/>
                </a:solidFill>
              </a:rPr>
              <a:t>[GMT+13]: </a:t>
            </a:r>
            <a:r>
              <a:rPr lang="en-US" altLang="zh-TW" sz="2400" dirty="0"/>
              <a:t>Cond. on </a:t>
            </a:r>
            <a:r>
              <a:rPr lang="en-US" altLang="zh-TW" sz="2400" dirty="0">
                <a:solidFill>
                  <a:srgbClr val="3333CC"/>
                </a:solidFill>
              </a:rPr>
              <a:t>W = w</a:t>
            </a:r>
            <a:r>
              <a:rPr lang="en-US" altLang="zh-TW" sz="2400" dirty="0"/>
              <a:t>, </a:t>
            </a:r>
            <a:r>
              <a:rPr lang="en-US" altLang="zh-TW" sz="2400" dirty="0" smtClean="0">
                <a:solidFill>
                  <a:srgbClr val="F86308"/>
                </a:solidFill>
              </a:rPr>
              <a:t>Source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indep</a:t>
            </a:r>
            <a:r>
              <a:rPr lang="en-US" altLang="zh-TW" sz="2400" dirty="0"/>
              <a:t>. of </a:t>
            </a:r>
            <a:r>
              <a:rPr lang="en-US" altLang="zh-TW" sz="2400" dirty="0" smtClean="0">
                <a:solidFill>
                  <a:srgbClr val="F86308"/>
                </a:solidFill>
              </a:rPr>
              <a:t>Device</a:t>
            </a:r>
          </a:p>
          <a:p>
            <a:pPr lvl="1"/>
            <a:r>
              <a:rPr lang="en-US" altLang="zh-TW" sz="2400" dirty="0" smtClean="0"/>
              <a:t>Strong assumption: </a:t>
            </a:r>
            <a:r>
              <a:rPr lang="en-US" altLang="zh-TW" sz="2400" i="1" dirty="0" smtClean="0"/>
              <a:t>not testable </a:t>
            </a:r>
            <a:r>
              <a:rPr lang="en-US" altLang="zh-TW" sz="2400" dirty="0" smtClean="0"/>
              <a:t>&amp; </a:t>
            </a:r>
            <a:r>
              <a:rPr lang="en-US" altLang="zh-TW" sz="2400" i="1" dirty="0" smtClean="0"/>
              <a:t>not </a:t>
            </a:r>
            <a:r>
              <a:rPr lang="en-US" altLang="zh-TW" sz="2400" i="1" dirty="0" smtClean="0"/>
              <a:t>guaranteed </a:t>
            </a:r>
            <a:r>
              <a:rPr lang="en-US" altLang="zh-TW" sz="2400" dirty="0" smtClean="0"/>
              <a:t>by physic </a:t>
            </a:r>
            <a:r>
              <a:rPr lang="en-US" altLang="zh-TW" sz="2400" dirty="0" smtClean="0"/>
              <a:t>law</a:t>
            </a:r>
          </a:p>
          <a:p>
            <a:r>
              <a:rPr lang="en-US" altLang="zh-TW" sz="2800" dirty="0" smtClean="0"/>
              <a:t>Rand. </a:t>
            </a:r>
            <a:r>
              <a:rPr lang="en-US" altLang="zh-TW" sz="2800" dirty="0"/>
              <a:t>amplification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without</a:t>
            </a:r>
            <a:r>
              <a:rPr lang="en-US" altLang="zh-TW" sz="2800" dirty="0" smtClean="0">
                <a:solidFill>
                  <a:srgbClr val="FF0000"/>
                </a:solidFill>
              </a:rPr>
              <a:t> independence assumption</a:t>
            </a:r>
            <a:r>
              <a:rPr lang="en-US" altLang="zh-TW" sz="2800" dirty="0" smtClean="0"/>
              <a:t>?</a:t>
            </a:r>
            <a:endParaRPr lang="en-US" altLang="zh-TW" sz="2800" dirty="0"/>
          </a:p>
          <a:p>
            <a:pPr lvl="1"/>
            <a:endParaRPr lang="en-US" altLang="zh-TW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8521688" y="575893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3333CC"/>
                </a:solidFill>
              </a:rPr>
              <a:t>W</a:t>
            </a:r>
            <a:endParaRPr lang="zh-TW" altLang="en-US" sz="2400" dirty="0"/>
          </a:p>
        </p:txBody>
      </p:sp>
      <p:grpSp>
        <p:nvGrpSpPr>
          <p:cNvPr id="49" name="群組 5"/>
          <p:cNvGrpSpPr/>
          <p:nvPr/>
        </p:nvGrpSpPr>
        <p:grpSpPr>
          <a:xfrm>
            <a:off x="6549774" y="5448060"/>
            <a:ext cx="910714" cy="859132"/>
            <a:chOff x="7586805" y="2254444"/>
            <a:chExt cx="1051346" cy="1092303"/>
          </a:xfrm>
        </p:grpSpPr>
        <p:sp>
          <p:nvSpPr>
            <p:cNvPr id="50" name="Rounded Rectangle 4"/>
            <p:cNvSpPr/>
            <p:nvPr/>
          </p:nvSpPr>
          <p:spPr>
            <a:xfrm>
              <a:off x="7586805" y="2254444"/>
              <a:ext cx="1051346" cy="109230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/>
            </a:p>
          </p:txBody>
        </p:sp>
        <p:sp>
          <p:nvSpPr>
            <p:cNvPr id="51" name="AutoShape 8"/>
            <p:cNvSpPr>
              <a:spLocks/>
            </p:cNvSpPr>
            <p:nvPr/>
          </p:nvSpPr>
          <p:spPr bwMode="auto">
            <a:xfrm>
              <a:off x="8014804" y="2368172"/>
              <a:ext cx="487362" cy="9270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120000"/>
                </a:lnSpc>
              </a:pPr>
              <a:r>
                <a:rPr lang="en-US" sz="4400" i="1" dirty="0" smtClean="0">
                  <a:solidFill>
                    <a:srgbClr val="DF8E3E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5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Result: Ideal Dichotomy 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73200"/>
                <a:ext cx="8229600" cy="50165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Randomness amplification assuming</a:t>
                </a:r>
              </a:p>
              <a:p>
                <a:pPr lvl="1"/>
                <a:r>
                  <a:rPr lang="en-US" altLang="zh-TW" sz="2400" dirty="0" smtClean="0"/>
                  <a:t>(</a:t>
                </a:r>
                <a:r>
                  <a:rPr lang="en-US" altLang="zh-TW" sz="2400" dirty="0" err="1" smtClean="0">
                    <a:solidFill>
                      <a:srgbClr val="F86308"/>
                    </a:solidFill>
                  </a:rPr>
                  <a:t>Source</a:t>
                </a:r>
                <a:r>
                  <a:rPr lang="en-US" altLang="zh-TW" sz="2400" dirty="0" err="1" smtClean="0"/>
                  <a:t>|</a:t>
                </a:r>
                <a:r>
                  <a:rPr lang="en-US" altLang="zh-TW" sz="2400" dirty="0" err="1" smtClean="0">
                    <a:solidFill>
                      <a:srgbClr val="F86308"/>
                    </a:solidFill>
                  </a:rPr>
                  <a:t>Device</a:t>
                </a:r>
                <a:r>
                  <a:rPr lang="en-US" altLang="zh-TW" sz="2400" dirty="0" smtClean="0"/>
                  <a:t>) has sufficient min-entropy</a:t>
                </a:r>
              </a:p>
              <a:p>
                <a:pPr lvl="1"/>
                <a:r>
                  <a:rPr lang="en-US" altLang="zh-TW" sz="2400" dirty="0" smtClean="0"/>
                  <a:t>NS condition among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Eve</a:t>
                </a:r>
                <a:r>
                  <a:rPr lang="en-US" altLang="zh-TW" sz="2400" dirty="0" smtClean="0"/>
                  <a:t> &amp;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Devices</a:t>
                </a:r>
              </a:p>
              <a:p>
                <a:pPr lvl="5"/>
                <a:endParaRPr lang="en-US" altLang="zh-TW" sz="1600" dirty="0" smtClean="0">
                  <a:solidFill>
                    <a:srgbClr val="F86308"/>
                  </a:solidFill>
                </a:endParaRPr>
              </a:p>
              <a:p>
                <a:r>
                  <a:rPr lang="en-US" altLang="zh-TW" sz="2800" dirty="0" smtClean="0"/>
                  <a:t>Minimal assumption: both are necessary</a:t>
                </a:r>
              </a:p>
              <a:p>
                <a:pPr marL="742950" lvl="2" indent="-342900"/>
                <a:r>
                  <a:rPr lang="en-US" altLang="zh-TW" i="1" dirty="0"/>
                  <a:t>No</a:t>
                </a:r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structural</a:t>
                </a:r>
                <a:r>
                  <a:rPr lang="en-US" altLang="zh-TW" dirty="0"/>
                  <a:t> 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assumptions</a:t>
                </a:r>
                <a:endParaRPr lang="en-US" altLang="zh-TW" sz="2800" dirty="0" smtClean="0"/>
              </a:p>
              <a:p>
                <a:pPr lvl="4"/>
                <a:endParaRPr lang="en-US" altLang="zh-TW" sz="1600" dirty="0" smtClean="0"/>
              </a:p>
              <a:p>
                <a:r>
                  <a:rPr lang="en-US" altLang="zh-TW" sz="2800" dirty="0" smtClean="0"/>
                  <a:t>Ideal dichotomy theorem</a:t>
                </a:r>
              </a:p>
              <a:p>
                <a:pPr lvl="1"/>
                <a:r>
                  <a:rPr lang="en-US" altLang="zh-TW" sz="2400" dirty="0" smtClean="0"/>
                  <a:t>Weak source = arbitrary source w/ sufficient uncertainty</a:t>
                </a:r>
              </a:p>
              <a:p>
                <a:pPr lvl="1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Local uncertainty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certifiable global randomness</a:t>
                </a:r>
                <a:endParaRPr lang="en-US" altLang="zh-TW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73200"/>
                <a:ext cx="8229600" cy="5016500"/>
              </a:xfrm>
              <a:blipFill rotWithShape="0">
                <a:blip r:embed="rId3"/>
                <a:stretch>
                  <a:fillRect l="-1333" t="-12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Summary of RA Protocols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9530394"/>
                  </p:ext>
                </p:extLst>
              </p:nvPr>
            </p:nvGraphicFramePr>
            <p:xfrm>
              <a:off x="419100" y="1257300"/>
              <a:ext cx="8229600" cy="52705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517525">
                    <a:tc row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Source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Eve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Conditional</a:t>
                          </a:r>
                          <a:r>
                            <a:rPr lang="en-US" altLang="zh-TW" baseline="0" dirty="0" smtClean="0"/>
                            <a:t> independence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517525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Source</a:t>
                          </a:r>
                          <a:r>
                            <a:rPr lang="en-US" altLang="zh-TW" dirty="0" smtClean="0"/>
                            <a:t>-</a:t>
                          </a:r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Device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Source</a:t>
                          </a:r>
                          <a:r>
                            <a:rPr lang="en-US" altLang="zh-TW" dirty="0" smtClean="0"/>
                            <a:t>-</a:t>
                          </a:r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Eve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[CR12]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SV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TW" altLang="en-US" i="1" smtClean="0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zh-TW" altLang="en-US" dirty="0" smtClean="0">
                              <a:solidFill>
                                <a:srgbClr val="3333CC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rgbClr val="3333CC"/>
                              </a:solidFill>
                            </a:rPr>
                            <a:t>&lt; 0.058</a:t>
                          </a:r>
                          <a:endParaRPr lang="zh-TW" altLang="en-US" dirty="0">
                            <a:solidFill>
                              <a:srgbClr val="3333CC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Classical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---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[GMT+13]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SV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any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0" smtClean="0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zh-TW" altLang="en-US" dirty="0" smtClean="0">
                              <a:solidFill>
                                <a:srgbClr val="3333CC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rgbClr val="3333CC"/>
                              </a:solidFill>
                            </a:rPr>
                            <a:t>&lt; 1/2</a:t>
                          </a:r>
                          <a:endParaRPr lang="zh-TW" altLang="en-US" dirty="0">
                            <a:solidFill>
                              <a:srgbClr val="3333CC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Arbitrary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[BRG+13]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SV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any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zh-TW" altLang="en-US" dirty="0" smtClean="0">
                              <a:solidFill>
                                <a:srgbClr val="3333CC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rgbClr val="3333CC"/>
                              </a:solidFill>
                            </a:rPr>
                            <a:t>&lt; 1/2</a:t>
                          </a:r>
                          <a:endParaRPr lang="zh-TW" altLang="en-US" dirty="0">
                            <a:solidFill>
                              <a:srgbClr val="3333CC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[RBH+15]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SV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any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 smtClean="0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zh-TW" altLang="en-US" dirty="0" smtClean="0">
                              <a:solidFill>
                                <a:srgbClr val="3333CC"/>
                              </a:solidFill>
                            </a:rPr>
                            <a:t> </a:t>
                          </a:r>
                          <a:r>
                            <a:rPr lang="en-US" altLang="zh-TW" dirty="0" smtClean="0">
                              <a:solidFill>
                                <a:srgbClr val="3333CC"/>
                              </a:solidFill>
                            </a:rPr>
                            <a:t>&lt; 1/2</a:t>
                          </a:r>
                          <a:endParaRPr lang="zh-TW" altLang="en-US" dirty="0">
                            <a:solidFill>
                              <a:srgbClr val="3333CC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dirty="0" smtClean="0"/>
                        </a:p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39530394"/>
                  </p:ext>
                </p:extLst>
              </p:nvPr>
            </p:nvGraphicFramePr>
            <p:xfrm>
              <a:off x="419100" y="1257300"/>
              <a:ext cx="8229600" cy="52705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645920"/>
                    <a:gridCol w="1645920"/>
                    <a:gridCol w="1645920"/>
                    <a:gridCol w="1645920"/>
                    <a:gridCol w="1645920"/>
                  </a:tblGrid>
                  <a:tr h="517525">
                    <a:tc rowSpan="2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Source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Eve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Conditional</a:t>
                          </a:r>
                          <a:r>
                            <a:rPr lang="en-US" altLang="zh-TW" baseline="0" dirty="0" smtClean="0"/>
                            <a:t> independence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517525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Source</a:t>
                          </a:r>
                          <a:r>
                            <a:rPr lang="en-US" altLang="zh-TW" dirty="0" smtClean="0"/>
                            <a:t>-</a:t>
                          </a:r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Device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Source</a:t>
                          </a:r>
                          <a:r>
                            <a:rPr lang="en-US" altLang="zh-TW" dirty="0" smtClean="0"/>
                            <a:t>-</a:t>
                          </a:r>
                          <a:r>
                            <a:rPr lang="en-US" altLang="zh-TW" dirty="0" smtClean="0">
                              <a:solidFill>
                                <a:srgbClr val="F86308"/>
                              </a:solidFill>
                            </a:rPr>
                            <a:t>Eve</a:t>
                          </a:r>
                          <a:endParaRPr lang="zh-TW" altLang="en-US" dirty="0">
                            <a:solidFill>
                              <a:srgbClr val="F86308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[CR12]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70" t="-166667" r="-301481" b="-56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Classical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---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[GMT+13]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70" t="-266667" r="-301481" b="-46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Arbitrary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[BRG+13]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70" t="-366667" r="-301481" b="-36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>
                              <a:solidFill>
                                <a:srgbClr val="00B0F0"/>
                              </a:solidFill>
                            </a:rPr>
                            <a:t>[RBH+15]</a:t>
                          </a:r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370" t="-466667" r="-301481" b="-26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/>
                            <a:t>Indep</a:t>
                          </a:r>
                          <a:r>
                            <a:rPr lang="en-US" altLang="zh-TW" dirty="0" smtClean="0"/>
                            <a:t>.</a:t>
                          </a:r>
                          <a:endParaRPr lang="zh-TW" altLang="en-US" dirty="0"/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</a:tr>
                  <a:tr h="517525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0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dirty="0" smtClean="0"/>
                        </a:p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16254" y="4905345"/>
            <a:ext cx="7630170" cy="400110"/>
            <a:chOff x="716254" y="4905345"/>
            <a:chExt cx="7630170" cy="400110"/>
          </a:xfrm>
        </p:grpSpPr>
        <p:sp>
          <p:nvSpPr>
            <p:cNvPr id="6" name="Rectangle 5"/>
            <p:cNvSpPr/>
            <p:nvPr/>
          </p:nvSpPr>
          <p:spPr>
            <a:xfrm>
              <a:off x="716254" y="4905345"/>
              <a:ext cx="10820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2000" dirty="0">
                  <a:solidFill>
                    <a:srgbClr val="00B0F0"/>
                  </a:solidFill>
                </a:rPr>
                <a:t>[</a:t>
              </a:r>
              <a:r>
                <a:rPr lang="en-US" altLang="zh-TW" sz="2000" b="1" dirty="0">
                  <a:solidFill>
                    <a:srgbClr val="00B0F0"/>
                  </a:solidFill>
                </a:rPr>
                <a:t>C</a:t>
              </a:r>
              <a:r>
                <a:rPr lang="en-US" altLang="zh-TW" sz="2000" dirty="0">
                  <a:solidFill>
                    <a:srgbClr val="00B0F0"/>
                  </a:solidFill>
                </a:rPr>
                <a:t>SW14]</a:t>
              </a:r>
              <a:endParaRPr lang="zh-TW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5491" y="4920734"/>
              <a:ext cx="1085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prstClr val="black"/>
                  </a:solidFill>
                </a:rPr>
                <a:t>Any weak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8888" y="4920734"/>
              <a:ext cx="10754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prstClr val="black"/>
                  </a:solidFill>
                </a:rPr>
                <a:t>Quantum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74375" y="4920734"/>
              <a:ext cx="1021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prstClr val="black"/>
                  </a:solidFill>
                </a:rPr>
                <a:t>Arbitrary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5375" y="4920734"/>
              <a:ext cx="1021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prstClr val="black"/>
                  </a:solidFill>
                </a:rPr>
                <a:t>Arbitrary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03554" y="5986189"/>
            <a:ext cx="7668270" cy="400110"/>
            <a:chOff x="703554" y="5427389"/>
            <a:chExt cx="7668270" cy="400110"/>
          </a:xfrm>
        </p:grpSpPr>
        <p:sp>
          <p:nvSpPr>
            <p:cNvPr id="14" name="Rectangle 13"/>
            <p:cNvSpPr/>
            <p:nvPr/>
          </p:nvSpPr>
          <p:spPr>
            <a:xfrm>
              <a:off x="7350775" y="5442778"/>
              <a:ext cx="1021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Arbitrary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87075" y="5442778"/>
              <a:ext cx="1021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</a:rPr>
                <a:t>Arbitrary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3554" y="5427389"/>
              <a:ext cx="10820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2000" dirty="0">
                  <a:solidFill>
                    <a:srgbClr val="00B0F0"/>
                  </a:solidFill>
                </a:rPr>
                <a:t>[</a:t>
              </a:r>
              <a:r>
                <a:rPr lang="en-US" altLang="zh-TW" sz="2000" b="1" dirty="0" smtClean="0">
                  <a:solidFill>
                    <a:srgbClr val="00B0F0"/>
                  </a:solidFill>
                </a:rPr>
                <a:t>C</a:t>
              </a:r>
              <a:r>
                <a:rPr lang="en-US" altLang="zh-TW" sz="2000" dirty="0" smtClean="0">
                  <a:solidFill>
                    <a:srgbClr val="00B0F0"/>
                  </a:solidFill>
                </a:rPr>
                <a:t>SW17]</a:t>
              </a:r>
              <a:endParaRPr lang="zh-TW" alt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52791" y="5442778"/>
              <a:ext cx="1085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srgbClr val="FF0000"/>
                  </a:solidFill>
                </a:rPr>
                <a:t>Any weak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39528" y="5442778"/>
              <a:ext cx="4395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srgbClr val="FF0000"/>
                  </a:solidFill>
                </a:rPr>
                <a:t>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3361" y="5302935"/>
            <a:ext cx="7786875" cy="646331"/>
            <a:chOff x="653361" y="5836335"/>
            <a:chExt cx="7786875" cy="646331"/>
          </a:xfrm>
        </p:grpSpPr>
        <p:sp>
          <p:nvSpPr>
            <p:cNvPr id="23" name="Rectangle 22"/>
            <p:cNvSpPr/>
            <p:nvPr/>
          </p:nvSpPr>
          <p:spPr>
            <a:xfrm>
              <a:off x="653361" y="5959445"/>
              <a:ext cx="12586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sz="2000" dirty="0">
                  <a:solidFill>
                    <a:srgbClr val="00B0F0"/>
                  </a:solidFill>
                </a:rPr>
                <a:t>[WBG+16]</a:t>
              </a:r>
              <a:endParaRPr lang="zh-TW" altLang="en-US" sz="2000" dirty="0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159000" y="5836335"/>
                  <a:ext cx="137160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altLang="zh-TW" dirty="0">
                      <a:solidFill>
                        <a:prstClr val="black"/>
                      </a:solidFill>
                    </a:rPr>
                    <a:t>SV</a:t>
                  </a:r>
                </a:p>
                <a:p>
                  <a:pPr lvl="0" algn="ctr"/>
                  <a14:m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zh-TW" altLang="en-US" dirty="0">
                      <a:solidFill>
                        <a:srgbClr val="3333CC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3333CC"/>
                      </a:solidFill>
                    </a:rPr>
                    <a:t>&lt; 0.0144</a:t>
                  </a:r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000" y="5836335"/>
                  <a:ext cx="13716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4339528" y="5974834"/>
              <a:ext cx="4395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/>
                <a:t>NS</a:t>
              </a:r>
              <a:endParaRPr lang="zh-TW" alt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644063" y="5974834"/>
              <a:ext cx="1183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prstClr val="black"/>
                  </a:solidFill>
                </a:rPr>
                <a:t>Somewhat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256963" y="5974834"/>
              <a:ext cx="11832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TW" dirty="0">
                  <a:solidFill>
                    <a:prstClr val="black"/>
                  </a:solidFill>
                </a:rPr>
                <a:t>Somewhat</a:t>
              </a:r>
              <a:endParaRPr lang="zh-TW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6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Our Construction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Existing Protocols</a:t>
            </a:r>
            <a:endParaRPr lang="zh-TW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30"/>
          <p:cNvGrpSpPr/>
          <p:nvPr/>
        </p:nvGrpSpPr>
        <p:grpSpPr>
          <a:xfrm>
            <a:off x="427371" y="2503540"/>
            <a:ext cx="843315" cy="1294019"/>
            <a:chOff x="606274" y="3666434"/>
            <a:chExt cx="843315" cy="129401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74" y="4068789"/>
              <a:ext cx="843315" cy="8916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83126" y="3666434"/>
              <a:ext cx="6896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/>
                <a:t>Alice</a:t>
              </a: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432468" y="1717969"/>
            <a:ext cx="2215081" cy="37173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2400" i="0" dirty="0">
              <a:solidFill>
                <a:schemeClr val="tx2"/>
              </a:solidFill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256204" y="134874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SV source</a:t>
            </a:r>
            <a:endParaRPr lang="zh-TW" altLang="en-US" dirty="0">
              <a:solidFill>
                <a:srgbClr val="3333CC"/>
              </a:solidFill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488117" y="1729747"/>
            <a:ext cx="221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0101101010010010</a:t>
            </a:r>
            <a:endParaRPr lang="zh-TW" altLang="en-US" dirty="0">
              <a:solidFill>
                <a:srgbClr val="33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48721" y="2484486"/>
            <a:ext cx="1048628" cy="1332127"/>
            <a:chOff x="7548721" y="3100693"/>
            <a:chExt cx="1048628" cy="1332127"/>
          </a:xfrm>
        </p:grpSpPr>
        <p:pic>
          <p:nvPicPr>
            <p:cNvPr id="1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48721" y="3100693"/>
              <a:ext cx="1048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i="0" dirty="0" smtClean="0">
                  <a:latin typeface="Helvetica" pitchFamily="34" charset="0"/>
                </a:rPr>
                <a:t>Eve</a:t>
              </a:r>
              <a:endParaRPr lang="en-US" i="0" dirty="0">
                <a:latin typeface="Helvetic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385325" y="3017392"/>
            <a:ext cx="2415910" cy="859132"/>
            <a:chOff x="4537686" y="3768347"/>
            <a:chExt cx="2415910" cy="859132"/>
          </a:xfrm>
        </p:grpSpPr>
        <p:grpSp>
          <p:nvGrpSpPr>
            <p:cNvPr id="17" name="群組 4"/>
            <p:cNvGrpSpPr/>
            <p:nvPr/>
          </p:nvGrpSpPr>
          <p:grpSpPr>
            <a:xfrm>
              <a:off x="4537686" y="3768347"/>
              <a:ext cx="874478" cy="859132"/>
              <a:chOff x="4202624" y="2254444"/>
              <a:chExt cx="1009517" cy="1092304"/>
            </a:xfrm>
          </p:grpSpPr>
          <p:sp>
            <p:nvSpPr>
              <p:cNvPr id="18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200" dirty="0"/>
              </a:p>
            </p:txBody>
          </p:sp>
        </p:grpSp>
        <p:grpSp>
          <p:nvGrpSpPr>
            <p:cNvPr id="20" name="群組 5"/>
            <p:cNvGrpSpPr/>
            <p:nvPr/>
          </p:nvGrpSpPr>
          <p:grpSpPr>
            <a:xfrm>
              <a:off x="6042882" y="3768347"/>
              <a:ext cx="910714" cy="859132"/>
              <a:chOff x="7586805" y="2254444"/>
              <a:chExt cx="1051346" cy="1092303"/>
            </a:xfrm>
          </p:grpSpPr>
          <p:sp>
            <p:nvSpPr>
              <p:cNvPr id="21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>
                <a:off x="8014804" y="2368172"/>
                <a:ext cx="487362" cy="9270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200" dirty="0"/>
              </a:p>
            </p:txBody>
          </p:sp>
        </p:grpSp>
      </p:grpSp>
      <p:pic>
        <p:nvPicPr>
          <p:cNvPr id="23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2841613"/>
            <a:ext cx="308986" cy="125965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790367" y="2503540"/>
            <a:ext cx="578458" cy="491129"/>
            <a:chOff x="3734397" y="4305783"/>
            <a:chExt cx="750796" cy="450808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矩形 43"/>
            <p:cNvSpPr/>
            <p:nvPr/>
          </p:nvSpPr>
          <p:spPr>
            <a:xfrm>
              <a:off x="3783209" y="4305783"/>
              <a:ext cx="701984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x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89246" y="3936920"/>
            <a:ext cx="617261" cy="507368"/>
            <a:chOff x="6799516" y="5361604"/>
            <a:chExt cx="617261" cy="507368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矩形 43"/>
            <p:cNvSpPr/>
            <p:nvPr/>
          </p:nvSpPr>
          <p:spPr>
            <a:xfrm>
              <a:off x="6821565" y="5407307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3333CC"/>
                  </a:solidFill>
                  <a:latin typeface="Helvetica" pitchFamily="34" charset="0"/>
                </a:rPr>
                <a:t>a</a:t>
              </a:r>
              <a:r>
                <a:rPr lang="en-US" altLang="zh-TW" sz="2400" baseline="-25000" dirty="0" err="1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23694" y="2503540"/>
            <a:ext cx="854970" cy="491129"/>
            <a:chOff x="3734397" y="4305783"/>
            <a:chExt cx="750796" cy="450808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矩形 43"/>
            <p:cNvSpPr/>
            <p:nvPr/>
          </p:nvSpPr>
          <p:spPr>
            <a:xfrm>
              <a:off x="3783210" y="4305783"/>
              <a:ext cx="701983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3333CC"/>
                  </a:solidFill>
                  <a:latin typeface="Helvetica" pitchFamily="34" charset="0"/>
                </a:rPr>
                <a:t>y</a:t>
              </a:r>
              <a:r>
                <a:rPr lang="en-US" altLang="zh-TW" sz="2400" baseline="-25000" dirty="0" err="1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52395" y="3936920"/>
            <a:ext cx="617261" cy="507368"/>
            <a:chOff x="6799516" y="5361604"/>
            <a:chExt cx="617261" cy="507368"/>
          </a:xfrm>
        </p:grpSpPr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矩形 43"/>
            <p:cNvSpPr/>
            <p:nvPr/>
          </p:nvSpPr>
          <p:spPr>
            <a:xfrm>
              <a:off x="6821565" y="5407307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b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392418" y="4834513"/>
            <a:ext cx="829438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800" i="0" dirty="0" smtClean="0">
                <a:latin typeface="Helvetica" pitchFamily="34" charset="0"/>
              </a:rPr>
              <a:t>Directly use </a:t>
            </a:r>
            <a:r>
              <a:rPr lang="en-US" altLang="zh-TW" sz="2800" i="0" dirty="0" smtClean="0">
                <a:solidFill>
                  <a:srgbClr val="F86308"/>
                </a:solidFill>
                <a:latin typeface="Helvetica" pitchFamily="34" charset="0"/>
              </a:rPr>
              <a:t>Source</a:t>
            </a:r>
            <a:r>
              <a:rPr lang="en-US" altLang="zh-TW" sz="2800" i="0" dirty="0" smtClean="0">
                <a:latin typeface="Helvetica" pitchFamily="34" charset="0"/>
              </a:rPr>
              <a:t> bits as inputs to </a:t>
            </a:r>
            <a:r>
              <a:rPr lang="en-US" altLang="zh-TW" sz="2800" i="0" dirty="0" smtClean="0">
                <a:solidFill>
                  <a:srgbClr val="F86308"/>
                </a:solidFill>
                <a:latin typeface="Helvetica" pitchFamily="34" charset="0"/>
              </a:rPr>
              <a:t>Device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 smtClean="0">
                <a:latin typeface="Helvetica" pitchFamily="34" charset="0"/>
              </a:rPr>
              <a:t>Require SV structure &amp; sophisticated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0" dirty="0" smtClean="0">
                <a:latin typeface="Helvetica" pitchFamily="34" charset="0"/>
              </a:rPr>
              <a:t>Impossible to handle unstructured weak sources</a:t>
            </a:r>
            <a:endParaRPr lang="en-US" sz="2400" i="0" dirty="0">
              <a:latin typeface="Helvetica" pitchFamily="34" charset="0"/>
            </a:endParaRPr>
          </a:p>
        </p:txBody>
      </p:sp>
      <p:sp>
        <p:nvSpPr>
          <p:cNvPr id="39" name="矩形 18"/>
          <p:cNvSpPr/>
          <p:nvPr/>
        </p:nvSpPr>
        <p:spPr>
          <a:xfrm>
            <a:off x="471552" y="1703239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Helvetica" pitchFamily="34" charset="0"/>
              </a:rPr>
              <a:t>000000000</a:t>
            </a:r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1010110</a:t>
            </a:r>
            <a:endParaRPr lang="zh-TW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62" y="250363"/>
            <a:ext cx="899963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Our </a:t>
            </a:r>
            <a:r>
              <a:rPr lang="en-US" altLang="zh-TW" dirty="0" smtClean="0"/>
              <a:t>Method: Preprocessing &amp; Decoupling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93294" y="4662319"/>
            <a:ext cx="5046031" cy="673113"/>
            <a:chOff x="593294" y="4662319"/>
            <a:chExt cx="5046031" cy="673113"/>
          </a:xfrm>
        </p:grpSpPr>
        <p:sp>
          <p:nvSpPr>
            <p:cNvPr id="22" name="TextBox 82"/>
            <p:cNvSpPr txBox="1"/>
            <p:nvPr/>
          </p:nvSpPr>
          <p:spPr>
            <a:xfrm>
              <a:off x="593294" y="487376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23" name="TextBox 82"/>
            <p:cNvSpPr txBox="1"/>
            <p:nvPr/>
          </p:nvSpPr>
          <p:spPr>
            <a:xfrm>
              <a:off x="1758912" y="487376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TextBox 82"/>
            <p:cNvSpPr txBox="1"/>
            <p:nvPr/>
          </p:nvSpPr>
          <p:spPr>
            <a:xfrm>
              <a:off x="2967044" y="487376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5241459" y="487376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err="1" smtClean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 err="1" smtClean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Down Arrow 78"/>
            <p:cNvSpPr/>
            <p:nvPr/>
          </p:nvSpPr>
          <p:spPr>
            <a:xfrm>
              <a:off x="664234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Down Arrow 78"/>
            <p:cNvSpPr/>
            <p:nvPr/>
          </p:nvSpPr>
          <p:spPr>
            <a:xfrm>
              <a:off x="1829852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Down Arrow 78"/>
            <p:cNvSpPr/>
            <p:nvPr/>
          </p:nvSpPr>
          <p:spPr>
            <a:xfrm>
              <a:off x="3037984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Down Arrow 78"/>
            <p:cNvSpPr/>
            <p:nvPr/>
          </p:nvSpPr>
          <p:spPr>
            <a:xfrm>
              <a:off x="5322061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2361" y="5295902"/>
            <a:ext cx="4600412" cy="1241555"/>
            <a:chOff x="802361" y="5295902"/>
            <a:chExt cx="4600412" cy="1241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86"/>
                <p:cNvSpPr txBox="1"/>
                <p:nvPr/>
              </p:nvSpPr>
              <p:spPr>
                <a:xfrm>
                  <a:off x="1985130" y="5692417"/>
                  <a:ext cx="2130891" cy="845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⨁"/>
                            <m:supHide m:val="on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6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130" y="5692417"/>
                  <a:ext cx="2130891" cy="8450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 flipV="1">
              <a:off x="802361" y="5352904"/>
              <a:ext cx="1847421" cy="3698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 flipH="1" flipV="1">
              <a:off x="1900431" y="5336618"/>
              <a:ext cx="882763" cy="355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 flipV="1">
              <a:off x="3098978" y="5295903"/>
              <a:ext cx="0" cy="396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V="1">
              <a:off x="3500153" y="5295902"/>
              <a:ext cx="1902620" cy="396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6032" y="3247574"/>
            <a:ext cx="5650114" cy="1294440"/>
            <a:chOff x="276032" y="3247574"/>
            <a:chExt cx="5650114" cy="1294440"/>
          </a:xfrm>
        </p:grpSpPr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276032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b="0" i="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1441650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2649782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933859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Down Arrow 74"/>
            <p:cNvSpPr/>
            <p:nvPr/>
          </p:nvSpPr>
          <p:spPr>
            <a:xfrm>
              <a:off x="664234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Down Arrow 74"/>
            <p:cNvSpPr/>
            <p:nvPr/>
          </p:nvSpPr>
          <p:spPr>
            <a:xfrm>
              <a:off x="1829852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Down Arrow 74"/>
            <p:cNvSpPr/>
            <p:nvPr/>
          </p:nvSpPr>
          <p:spPr>
            <a:xfrm>
              <a:off x="3037984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Down Arrow 74"/>
            <p:cNvSpPr/>
            <p:nvPr/>
          </p:nvSpPr>
          <p:spPr>
            <a:xfrm>
              <a:off x="5322061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3812578" y="3291049"/>
                  <a:ext cx="1011815" cy="110799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600" b="1" i="1" cap="none" spc="0" dirty="0" smtClean="0">
                            <a:ln w="1270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chemeClr val="accent1"/>
                            </a:solidFill>
                            <a:effectLst>
                              <a:outerShdw dist="38100" dir="2640000" algn="bl" rotWithShape="0">
                                <a:schemeClr val="accent1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6600" b="1" cap="none" spc="0" dirty="0">
                    <a:ln w="12700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1"/>
                    </a:solidFill>
                    <a:effectLst>
                      <a:outerShdw dist="38100" dir="2640000" algn="bl" rotWithShape="0">
                        <a:schemeClr val="accent1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578" y="3291049"/>
                  <a:ext cx="1011815" cy="11079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52"/>
          <p:cNvSpPr txBox="1"/>
          <p:nvPr/>
        </p:nvSpPr>
        <p:spPr>
          <a:xfrm>
            <a:off x="6178419" y="2649174"/>
            <a:ext cx="2697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i="1" dirty="0" smtClean="0">
                <a:solidFill>
                  <a:srgbClr val="FF0000"/>
                </a:solidFill>
              </a:rPr>
              <a:t>omewhere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uniform</a:t>
            </a:r>
          </a:p>
          <a:p>
            <a:pPr algn="ctr"/>
            <a:r>
              <a:rPr lang="en-US" sz="2400" dirty="0" smtClean="0"/>
              <a:t>but </a:t>
            </a:r>
            <a:r>
              <a:rPr lang="en-US" sz="2400" i="1" dirty="0" smtClean="0">
                <a:solidFill>
                  <a:srgbClr val="FF0000"/>
                </a:solidFill>
              </a:rPr>
              <a:t>correlated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6401032" y="3932573"/>
            <a:ext cx="232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cts as </a:t>
            </a:r>
            <a:r>
              <a:rPr lang="en-US" sz="2400" i="1" dirty="0" err="1" smtClean="0">
                <a:solidFill>
                  <a:srgbClr val="FF0000"/>
                </a:solidFill>
              </a:rPr>
              <a:t>decoupler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52"/>
              <p:cNvSpPr txBox="1"/>
              <p:nvPr/>
            </p:nvSpPr>
            <p:spPr>
              <a:xfrm>
                <a:off x="5937452" y="5776194"/>
                <a:ext cx="3125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XOR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 smtClean="0"/>
                  <a:t> uniform output</a:t>
                </a:r>
                <a:endParaRPr lang="en-US" sz="2000" i="1" dirty="0" smtClean="0"/>
              </a:p>
            </p:txBody>
          </p:sp>
        </mc:Choice>
        <mc:Fallback xmlns="">
          <p:sp>
            <p:nvSpPr>
              <p:cNvPr id="47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52" y="5776194"/>
                <a:ext cx="312553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339" t="-10667" r="-253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86194" y="1437479"/>
            <a:ext cx="5624523" cy="1919277"/>
            <a:chOff x="286194" y="1437479"/>
            <a:chExt cx="5624523" cy="1919277"/>
          </a:xfrm>
        </p:grpSpPr>
        <p:grpSp>
          <p:nvGrpSpPr>
            <p:cNvPr id="10" name="Group 9"/>
            <p:cNvGrpSpPr/>
            <p:nvPr/>
          </p:nvGrpSpPr>
          <p:grpSpPr>
            <a:xfrm>
              <a:off x="286194" y="1437479"/>
              <a:ext cx="5624523" cy="1919277"/>
              <a:chOff x="286194" y="1437479"/>
              <a:chExt cx="5624523" cy="1919277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02361" y="1437479"/>
                <a:ext cx="2987392" cy="1333987"/>
                <a:chOff x="561971" y="3591117"/>
                <a:chExt cx="3964775" cy="1560408"/>
              </a:xfrm>
            </p:grpSpPr>
            <p:grpSp>
              <p:nvGrpSpPr>
                <p:cNvPr id="6" name="Group 11"/>
                <p:cNvGrpSpPr/>
                <p:nvPr/>
              </p:nvGrpSpPr>
              <p:grpSpPr>
                <a:xfrm>
                  <a:off x="561971" y="3900725"/>
                  <a:ext cx="3964775" cy="1250800"/>
                  <a:chOff x="688706" y="3315891"/>
                  <a:chExt cx="3964775" cy="1250800"/>
                </a:xfrm>
              </p:grpSpPr>
              <p:sp>
                <p:nvSpPr>
                  <p:cNvPr id="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8400" y="3315891"/>
                    <a:ext cx="2215081" cy="468022"/>
                  </a:xfrm>
                  <a:prstGeom prst="rect">
                    <a:avLst/>
                  </a:prstGeom>
                  <a:blipFill>
                    <a:blip r:embed="rId5"/>
                    <a:tile tx="0" ty="0" sx="100000" sy="100000" flip="none" algn="tl"/>
                  </a:blip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/>
                </p:spPr>
                <p:txBody>
                  <a:bodyPr wrap="square">
                    <a:spAutoFit/>
                  </a:bodyPr>
                  <a:lstStyle>
                    <a:lvl1pPr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i="0" dirty="0" smtClean="0">
                        <a:solidFill>
                          <a:schemeClr val="tx2"/>
                        </a:solidFill>
                      </a:rPr>
                      <a:t>X</a:t>
                    </a:r>
                    <a:endParaRPr lang="en-US" i="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8706" y="3814464"/>
                    <a:ext cx="2628901" cy="752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  <p:sp>
              <p:nvSpPr>
                <p:cNvPr id="7" name="Rectangle 17"/>
                <p:cNvSpPr>
                  <a:spLocks noChangeArrowheads="1"/>
                </p:cNvSpPr>
                <p:nvPr/>
              </p:nvSpPr>
              <p:spPr bwMode="auto">
                <a:xfrm>
                  <a:off x="2213070" y="3591117"/>
                  <a:ext cx="1062026" cy="3960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i="0" dirty="0" smtClean="0">
                      <a:latin typeface="Helvetica" pitchFamily="34" charset="0"/>
                    </a:rPr>
                    <a:t>source</a:t>
                  </a:r>
                  <a:endParaRPr lang="en-US" sz="1600" i="0" dirty="0">
                    <a:latin typeface="Helvetica" pitchFamily="34" charset="0"/>
                  </a:endParaRPr>
                </a:p>
              </p:txBody>
            </p:sp>
          </p:grpSp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286194" y="2817205"/>
                <a:ext cx="971962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i="0" dirty="0">
                  <a:solidFill>
                    <a:srgbClr val="FFC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659944" y="2817205"/>
                <a:ext cx="971962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i="0" dirty="0">
                  <a:solidFill>
                    <a:srgbClr val="FFC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457079" y="2816179"/>
                <a:ext cx="961429" cy="400110"/>
              </a:xfrm>
              <a:prstGeom prst="rect">
                <a:avLst/>
              </a:prstGeom>
              <a:blipFill>
                <a:blip r:embed="rId5"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i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4949288" y="2816179"/>
                <a:ext cx="961429" cy="400110"/>
              </a:xfrm>
              <a:prstGeom prst="rect">
                <a:avLst/>
              </a:prstGeom>
              <a:blipFill>
                <a:blip r:embed="rId5"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i="0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3805401" y="2248760"/>
                    <a:ext cx="1011815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6600" b="1" i="1" cap="none" spc="0" dirty="0" smtClean="0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C000"/>
                              </a:solid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6600" b="1" cap="none" spc="0" dirty="0">
                      <a:ln w="12700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FFC000"/>
                      </a:solidFill>
                      <a:effectLst>
                        <a:outerShdw dist="38100" dir="2640000" algn="bl" rotWithShape="0">
                          <a:schemeClr val="accent1"/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401" y="2248760"/>
                    <a:ext cx="1011815" cy="11079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 flipV="1">
                <a:off x="1905819" y="2128391"/>
                <a:ext cx="992206" cy="6430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 flipV="1">
                <a:off x="2972315" y="2126337"/>
                <a:ext cx="207512" cy="6891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H="1" flipV="1">
                <a:off x="3087145" y="2142615"/>
                <a:ext cx="2358690" cy="6288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49" name="TextBox 82"/>
            <p:cNvSpPr txBox="1"/>
            <p:nvPr/>
          </p:nvSpPr>
          <p:spPr>
            <a:xfrm>
              <a:off x="583647" y="2769102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TextBox 82"/>
            <p:cNvSpPr txBox="1"/>
            <p:nvPr/>
          </p:nvSpPr>
          <p:spPr>
            <a:xfrm>
              <a:off x="1743046" y="2759455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TextBox 82"/>
            <p:cNvSpPr txBox="1"/>
            <p:nvPr/>
          </p:nvSpPr>
          <p:spPr>
            <a:xfrm>
              <a:off x="2937166" y="2749808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TextBox 82"/>
            <p:cNvSpPr txBox="1"/>
            <p:nvPr/>
          </p:nvSpPr>
          <p:spPr>
            <a:xfrm>
              <a:off x="5230881" y="2786460"/>
              <a:ext cx="397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err="1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err="1" smtClean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Rounded Rectangular Callout 54"/>
          <p:cNvSpPr/>
          <p:nvPr/>
        </p:nvSpPr>
        <p:spPr>
          <a:xfrm>
            <a:off x="6208790" y="4596154"/>
            <a:ext cx="2380709" cy="941664"/>
          </a:xfrm>
          <a:prstGeom prst="wedgeRoundRectCallout">
            <a:avLst>
              <a:gd name="adj1" fmla="val -72739"/>
              <a:gd name="adj2" fmla="val -33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400" dirty="0" smtClean="0">
                <a:solidFill>
                  <a:prstClr val="black"/>
                </a:solidFill>
              </a:rPr>
              <a:t>Some </a:t>
            </a:r>
            <a:r>
              <a:rPr lang="en-US" altLang="zh-TW" sz="2400" dirty="0" err="1" smtClean="0">
                <a:solidFill>
                  <a:srgbClr val="3333CC"/>
                </a:solidFill>
              </a:rPr>
              <a:t>Z</a:t>
            </a:r>
            <a:r>
              <a:rPr lang="en-US" altLang="zh-TW" sz="2400" baseline="-25000" dirty="0" err="1" smtClean="0">
                <a:solidFill>
                  <a:srgbClr val="3333CC"/>
                </a:solidFill>
              </a:rPr>
              <a:t>i</a:t>
            </a:r>
            <a:r>
              <a:rPr lang="en-US" altLang="zh-TW" sz="2400" dirty="0" smtClean="0">
                <a:solidFill>
                  <a:srgbClr val="3333CC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is</a:t>
            </a:r>
          </a:p>
          <a:p>
            <a:pPr lvl="0" algn="ctr"/>
            <a:r>
              <a:rPr lang="en-US" altLang="zh-TW" sz="2400" i="1" dirty="0" smtClean="0">
                <a:solidFill>
                  <a:schemeClr val="tx1"/>
                </a:solidFill>
              </a:rPr>
              <a:t>global uniform</a:t>
            </a:r>
            <a:endParaRPr lang="en-US" altLang="zh-TW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4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8900" y="1536700"/>
            <a:ext cx="8890000" cy="2946400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err="1" smtClean="0"/>
              <a:t>Colbeck</a:t>
            </a:r>
            <a:r>
              <a:rPr lang="en-US" altLang="zh-TW" sz="3600" dirty="0" smtClean="0"/>
              <a:t> &amp; Renner [CR’12]:</a:t>
            </a:r>
            <a:br>
              <a:rPr lang="en-US" altLang="zh-TW" sz="3600" dirty="0" smtClean="0"/>
            </a:br>
            <a:r>
              <a:rPr lang="en-US" altLang="zh-TW" sz="3600" dirty="0" smtClean="0"/>
              <a:t>Can we certify existence of true randomness ?</a:t>
            </a:r>
            <a:br>
              <a:rPr lang="en-US" altLang="zh-TW" sz="3600" dirty="0" smtClean="0"/>
            </a:br>
            <a:r>
              <a:rPr lang="en-US" altLang="zh-TW" sz="3600" dirty="0" smtClean="0"/>
              <a:t>(based on physical laws) </a:t>
            </a:r>
            <a:endParaRPr lang="zh-TW" alt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Obtain Somewhere Uniform Source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78400"/>
              </a:xfrm>
            </p:spPr>
            <p:txBody>
              <a:bodyPr/>
              <a:lstStyle/>
              <a:p>
                <a:r>
                  <a:rPr lang="en-US" altLang="zh-TW" sz="2800" dirty="0" smtClean="0"/>
                  <a:t>For quantum security </a:t>
                </a:r>
                <a:r>
                  <a:rPr lang="en-US" altLang="zh-TW" sz="2400" dirty="0" smtClean="0">
                    <a:solidFill>
                      <a:srgbClr val="00B0F0"/>
                    </a:solidFill>
                  </a:rPr>
                  <a:t>[CSW14]</a:t>
                </a:r>
                <a:endParaRPr lang="en-US" altLang="zh-TW" sz="2800" dirty="0" smtClean="0">
                  <a:solidFill>
                    <a:srgbClr val="00B0F0"/>
                  </a:solidFill>
                </a:endParaRPr>
              </a:p>
              <a:p>
                <a:pPr lvl="1"/>
                <a:r>
                  <a:rPr lang="en-US" altLang="zh-TW" sz="2400" dirty="0" smtClean="0"/>
                  <a:t>Use quantum-proof strong extractor: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Y</a:t>
                </a:r>
                <a:r>
                  <a:rPr lang="en-US" altLang="zh-TW" sz="2400" baseline="-25000" dirty="0" smtClean="0">
                    <a:solidFill>
                      <a:srgbClr val="3333CC"/>
                    </a:solidFill>
                  </a:rPr>
                  <a:t>i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= Ext(</a:t>
                </a:r>
                <a:r>
                  <a:rPr lang="en-US" altLang="zh-TW" sz="2400" dirty="0" err="1">
                    <a:solidFill>
                      <a:srgbClr val="3333CC"/>
                    </a:solidFill>
                  </a:rPr>
                  <a:t>X,i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zh-TW" sz="2400" dirty="0"/>
                  <a:t>somewhere </a:t>
                </a:r>
                <a:r>
                  <a:rPr lang="en-US" altLang="zh-TW" sz="2400" dirty="0" smtClean="0"/>
                  <a:t>almost-uniform-to-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altLang="zh-TW" sz="2400" dirty="0" smtClean="0"/>
                  <a:t>-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Device</a:t>
                </a:r>
                <a:endParaRPr lang="en-US" altLang="zh-TW" sz="2400" dirty="0" smtClean="0"/>
              </a:p>
              <a:p>
                <a:pPr lvl="5"/>
                <a:endParaRPr lang="en-US" altLang="zh-TW" dirty="0" smtClean="0"/>
              </a:p>
              <a:p>
                <a:r>
                  <a:rPr lang="en-US" altLang="zh-TW" sz="2800" dirty="0" smtClean="0"/>
                  <a:t>For NS security</a:t>
                </a:r>
              </a:p>
              <a:p>
                <a:pPr lvl="1"/>
                <a:r>
                  <a:rPr lang="en-US" altLang="zh-TW" sz="2400" dirty="0" smtClean="0"/>
                  <a:t>NS-proof strong extractor not exist!</a:t>
                </a:r>
              </a:p>
              <a:p>
                <a:pPr lvl="1"/>
                <a:r>
                  <a:rPr lang="en-US" altLang="zh-TW" sz="2400" dirty="0" smtClean="0"/>
                  <a:t>Use classical strong extractor</a:t>
                </a:r>
              </a:p>
              <a:p>
                <a:pPr marL="457200" lvl="1" indent="0">
                  <a:buNone/>
                </a:pPr>
                <a:r>
                  <a:rPr lang="en-US" altLang="zh-TW" sz="24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somewhere </a:t>
                </a:r>
                <a:r>
                  <a:rPr lang="en-US" altLang="zh-TW" sz="2400" dirty="0" smtClean="0"/>
                  <a:t>almost-uniform-to-</a:t>
                </a:r>
                <a:r>
                  <a:rPr lang="en-US" altLang="zh-TW" sz="2400" dirty="0" err="1" smtClean="0">
                    <a:solidFill>
                      <a:srgbClr val="F86308"/>
                    </a:solidFill>
                  </a:rPr>
                  <a:t>Device</a:t>
                </a:r>
                <a:r>
                  <a:rPr lang="en-US" altLang="zh-TW" sz="2400" baseline="-25000" dirty="0" err="1" smtClean="0">
                    <a:solidFill>
                      <a:srgbClr val="F86308"/>
                    </a:solidFill>
                  </a:rPr>
                  <a:t>i</a:t>
                </a:r>
                <a:endParaRPr lang="en-US" altLang="zh-TW" sz="2400" baseline="-25000" dirty="0" smtClean="0">
                  <a:solidFill>
                    <a:srgbClr val="F86308"/>
                  </a:solidFill>
                </a:endParaRPr>
              </a:p>
              <a:p>
                <a:pPr lvl="1"/>
                <a:r>
                  <a:rPr lang="en-US" altLang="zh-TW" sz="2400" dirty="0" smtClean="0"/>
                  <a:t>However, error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zh-TW" sz="2400" dirty="0" smtClean="0"/>
                  <a:t>error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2</a:t>
                </a:r>
                <a:r>
                  <a:rPr lang="en-US" altLang="zh-TW" sz="2400" baseline="30000" dirty="0" smtClean="0">
                    <a:solidFill>
                      <a:srgbClr val="3333CC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TW" sz="2400" dirty="0" smtClean="0"/>
              </a:p>
              <a:p>
                <a:pPr lvl="2"/>
                <a:r>
                  <a:rPr lang="en-US" altLang="zh-TW" sz="2200" dirty="0"/>
                  <a:t>c</a:t>
                </a:r>
                <a:r>
                  <a:rPr lang="en-US" altLang="zh-TW" sz="2200" dirty="0" smtClean="0"/>
                  <a:t>an set initial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200" dirty="0" smtClean="0"/>
                  <a:t> sufficiently small </a:t>
                </a:r>
              </a:p>
              <a:p>
                <a:pPr lvl="2"/>
                <a:r>
                  <a:rPr lang="en-US" altLang="zh-TW" sz="2200" dirty="0"/>
                  <a:t>i</a:t>
                </a:r>
                <a:r>
                  <a:rPr lang="en-US" altLang="zh-TW" sz="2200" dirty="0" smtClean="0"/>
                  <a:t>ncrease # devices to </a:t>
                </a:r>
                <a:r>
                  <a:rPr lang="en-US" altLang="zh-TW" sz="2000" dirty="0">
                    <a:solidFill>
                      <a:srgbClr val="3333CC"/>
                    </a:solidFill>
                  </a:rPr>
                  <a:t>2</a:t>
                </a:r>
                <a:r>
                  <a:rPr lang="en-US" altLang="zh-TW" sz="2000" baseline="30000" dirty="0">
                    <a:solidFill>
                      <a:srgbClr val="3333CC"/>
                    </a:solidFill>
                  </a:rPr>
                  <a:t>poly(1/</a:t>
                </a:r>
                <a14:m>
                  <m:oMath xmlns:m="http://schemas.openxmlformats.org/officeDocument/2006/math">
                    <m:r>
                      <a:rPr lang="zh-TW" altLang="en-US" sz="2000" i="1" baseline="3000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000" baseline="30000" dirty="0">
                    <a:solidFill>
                      <a:srgbClr val="3333CC"/>
                    </a:solidFill>
                  </a:rPr>
                  <a:t>)</a:t>
                </a:r>
                <a:endParaRPr lang="en-US" altLang="zh-TW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78400"/>
              </a:xfrm>
              <a:blipFill rotWithShape="0">
                <a:blip r:embed="rId2"/>
                <a:stretch>
                  <a:fillRect l="-1333" t="-12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Decoupler</a:t>
            </a:r>
            <a:r>
              <a:rPr lang="en-US" altLang="zh-TW" dirty="0" smtClean="0"/>
              <a:t>: handle </a:t>
            </a:r>
            <a:br>
              <a:rPr lang="en-US" altLang="zh-TW" dirty="0" smtClean="0"/>
            </a:br>
            <a:r>
              <a:rPr lang="en-US" altLang="zh-TW" dirty="0" smtClean="0"/>
              <a:t>almost-uniform-to-</a:t>
            </a:r>
            <a:r>
              <a:rPr lang="en-US" altLang="zh-TW" dirty="0" smtClean="0">
                <a:solidFill>
                  <a:srgbClr val="F86308"/>
                </a:solidFill>
              </a:rPr>
              <a:t>Device</a:t>
            </a:r>
            <a:r>
              <a:rPr lang="en-US" altLang="zh-TW" dirty="0" smtClean="0"/>
              <a:t> </a:t>
            </a:r>
            <a:r>
              <a:rPr lang="en-US" altLang="zh-TW" dirty="0"/>
              <a:t>source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51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Main challenge: local uniform &amp;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no independence</a:t>
                </a:r>
              </a:p>
              <a:p>
                <a:pPr lvl="4"/>
                <a:endParaRPr lang="en-US" altLang="zh-TW" sz="1200" dirty="0" smtClean="0"/>
              </a:p>
              <a:p>
                <a:r>
                  <a:rPr lang="en-US" altLang="zh-TW" sz="2800" dirty="0" smtClean="0"/>
                  <a:t>Previous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NS-secure protocols</a:t>
                </a:r>
              </a:p>
              <a:p>
                <a:pPr lvl="1"/>
                <a:r>
                  <a:rPr lang="en-US" altLang="zh-TW" sz="2400" dirty="0">
                    <a:solidFill>
                      <a:srgbClr val="00B0F0"/>
                    </a:solidFill>
                  </a:rPr>
                  <a:t>[BRG+13,RBH+15]: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SV</a:t>
                </a:r>
                <a:r>
                  <a:rPr lang="zh-TW" altLang="en-US" sz="2400" dirty="0" smtClean="0">
                    <a:solidFill>
                      <a:srgbClr val="F86308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Source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 err="1"/>
                  <a:t>indep</a:t>
                </a:r>
                <a:r>
                  <a:rPr lang="en-US" altLang="zh-TW" sz="2400" dirty="0"/>
                  <a:t>. of </a:t>
                </a:r>
                <a:r>
                  <a:rPr lang="en-US" altLang="zh-TW" sz="2400" dirty="0">
                    <a:solidFill>
                      <a:srgbClr val="F86308"/>
                    </a:solidFill>
                  </a:rPr>
                  <a:t>Device </a:t>
                </a:r>
                <a:r>
                  <a:rPr lang="en-US" altLang="zh-TW" sz="2400" dirty="0"/>
                  <a:t>&amp;</a:t>
                </a:r>
                <a:r>
                  <a:rPr lang="en-US" altLang="zh-TW" sz="2400" dirty="0">
                    <a:solidFill>
                      <a:srgbClr val="F86308"/>
                    </a:solidFill>
                  </a:rPr>
                  <a:t> Eve</a:t>
                </a:r>
              </a:p>
              <a:p>
                <a:pPr lvl="1"/>
                <a:r>
                  <a:rPr lang="en-US" altLang="zh-TW" sz="2400" dirty="0">
                    <a:solidFill>
                      <a:srgbClr val="00B0F0"/>
                    </a:solidFill>
                  </a:rPr>
                  <a:t>[GMT+13]: </a:t>
                </a:r>
                <a:r>
                  <a:rPr lang="en-US" altLang="zh-TW" sz="2400" dirty="0">
                    <a:solidFill>
                      <a:srgbClr val="F86308"/>
                    </a:solidFill>
                  </a:rPr>
                  <a:t>SV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Source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 err="1"/>
                  <a:t>indep</a:t>
                </a:r>
                <a:r>
                  <a:rPr lang="en-US" altLang="zh-TW" sz="2400" dirty="0"/>
                  <a:t>. of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Device</a:t>
                </a:r>
              </a:p>
              <a:p>
                <a:pPr lvl="5"/>
                <a:endParaRPr lang="en-US" altLang="zh-TW" sz="1200" dirty="0">
                  <a:solidFill>
                    <a:srgbClr val="F86308"/>
                  </a:solidFill>
                </a:endParaRPr>
              </a:p>
              <a:p>
                <a:r>
                  <a:rPr lang="en-US" altLang="zh-TW" sz="2800" dirty="0" smtClean="0"/>
                  <a:t>Need to take </a:t>
                </a:r>
                <a:r>
                  <a:rPr lang="en-US" altLang="zh-TW" sz="2800" dirty="0">
                    <a:solidFill>
                      <a:srgbClr val="00B0F0"/>
                    </a:solidFill>
                  </a:rPr>
                  <a:t>[GMT+13</a:t>
                </a:r>
                <a:r>
                  <a:rPr lang="en-US" altLang="zh-TW" sz="2800" dirty="0" smtClean="0">
                    <a:solidFill>
                      <a:srgbClr val="00B0F0"/>
                    </a:solidFill>
                  </a:rPr>
                  <a:t>] </a:t>
                </a:r>
                <a:r>
                  <a:rPr lang="en-US" altLang="zh-TW" sz="2800" dirty="0" smtClean="0"/>
                  <a:t>approach</a:t>
                </a:r>
              </a:p>
              <a:p>
                <a:pPr lvl="1"/>
                <a:r>
                  <a:rPr lang="en-US" altLang="zh-TW" sz="2400" dirty="0" smtClean="0"/>
                  <a:t>Modularize proof for uniform source</a:t>
                </a:r>
              </a:p>
              <a:p>
                <a:pPr lvl="2"/>
                <a:r>
                  <a:rPr lang="en-US" altLang="zh-TW" sz="2000" dirty="0" smtClean="0"/>
                  <a:t>Identify a key technical property for reduction</a:t>
                </a:r>
              </a:p>
              <a:p>
                <a:pPr lvl="1"/>
                <a:r>
                  <a:rPr lang="en-US" altLang="zh-TW" sz="2400" dirty="0" smtClean="0"/>
                  <a:t>Use NS reduction to handle imperfect source </a:t>
                </a:r>
              </a:p>
              <a:p>
                <a:pPr lvl="2"/>
                <a:r>
                  <a:rPr lang="en-US" altLang="zh-TW" sz="2000" dirty="0" smtClean="0"/>
                  <a:t>key property fails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000" dirty="0" smtClean="0"/>
                  <a:t> </a:t>
                </a:r>
                <a:r>
                  <a:rPr lang="en-US" altLang="zh-TW" sz="2000" dirty="0" smtClean="0">
                    <a:solidFill>
                      <a:srgbClr val="F86308"/>
                    </a:solidFill>
                  </a:rPr>
                  <a:t>Source</a:t>
                </a:r>
                <a:r>
                  <a:rPr lang="en-US" altLang="zh-TW" sz="2000" dirty="0" smtClean="0"/>
                  <a:t> far from uniform-to-</a:t>
                </a:r>
                <a:r>
                  <a:rPr lang="en-US" altLang="zh-TW" sz="2000" dirty="0" smtClean="0">
                    <a:solidFill>
                      <a:srgbClr val="F86308"/>
                    </a:solidFill>
                  </a:rPr>
                  <a:t>Device</a:t>
                </a:r>
              </a:p>
              <a:p>
                <a:pPr lvl="1"/>
                <a:endParaRPr lang="zh-TW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5146"/>
              </a:xfrm>
              <a:blipFill rotWithShape="0">
                <a:blip r:embed="rId3"/>
                <a:stretch>
                  <a:fillRect l="-1333" t="-1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62" y="250363"/>
            <a:ext cx="8999638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Our Protocol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93294" y="4662319"/>
            <a:ext cx="5046031" cy="673113"/>
            <a:chOff x="593294" y="4662319"/>
            <a:chExt cx="5046031" cy="673113"/>
          </a:xfrm>
        </p:grpSpPr>
        <p:sp>
          <p:nvSpPr>
            <p:cNvPr id="22" name="TextBox 82"/>
            <p:cNvSpPr txBox="1"/>
            <p:nvPr/>
          </p:nvSpPr>
          <p:spPr>
            <a:xfrm>
              <a:off x="593294" y="487376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23" name="TextBox 82"/>
            <p:cNvSpPr txBox="1"/>
            <p:nvPr/>
          </p:nvSpPr>
          <p:spPr>
            <a:xfrm>
              <a:off x="1758912" y="487376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TextBox 82"/>
            <p:cNvSpPr txBox="1"/>
            <p:nvPr/>
          </p:nvSpPr>
          <p:spPr>
            <a:xfrm>
              <a:off x="2967044" y="4873767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TextBox 82"/>
            <p:cNvSpPr txBox="1"/>
            <p:nvPr/>
          </p:nvSpPr>
          <p:spPr>
            <a:xfrm>
              <a:off x="5241459" y="487376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err="1" smtClean="0">
                  <a:solidFill>
                    <a:prstClr val="black"/>
                  </a:solidFill>
                  <a:latin typeface="Calibri" panose="020F0502020204030204"/>
                </a:rPr>
                <a:t>Z</a:t>
              </a:r>
              <a:r>
                <a:rPr lang="en-US" sz="2400" baseline="-25000" dirty="0" err="1" smtClean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Down Arrow 78"/>
            <p:cNvSpPr/>
            <p:nvPr/>
          </p:nvSpPr>
          <p:spPr>
            <a:xfrm>
              <a:off x="664234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Down Arrow 78"/>
            <p:cNvSpPr/>
            <p:nvPr/>
          </p:nvSpPr>
          <p:spPr>
            <a:xfrm>
              <a:off x="1829852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Down Arrow 78"/>
            <p:cNvSpPr/>
            <p:nvPr/>
          </p:nvSpPr>
          <p:spPr>
            <a:xfrm>
              <a:off x="3037984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Down Arrow 78"/>
            <p:cNvSpPr/>
            <p:nvPr/>
          </p:nvSpPr>
          <p:spPr>
            <a:xfrm>
              <a:off x="5322061" y="4662319"/>
              <a:ext cx="215882" cy="218881"/>
            </a:xfrm>
            <a:prstGeom prst="downArrow">
              <a:avLst/>
            </a:prstGeom>
            <a:solidFill>
              <a:srgbClr val="BE029A"/>
            </a:solidFill>
            <a:ln w="15875" cap="flat" cmpd="sng" algn="ctr">
              <a:solidFill>
                <a:srgbClr val="BE029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02361" y="5295902"/>
            <a:ext cx="4600412" cy="1241555"/>
            <a:chOff x="802361" y="5295902"/>
            <a:chExt cx="4600412" cy="1241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86"/>
                <p:cNvSpPr txBox="1"/>
                <p:nvPr/>
              </p:nvSpPr>
              <p:spPr>
                <a:xfrm>
                  <a:off x="1985130" y="5692417"/>
                  <a:ext cx="2130891" cy="8450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⨁"/>
                            <m:supHide m:val="on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6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130" y="5692417"/>
                  <a:ext cx="2130891" cy="8450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 flipV="1">
              <a:off x="802361" y="5352904"/>
              <a:ext cx="1847421" cy="3698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 flipH="1" flipV="1">
              <a:off x="1900431" y="5336618"/>
              <a:ext cx="882763" cy="355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 flipV="1">
              <a:off x="3098978" y="5295903"/>
              <a:ext cx="0" cy="396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V="1">
              <a:off x="3500153" y="5295902"/>
              <a:ext cx="1902620" cy="3961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6032" y="3247574"/>
            <a:ext cx="5650114" cy="1294440"/>
            <a:chOff x="276032" y="3247574"/>
            <a:chExt cx="5650114" cy="1294440"/>
          </a:xfrm>
        </p:grpSpPr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276032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b="0" i="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1441650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2649782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933859" y="3562508"/>
              <a:ext cx="992287" cy="979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 wrap="none" anchor="ctr"/>
            <a:lstStyle/>
            <a:p>
              <a:pPr algn="ctr"/>
              <a:r>
                <a:rPr lang="en-US" altLang="zh-TW" sz="2400" dirty="0" smtClean="0">
                  <a:solidFill>
                    <a:schemeClr val="tx2"/>
                  </a:solidFill>
                  <a:latin typeface="Cambria Math" panose="02040503050406030204" pitchFamily="18" charset="0"/>
                </a:rPr>
                <a:t>RA</a:t>
              </a:r>
              <a:endParaRPr lang="en-US" sz="2400" i="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Down Arrow 74"/>
            <p:cNvSpPr/>
            <p:nvPr/>
          </p:nvSpPr>
          <p:spPr>
            <a:xfrm>
              <a:off x="664234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Down Arrow 74"/>
            <p:cNvSpPr/>
            <p:nvPr/>
          </p:nvSpPr>
          <p:spPr>
            <a:xfrm>
              <a:off x="1829852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Down Arrow 74"/>
            <p:cNvSpPr/>
            <p:nvPr/>
          </p:nvSpPr>
          <p:spPr>
            <a:xfrm>
              <a:off x="3037984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Down Arrow 74"/>
            <p:cNvSpPr/>
            <p:nvPr/>
          </p:nvSpPr>
          <p:spPr>
            <a:xfrm>
              <a:off x="5322061" y="3247574"/>
              <a:ext cx="215882" cy="218881"/>
            </a:xfrm>
            <a:prstGeom prst="downArrow">
              <a:avLst/>
            </a:prstGeom>
            <a:solidFill>
              <a:srgbClr val="99CB38"/>
            </a:solidFill>
            <a:ln w="15875" cap="flat" cmpd="sng" algn="ctr">
              <a:solidFill>
                <a:srgbClr val="99CB3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6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3812578" y="3291049"/>
                  <a:ext cx="1011815" cy="110799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6600" b="1" i="1" cap="none" spc="0" dirty="0" smtClean="0">
                            <a:ln w="1270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chemeClr val="accent1"/>
                            </a:solidFill>
                            <a:effectLst>
                              <a:outerShdw dist="38100" dir="2640000" algn="bl" rotWithShape="0">
                                <a:schemeClr val="accent1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6600" b="1" cap="none" spc="0" dirty="0">
                    <a:ln w="12700">
                      <a:solidFill>
                        <a:schemeClr val="accent1"/>
                      </a:solidFill>
                      <a:prstDash val="solid"/>
                    </a:ln>
                    <a:solidFill>
                      <a:schemeClr val="accent1"/>
                    </a:solidFill>
                    <a:effectLst>
                      <a:outerShdw dist="38100" dir="2640000" algn="bl" rotWithShape="0">
                        <a:schemeClr val="accent1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578" y="3291049"/>
                  <a:ext cx="1011815" cy="11079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52"/>
          <p:cNvSpPr txBox="1"/>
          <p:nvPr/>
        </p:nvSpPr>
        <p:spPr>
          <a:xfrm>
            <a:off x="6178419" y="2649174"/>
            <a:ext cx="2697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s</a:t>
            </a:r>
            <a:r>
              <a:rPr lang="en-US" sz="2400" i="1" dirty="0" smtClean="0">
                <a:solidFill>
                  <a:srgbClr val="FF0000"/>
                </a:solidFill>
              </a:rPr>
              <a:t>omewhere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uniform</a:t>
            </a:r>
          </a:p>
          <a:p>
            <a:pPr algn="ctr"/>
            <a:r>
              <a:rPr lang="en-US" sz="2400" dirty="0" smtClean="0"/>
              <a:t>but </a:t>
            </a:r>
            <a:r>
              <a:rPr lang="en-US" sz="2400" i="1" dirty="0" smtClean="0">
                <a:solidFill>
                  <a:srgbClr val="FF0000"/>
                </a:solidFill>
              </a:rPr>
              <a:t>correlated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p:sp>
        <p:nvSpPr>
          <p:cNvPr id="46" name="TextBox 52"/>
          <p:cNvSpPr txBox="1"/>
          <p:nvPr/>
        </p:nvSpPr>
        <p:spPr>
          <a:xfrm>
            <a:off x="6401032" y="3932573"/>
            <a:ext cx="2322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</a:t>
            </a:r>
            <a:r>
              <a:rPr lang="en-US" sz="2400" dirty="0" smtClean="0"/>
              <a:t>cts as </a:t>
            </a:r>
            <a:r>
              <a:rPr lang="en-US" sz="2400" i="1" dirty="0" err="1" smtClean="0">
                <a:solidFill>
                  <a:srgbClr val="FF0000"/>
                </a:solidFill>
              </a:rPr>
              <a:t>decoupler</a:t>
            </a:r>
            <a:endParaRPr lang="en-US" sz="2000" i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52"/>
              <p:cNvSpPr txBox="1"/>
              <p:nvPr/>
            </p:nvSpPr>
            <p:spPr>
              <a:xfrm>
                <a:off x="5937452" y="5776194"/>
                <a:ext cx="3125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/>
                  <a:t>XOR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 smtClean="0"/>
                  <a:t> uniform output</a:t>
                </a:r>
                <a:endParaRPr lang="en-US" sz="2000" i="1" dirty="0" smtClean="0"/>
              </a:p>
            </p:txBody>
          </p:sp>
        </mc:Choice>
        <mc:Fallback xmlns="">
          <p:sp>
            <p:nvSpPr>
              <p:cNvPr id="47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452" y="5776194"/>
                <a:ext cx="312553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339" t="-10667" r="-253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86194" y="1437479"/>
            <a:ext cx="5624523" cy="1919277"/>
            <a:chOff x="286194" y="1437479"/>
            <a:chExt cx="5624523" cy="1919277"/>
          </a:xfrm>
        </p:grpSpPr>
        <p:grpSp>
          <p:nvGrpSpPr>
            <p:cNvPr id="10" name="Group 9"/>
            <p:cNvGrpSpPr/>
            <p:nvPr/>
          </p:nvGrpSpPr>
          <p:grpSpPr>
            <a:xfrm>
              <a:off x="286194" y="1437479"/>
              <a:ext cx="5624523" cy="1919277"/>
              <a:chOff x="286194" y="1437479"/>
              <a:chExt cx="5624523" cy="1919277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02361" y="1437479"/>
                <a:ext cx="2987392" cy="1333987"/>
                <a:chOff x="561971" y="3591117"/>
                <a:chExt cx="3964775" cy="1560408"/>
              </a:xfrm>
            </p:grpSpPr>
            <p:grpSp>
              <p:nvGrpSpPr>
                <p:cNvPr id="6" name="Group 11"/>
                <p:cNvGrpSpPr/>
                <p:nvPr/>
              </p:nvGrpSpPr>
              <p:grpSpPr>
                <a:xfrm>
                  <a:off x="561971" y="3900725"/>
                  <a:ext cx="3964775" cy="1250800"/>
                  <a:chOff x="688706" y="3315891"/>
                  <a:chExt cx="3964775" cy="1250800"/>
                </a:xfrm>
              </p:grpSpPr>
              <p:sp>
                <p:nvSpPr>
                  <p:cNvPr id="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8400" y="3315891"/>
                    <a:ext cx="2215081" cy="468022"/>
                  </a:xfrm>
                  <a:prstGeom prst="rect">
                    <a:avLst/>
                  </a:prstGeom>
                  <a:blipFill>
                    <a:blip r:embed="rId5"/>
                    <a:tile tx="0" ty="0" sx="100000" sy="100000" flip="none" algn="tl"/>
                  </a:blip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/>
                </p:spPr>
                <p:txBody>
                  <a:bodyPr wrap="square">
                    <a:spAutoFit/>
                  </a:bodyPr>
                  <a:lstStyle>
                    <a:lvl1pPr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i="1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i="0" dirty="0" smtClean="0">
                        <a:solidFill>
                          <a:schemeClr val="tx2"/>
                        </a:solidFill>
                      </a:rPr>
                      <a:t>X</a:t>
                    </a:r>
                    <a:endParaRPr lang="en-US" i="0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8706" y="3814464"/>
                    <a:ext cx="2628901" cy="752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  <p:sp>
              <p:nvSpPr>
                <p:cNvPr id="7" name="Rectangle 17"/>
                <p:cNvSpPr>
                  <a:spLocks noChangeArrowheads="1"/>
                </p:cNvSpPr>
                <p:nvPr/>
              </p:nvSpPr>
              <p:spPr bwMode="auto">
                <a:xfrm>
                  <a:off x="2213070" y="3591117"/>
                  <a:ext cx="1062026" cy="3960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 i="0" dirty="0" smtClean="0">
                      <a:latin typeface="Helvetica" pitchFamily="34" charset="0"/>
                    </a:rPr>
                    <a:t>source</a:t>
                  </a:r>
                  <a:endParaRPr lang="en-US" sz="1600" i="0" dirty="0">
                    <a:latin typeface="Helvetica" pitchFamily="34" charset="0"/>
                  </a:endParaRPr>
                </a:p>
              </p:txBody>
            </p:sp>
          </p:grpSp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286194" y="2817205"/>
                <a:ext cx="971962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i="0" dirty="0">
                  <a:solidFill>
                    <a:srgbClr val="FFC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>
                <a:off x="2659944" y="2817205"/>
                <a:ext cx="971962" cy="400110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i="0" dirty="0">
                  <a:solidFill>
                    <a:srgbClr val="FFC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457079" y="2816179"/>
                <a:ext cx="961429" cy="400110"/>
              </a:xfrm>
              <a:prstGeom prst="rect">
                <a:avLst/>
              </a:prstGeom>
              <a:blipFill>
                <a:blip r:embed="rId5"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i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4949288" y="2816179"/>
                <a:ext cx="961429" cy="400110"/>
              </a:xfrm>
              <a:prstGeom prst="rect">
                <a:avLst/>
              </a:prstGeom>
              <a:blipFill>
                <a:blip r:embed="rId5"/>
                <a:tile tx="0" ty="0" sx="100000" sy="100000" flip="none" algn="tl"/>
              </a:blip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i="0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3805401" y="2248760"/>
                    <a:ext cx="1011815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6600" b="1" i="1" cap="none" spc="0" dirty="0" smtClean="0">
                              <a:ln w="1270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C000"/>
                              </a:solidFill>
                              <a:effectLst>
                                <a:outerShdw dist="38100" dir="2640000" algn="bl" rotWithShape="0">
                                  <a:schemeClr val="accent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6600" b="1" cap="none" spc="0" dirty="0">
                      <a:ln w="12700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FFC000"/>
                      </a:solidFill>
                      <a:effectLst>
                        <a:outerShdw dist="38100" dir="2640000" algn="bl" rotWithShape="0">
                          <a:schemeClr val="accent1"/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5401" y="2248760"/>
                    <a:ext cx="1011815" cy="11079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 flipV="1">
                <a:off x="1905819" y="2128391"/>
                <a:ext cx="992206" cy="6430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H="1" flipV="1">
                <a:off x="2972315" y="2126337"/>
                <a:ext cx="207512" cy="6891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29" name="Line 28"/>
              <p:cNvSpPr>
                <a:spLocks noChangeShapeType="1"/>
              </p:cNvSpPr>
              <p:nvPr/>
            </p:nvSpPr>
            <p:spPr bwMode="auto">
              <a:xfrm flipH="1" flipV="1">
                <a:off x="3087145" y="2142615"/>
                <a:ext cx="2358690" cy="6288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49" name="TextBox 82"/>
            <p:cNvSpPr txBox="1"/>
            <p:nvPr/>
          </p:nvSpPr>
          <p:spPr>
            <a:xfrm>
              <a:off x="583647" y="2769102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TextBox 82"/>
            <p:cNvSpPr txBox="1"/>
            <p:nvPr/>
          </p:nvSpPr>
          <p:spPr>
            <a:xfrm>
              <a:off x="1743046" y="2759455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1" name="TextBox 82"/>
            <p:cNvSpPr txBox="1"/>
            <p:nvPr/>
          </p:nvSpPr>
          <p:spPr>
            <a:xfrm>
              <a:off x="2937166" y="2749808"/>
              <a:ext cx="439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2" name="TextBox 82"/>
            <p:cNvSpPr txBox="1"/>
            <p:nvPr/>
          </p:nvSpPr>
          <p:spPr>
            <a:xfrm>
              <a:off x="5230881" y="2786460"/>
              <a:ext cx="397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 err="1" smtClean="0">
                  <a:solidFill>
                    <a:prstClr val="black"/>
                  </a:solidFill>
                  <a:latin typeface="Calibri" panose="020F0502020204030204"/>
                </a:rPr>
                <a:t>Y</a:t>
              </a:r>
              <a:r>
                <a:rPr lang="en-US" sz="2400" baseline="-25000" dirty="0" err="1" smtClean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  <a:endParaRPr lang="en-US" sz="24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55" name="Rounded Rectangular Callout 54"/>
          <p:cNvSpPr/>
          <p:nvPr/>
        </p:nvSpPr>
        <p:spPr>
          <a:xfrm>
            <a:off x="6208790" y="4596154"/>
            <a:ext cx="2380709" cy="941664"/>
          </a:xfrm>
          <a:prstGeom prst="wedgeRoundRectCallout">
            <a:avLst>
              <a:gd name="adj1" fmla="val -72739"/>
              <a:gd name="adj2" fmla="val -333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400" dirty="0" smtClean="0">
                <a:solidFill>
                  <a:prstClr val="black"/>
                </a:solidFill>
              </a:rPr>
              <a:t>Some </a:t>
            </a:r>
            <a:r>
              <a:rPr lang="en-US" altLang="zh-TW" sz="2400" dirty="0" err="1" smtClean="0">
                <a:solidFill>
                  <a:srgbClr val="3333CC"/>
                </a:solidFill>
              </a:rPr>
              <a:t>Z</a:t>
            </a:r>
            <a:r>
              <a:rPr lang="en-US" altLang="zh-TW" sz="2400" baseline="-25000" dirty="0" err="1" smtClean="0">
                <a:solidFill>
                  <a:srgbClr val="3333CC"/>
                </a:solidFill>
              </a:rPr>
              <a:t>i</a:t>
            </a:r>
            <a:r>
              <a:rPr lang="en-US" altLang="zh-TW" sz="2400" dirty="0" smtClean="0">
                <a:solidFill>
                  <a:srgbClr val="3333CC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is</a:t>
            </a:r>
          </a:p>
          <a:p>
            <a:pPr lvl="0" algn="ctr"/>
            <a:r>
              <a:rPr lang="en-US" altLang="zh-TW" sz="2400" i="1" dirty="0" smtClean="0">
                <a:solidFill>
                  <a:schemeClr val="tx1"/>
                </a:solidFill>
              </a:rPr>
              <a:t>global uniform</a:t>
            </a:r>
            <a:endParaRPr lang="en-US" altLang="zh-TW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015999"/>
                <a:ext cx="8801100" cy="5842001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Randomness amplification under minimal assumptions</a:t>
                </a:r>
              </a:p>
              <a:p>
                <a:pPr lvl="1"/>
                <a:r>
                  <a:rPr lang="en-US" altLang="zh-TW" sz="2400" dirty="0"/>
                  <a:t>(</a:t>
                </a:r>
                <a:r>
                  <a:rPr lang="en-US" altLang="zh-TW" sz="2400" dirty="0" err="1">
                    <a:solidFill>
                      <a:srgbClr val="F86308"/>
                    </a:solidFill>
                  </a:rPr>
                  <a:t>Source</a:t>
                </a:r>
                <a:r>
                  <a:rPr lang="en-US" altLang="zh-TW" sz="2400" dirty="0" err="1"/>
                  <a:t>|</a:t>
                </a:r>
                <a:r>
                  <a:rPr lang="en-US" altLang="zh-TW" sz="2400" dirty="0" err="1">
                    <a:solidFill>
                      <a:srgbClr val="F86308"/>
                    </a:solidFill>
                  </a:rPr>
                  <a:t>Device</a:t>
                </a:r>
                <a:r>
                  <a:rPr lang="en-US" altLang="zh-TW" sz="2400" dirty="0"/>
                  <a:t>) has sufficient min-entropy</a:t>
                </a:r>
              </a:p>
              <a:p>
                <a:pPr lvl="1"/>
                <a:r>
                  <a:rPr lang="en-US" altLang="zh-TW" sz="2400" dirty="0"/>
                  <a:t>NS condition among </a:t>
                </a:r>
                <a:r>
                  <a:rPr lang="en-US" altLang="zh-TW" sz="2400" dirty="0">
                    <a:solidFill>
                      <a:srgbClr val="F86308"/>
                    </a:solidFill>
                  </a:rPr>
                  <a:t>Eve</a:t>
                </a:r>
                <a:r>
                  <a:rPr lang="en-US" altLang="zh-TW" sz="2400" dirty="0"/>
                  <a:t> &amp; </a:t>
                </a:r>
                <a:r>
                  <a:rPr lang="en-US" altLang="zh-TW" sz="2400" dirty="0">
                    <a:solidFill>
                      <a:srgbClr val="F86308"/>
                    </a:solidFill>
                  </a:rPr>
                  <a:t>Devices</a:t>
                </a:r>
              </a:p>
              <a:p>
                <a:pPr lvl="1"/>
                <a:r>
                  <a:rPr lang="en-US" altLang="zh-TW" sz="2400" i="1" dirty="0"/>
                  <a:t>No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structural</a:t>
                </a:r>
                <a:r>
                  <a:rPr lang="en-US" altLang="zh-TW" sz="2400" dirty="0"/>
                  <a:t> or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assumptions</a:t>
                </a:r>
              </a:p>
              <a:p>
                <a:pPr lvl="6"/>
                <a:endParaRPr lang="en-US" altLang="zh-TW" sz="1100" dirty="0"/>
              </a:p>
              <a:p>
                <a:r>
                  <a:rPr lang="en-US" altLang="zh-TW" sz="2800" dirty="0" smtClean="0"/>
                  <a:t>Ideal dichotomy theorem</a:t>
                </a:r>
              </a:p>
              <a:p>
                <a:pPr lvl="1"/>
                <a:r>
                  <a:rPr lang="en-US" altLang="zh-TW" sz="2400" dirty="0" smtClean="0"/>
                  <a:t>Sufficient local uncertainty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certifiable global uniform rand.</a:t>
                </a:r>
              </a:p>
              <a:p>
                <a:pPr lvl="1"/>
                <a:r>
                  <a:rPr lang="en-US" altLang="zh-TW" sz="2400" dirty="0" smtClean="0">
                    <a:solidFill>
                      <a:srgbClr val="3333CC"/>
                    </a:solidFill>
                  </a:rPr>
                  <a:t>poly(1/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)</a:t>
                </a:r>
                <a:r>
                  <a:rPr lang="en-US" altLang="zh-TW" sz="2400" dirty="0" smtClean="0"/>
                  <a:t> min-entropy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zh-TW" sz="2400" dirty="0" smtClean="0"/>
                  <a:t>certify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/>
                  <a:t>-close to uniform bits</a:t>
                </a:r>
              </a:p>
              <a:p>
                <a:pPr lvl="1"/>
                <a:r>
                  <a:rPr lang="en-US" altLang="zh-TW" sz="2400" dirty="0" smtClean="0"/>
                  <a:t>Use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2</a:t>
                </a:r>
                <a:r>
                  <a:rPr lang="en-US" altLang="zh-TW" sz="2400" baseline="30000" dirty="0" smtClean="0">
                    <a:solidFill>
                      <a:srgbClr val="3333CC"/>
                    </a:solidFill>
                  </a:rPr>
                  <a:t>poly(1</a:t>
                </a:r>
                <a:r>
                  <a:rPr lang="en-US" altLang="zh-TW" sz="2400" baseline="30000" dirty="0">
                    <a:solidFill>
                      <a:srgbClr val="3333CC"/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zh-TW" altLang="en-US" sz="2400" i="1" baseline="3000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baseline="30000" dirty="0" smtClean="0">
                    <a:solidFill>
                      <a:srgbClr val="3333CC"/>
                    </a:solidFill>
                  </a:rPr>
                  <a:t>)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 smtClean="0"/>
                  <a:t>devices</a:t>
                </a:r>
              </a:p>
              <a:p>
                <a:r>
                  <a:rPr lang="en-US" altLang="zh-TW" sz="2800" dirty="0" smtClean="0"/>
                  <a:t>Fundamental physics problem solved by crypto reasoning</a:t>
                </a:r>
                <a:endParaRPr lang="en-US" altLang="zh-TW" sz="2800" dirty="0" smtClean="0"/>
              </a:p>
              <a:p>
                <a:pPr lvl="1"/>
                <a:r>
                  <a:rPr lang="en-US" altLang="zh-TW" sz="2400" dirty="0" smtClean="0"/>
                  <a:t>Composition </a:t>
                </a:r>
                <a:r>
                  <a:rPr lang="en-US" altLang="zh-TW" sz="2400" dirty="0" smtClean="0"/>
                  <a:t>&amp; </a:t>
                </a:r>
                <a:r>
                  <a:rPr lang="en-US" altLang="zh-TW" sz="2400" dirty="0" smtClean="0"/>
                  <a:t>reduction</a:t>
                </a:r>
                <a:endParaRPr lang="en-US" altLang="zh-TW" sz="2400" dirty="0" smtClean="0"/>
              </a:p>
              <a:p>
                <a:pPr lvl="1"/>
                <a:r>
                  <a:rPr lang="en-US" altLang="zh-TW" sz="2400" dirty="0" smtClean="0"/>
                  <a:t>In common: operational thinking/reasoning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015999"/>
                <a:ext cx="8801100" cy="5842001"/>
              </a:xfrm>
              <a:blipFill rotWithShape="0">
                <a:blip r:embed="rId3"/>
                <a:stretch>
                  <a:fillRect l="-1247" t="-1044" r="-1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2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643" y="144349"/>
            <a:ext cx="8889357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Non-Signaling </a:t>
            </a:r>
            <a:r>
              <a:rPr lang="en-US" altLang="zh-TW" dirty="0" smtClean="0"/>
              <a:t>(NS) Security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30002" y="1429554"/>
                <a:ext cx="8637104" cy="517601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>
                    <a:solidFill>
                      <a:srgbClr val="F86308"/>
                    </a:solidFill>
                  </a:rPr>
                  <a:t>Devices</a:t>
                </a:r>
                <a:r>
                  <a:rPr lang="en-US" altLang="zh-TW" sz="2800" dirty="0" smtClean="0"/>
                  <a:t> </a:t>
                </a:r>
                <a:r>
                  <a:rPr lang="en-US" altLang="zh-TW" sz="2800" dirty="0" smtClean="0">
                    <a:solidFill>
                      <a:srgbClr val="F86308"/>
                    </a:solidFill>
                  </a:rPr>
                  <a:t>A, B, E</a:t>
                </a:r>
                <a:r>
                  <a:rPr lang="en-US" altLang="zh-TW" sz="2800" dirty="0" smtClean="0"/>
                  <a:t> may share “non-signaling correlation”</a:t>
                </a:r>
              </a:p>
              <a:p>
                <a:pPr lvl="1"/>
                <a:r>
                  <a:rPr lang="en-US" altLang="zh-TW" sz="2400" dirty="0" smtClean="0"/>
                  <a:t>Arbitrary correlation not signaling the input</a:t>
                </a:r>
              </a:p>
              <a:p>
                <a:pPr lvl="1"/>
                <a:r>
                  <a:rPr lang="en-US" altLang="zh-TW" sz="2400" dirty="0"/>
                  <a:t>Marginal distribution of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A</a:t>
                </a:r>
                <a:r>
                  <a:rPr lang="en-US" altLang="zh-TW" sz="2400" dirty="0"/>
                  <a:t> depend only on value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X =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x</a:t>
                </a:r>
              </a:p>
              <a:p>
                <a:pPr lvl="2"/>
                <a:r>
                  <a:rPr lang="en-US" altLang="zh-TW" sz="2000" dirty="0">
                    <a:solidFill>
                      <a:srgbClr val="3333CC"/>
                    </a:solidFill>
                  </a:rPr>
                  <a:t>p(</a:t>
                </a:r>
                <a:r>
                  <a:rPr lang="en-US" altLang="zh-TW" sz="2000" dirty="0" err="1">
                    <a:solidFill>
                      <a:srgbClr val="3333CC"/>
                    </a:solidFill>
                  </a:rPr>
                  <a:t>a|xy</a:t>
                </a:r>
                <a:r>
                  <a:rPr lang="en-US" altLang="zh-TW" sz="2000" dirty="0">
                    <a:solidFill>
                      <a:srgbClr val="3333CC"/>
                    </a:solidFill>
                  </a:rPr>
                  <a:t>) = p(</a:t>
                </a:r>
                <a:r>
                  <a:rPr lang="en-US" altLang="zh-TW" sz="2000" dirty="0" err="1">
                    <a:solidFill>
                      <a:srgbClr val="3333CC"/>
                    </a:solidFill>
                  </a:rPr>
                  <a:t>a|xy</a:t>
                </a:r>
                <a:r>
                  <a:rPr lang="en-US" altLang="zh-TW" sz="2000" dirty="0">
                    <a:solidFill>
                      <a:srgbClr val="3333CC"/>
                    </a:solidFill>
                  </a:rPr>
                  <a:t>’)</a:t>
                </a:r>
                <a:r>
                  <a:rPr lang="zh-TW" altLang="en-US" sz="20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000" dirty="0"/>
                  <a:t>for any</a:t>
                </a:r>
                <a:r>
                  <a:rPr lang="en-US" altLang="zh-TW" sz="2000" dirty="0">
                    <a:solidFill>
                      <a:srgbClr val="3333CC"/>
                    </a:solidFill>
                  </a:rPr>
                  <a:t> x, y, y</a:t>
                </a:r>
                <a:r>
                  <a:rPr lang="en-US" altLang="zh-TW" sz="2000" dirty="0" smtClean="0">
                    <a:solidFill>
                      <a:srgbClr val="3333CC"/>
                    </a:solidFill>
                  </a:rPr>
                  <a:t>’</a:t>
                </a:r>
              </a:p>
              <a:p>
                <a:pPr lvl="4"/>
                <a:endParaRPr lang="en-US" altLang="zh-TW" sz="1600" dirty="0" smtClean="0">
                  <a:solidFill>
                    <a:srgbClr val="3333CC"/>
                  </a:solidFill>
                </a:endParaRPr>
              </a:p>
              <a:p>
                <a:r>
                  <a:rPr lang="en-US" altLang="zh-TW" sz="2800" dirty="0" smtClean="0"/>
                  <a:t>Powerful: can win CHSH </a:t>
                </a:r>
                <a:r>
                  <a:rPr lang="en-US" altLang="zh-TW" sz="2800" dirty="0" err="1" smtClean="0"/>
                  <a:t>w.p</a:t>
                </a:r>
                <a:r>
                  <a:rPr lang="en-US" altLang="zh-TW" sz="2800" dirty="0" smtClean="0"/>
                  <a:t>. </a:t>
                </a:r>
                <a:r>
                  <a:rPr lang="en-US" altLang="zh-TW" sz="2800" dirty="0" smtClean="0">
                    <a:solidFill>
                      <a:srgbClr val="3333CC"/>
                    </a:solidFill>
                  </a:rPr>
                  <a:t>100%</a:t>
                </a:r>
              </a:p>
              <a:p>
                <a:pPr lvl="1"/>
                <a:r>
                  <a:rPr lang="en-US" altLang="zh-TW" sz="2400" dirty="0" smtClean="0"/>
                  <a:t>Random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TW" sz="2400" dirty="0">
                    <a:solidFill>
                      <a:srgbClr val="3333CC"/>
                    </a:solidFill>
                  </a:rPr>
                  <a:t> B = 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TW" sz="2400" dirty="0">
                    <a:solidFill>
                      <a:srgbClr val="3333CC"/>
                    </a:solidFill>
                  </a:rPr>
                  <a:t> y </a:t>
                </a:r>
                <a:r>
                  <a:rPr lang="en-US" altLang="zh-TW" sz="2400" dirty="0"/>
                  <a:t>&amp; marginal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/>
                  <a:t>of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 A, B = </a:t>
                </a:r>
                <a:r>
                  <a:rPr lang="en-US" altLang="zh-TW" sz="2400" dirty="0" smtClean="0"/>
                  <a:t>uniform</a:t>
                </a:r>
              </a:p>
              <a:p>
                <a:pPr lvl="3"/>
                <a:endParaRPr lang="en-US" altLang="zh-TW" sz="1600" dirty="0" smtClean="0"/>
              </a:p>
              <a:p>
                <a:r>
                  <a:rPr lang="en-US" altLang="zh-TW" sz="2800" dirty="0" smtClean="0"/>
                  <a:t>NS Security:</a:t>
                </a:r>
                <a:endParaRPr lang="en-US" altLang="zh-TW" sz="2800" dirty="0" smtClean="0">
                  <a:solidFill>
                    <a:srgbClr val="F86308"/>
                  </a:solidFill>
                </a:endParaRPr>
              </a:p>
              <a:p>
                <a:pPr lvl="1"/>
                <a:r>
                  <a:rPr lang="en-US" altLang="zh-TW" sz="2400" dirty="0" smtClean="0"/>
                  <a:t>If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 err="1" smtClean="0">
                    <a:solidFill>
                      <a:srgbClr val="3333CC"/>
                    </a:solidFill>
                  </a:rPr>
                  <a:t>Pr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[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Alice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accepts ]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zh-TW" altLang="en-US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/>
                  <a:t>, then</a:t>
                </a:r>
              </a:p>
              <a:p>
                <a:pPr lvl="1"/>
                <a:r>
                  <a:rPr lang="en-US" altLang="zh-TW" sz="2400" dirty="0" err="1" smtClean="0">
                    <a:solidFill>
                      <a:srgbClr val="3333CC"/>
                    </a:solidFill>
                  </a:rPr>
                  <a:t>Pr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[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Eve</a:t>
                </a:r>
                <a:r>
                  <a:rPr lang="en-US" altLang="zh-TW" sz="2400" dirty="0" smtClean="0"/>
                  <a:t> guess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z</a:t>
                </a:r>
                <a:r>
                  <a:rPr lang="en-US" altLang="zh-TW" sz="2400" dirty="0" smtClean="0"/>
                  <a:t> correctly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(1/2)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TW" sz="2400" dirty="0" smtClean="0"/>
              </a:p>
              <a:p>
                <a:endParaRPr lang="en-US" altLang="zh-TW" sz="24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002" y="1429554"/>
                <a:ext cx="8637104" cy="5176010"/>
              </a:xfrm>
              <a:blipFill rotWithShape="0">
                <a:blip r:embed="rId3"/>
                <a:stretch>
                  <a:fillRect l="-1270" t="-11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18141" y="4739423"/>
            <a:ext cx="3152371" cy="1740459"/>
            <a:chOff x="4845409" y="2147694"/>
            <a:chExt cx="3792742" cy="3263244"/>
          </a:xfrm>
        </p:grpSpPr>
        <p:pic>
          <p:nvPicPr>
            <p:cNvPr id="6" name="Picture 5" descr="pasted-image.t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2434" y="2147694"/>
              <a:ext cx="1321973" cy="1225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7" name="群組 4"/>
            <p:cNvGrpSpPr/>
            <p:nvPr/>
          </p:nvGrpSpPr>
          <p:grpSpPr>
            <a:xfrm>
              <a:off x="4845409" y="2254444"/>
              <a:ext cx="1009517" cy="1092304"/>
              <a:chOff x="4202624" y="2254444"/>
              <a:chExt cx="1009517" cy="1092304"/>
            </a:xfrm>
          </p:grpSpPr>
          <p:sp>
            <p:nvSpPr>
              <p:cNvPr id="26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7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8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400" dirty="0"/>
              </a:p>
            </p:txBody>
          </p:sp>
        </p:grpSp>
        <p:grpSp>
          <p:nvGrpSpPr>
            <p:cNvPr id="8" name="群組 5"/>
            <p:cNvGrpSpPr/>
            <p:nvPr/>
          </p:nvGrpSpPr>
          <p:grpSpPr>
            <a:xfrm>
              <a:off x="7586805" y="2254444"/>
              <a:ext cx="1051346" cy="1092303"/>
              <a:chOff x="7586805" y="2254444"/>
              <a:chExt cx="1051346" cy="1092303"/>
            </a:xfrm>
          </p:grpSpPr>
          <p:sp>
            <p:nvSpPr>
              <p:cNvPr id="24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5" name="AutoShape 8"/>
              <p:cNvSpPr>
                <a:spLocks/>
              </p:cNvSpPr>
              <p:nvPr/>
            </p:nvSpPr>
            <p:spPr bwMode="auto">
              <a:xfrm>
                <a:off x="8014804" y="2381376"/>
                <a:ext cx="487362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8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400" dirty="0"/>
              </a:p>
            </p:txBody>
          </p:sp>
        </p:grpSp>
        <p:pic>
          <p:nvPicPr>
            <p:cNvPr id="9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1762" y="4519273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grpSp>
          <p:nvGrpSpPr>
            <p:cNvPr id="10" name="群組 35"/>
            <p:cNvGrpSpPr/>
            <p:nvPr/>
          </p:nvGrpSpPr>
          <p:grpSpPr>
            <a:xfrm>
              <a:off x="5564865" y="3667716"/>
              <a:ext cx="609595" cy="685120"/>
              <a:chOff x="5564865" y="3667716"/>
              <a:chExt cx="609595" cy="685120"/>
            </a:xfrm>
          </p:grpSpPr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 flipH="1" flipV="1">
                <a:off x="5628497" y="3667716"/>
                <a:ext cx="545963" cy="670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矩形 27"/>
              <p:cNvSpPr/>
              <p:nvPr/>
            </p:nvSpPr>
            <p:spPr>
              <a:xfrm>
                <a:off x="5564865" y="3983504"/>
                <a:ext cx="300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x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grpSp>
          <p:nvGrpSpPr>
            <p:cNvPr id="11" name="群組 37"/>
            <p:cNvGrpSpPr/>
            <p:nvPr/>
          </p:nvGrpSpPr>
          <p:grpSpPr>
            <a:xfrm>
              <a:off x="7281143" y="3658190"/>
              <a:ext cx="659870" cy="705459"/>
              <a:chOff x="7281143" y="3658190"/>
              <a:chExt cx="659870" cy="705459"/>
            </a:xfrm>
          </p:grpSpPr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 flipV="1">
                <a:off x="7281143" y="3658190"/>
                <a:ext cx="659870" cy="7054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矩形 28"/>
              <p:cNvSpPr/>
              <p:nvPr/>
            </p:nvSpPr>
            <p:spPr>
              <a:xfrm>
                <a:off x="7516350" y="3993029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y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grpSp>
          <p:nvGrpSpPr>
            <p:cNvPr id="12" name="群組 23"/>
            <p:cNvGrpSpPr/>
            <p:nvPr/>
          </p:nvGrpSpPr>
          <p:grpSpPr>
            <a:xfrm>
              <a:off x="5964309" y="3485528"/>
              <a:ext cx="550497" cy="806543"/>
              <a:chOff x="5964309" y="3485528"/>
              <a:chExt cx="550497" cy="806543"/>
            </a:xfrm>
          </p:grpSpPr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 flipH="1" flipV="1">
                <a:off x="5964309" y="3621583"/>
                <a:ext cx="545963" cy="670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矩形 29"/>
              <p:cNvSpPr/>
              <p:nvPr/>
            </p:nvSpPr>
            <p:spPr>
              <a:xfrm>
                <a:off x="6201900" y="3485528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a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grpSp>
          <p:nvGrpSpPr>
            <p:cNvPr id="13" name="群組 36"/>
            <p:cNvGrpSpPr/>
            <p:nvPr/>
          </p:nvGrpSpPr>
          <p:grpSpPr>
            <a:xfrm>
              <a:off x="6925800" y="3461379"/>
              <a:ext cx="662788" cy="845120"/>
              <a:chOff x="6925800" y="3461379"/>
              <a:chExt cx="662788" cy="845120"/>
            </a:xfrm>
          </p:grpSpPr>
          <p:sp>
            <p:nvSpPr>
              <p:cNvPr id="16" name="Line 28"/>
              <p:cNvSpPr>
                <a:spLocks noChangeShapeType="1"/>
              </p:cNvSpPr>
              <p:nvPr/>
            </p:nvSpPr>
            <p:spPr bwMode="auto">
              <a:xfrm flipV="1">
                <a:off x="6928718" y="3601040"/>
                <a:ext cx="659870" cy="7054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矩形 30"/>
              <p:cNvSpPr/>
              <p:nvPr/>
            </p:nvSpPr>
            <p:spPr>
              <a:xfrm>
                <a:off x="6925800" y="3461379"/>
                <a:ext cx="312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3333CC"/>
                    </a:solidFill>
                    <a:latin typeface="Helvetica" pitchFamily="34" charset="0"/>
                  </a:rPr>
                  <a:t>b</a:t>
                </a:r>
                <a:endParaRPr lang="zh-TW" altLang="en-US" baseline="-25000" dirty="0">
                  <a:solidFill>
                    <a:srgbClr val="3333CC"/>
                  </a:solidFill>
                </a:endParaRP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7186635" y="4836505"/>
              <a:ext cx="11464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0" dirty="0" smtClean="0">
                  <a:latin typeface="Helvetica" pitchFamily="34" charset="0"/>
                </a:rPr>
                <a:t>Win/Lose</a:t>
              </a:r>
              <a:endParaRPr lang="en-US" i="0" dirty="0">
                <a:latin typeface="Helvetica" pitchFamily="34" charset="0"/>
              </a:endParaRPr>
            </a:p>
          </p:txBody>
        </p:sp>
        <p:sp>
          <p:nvSpPr>
            <p:cNvPr id="15" name="矩形 6"/>
            <p:cNvSpPr/>
            <p:nvPr/>
          </p:nvSpPr>
          <p:spPr>
            <a:xfrm>
              <a:off x="5425408" y="4896723"/>
              <a:ext cx="902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Helvetica" pitchFamily="34" charset="0"/>
                </a:rPr>
                <a:t>Verifier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86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No, Without Assumptions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36392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Base on Quantum Theory</a:t>
            </a:r>
          </a:p>
          <a:p>
            <a:pPr lvl="1"/>
            <a:r>
              <a:rPr lang="en-US" altLang="zh-TW" sz="2400" dirty="0" smtClean="0"/>
              <a:t>Require quantum completeness</a:t>
            </a:r>
          </a:p>
          <a:p>
            <a:pPr lvl="1"/>
            <a:r>
              <a:rPr lang="en-US" altLang="zh-TW" sz="2400" dirty="0" smtClean="0"/>
              <a:t>Lack of certification</a:t>
            </a:r>
          </a:p>
          <a:p>
            <a:r>
              <a:rPr lang="en-US" altLang="zh-TW" sz="2800" dirty="0" smtClean="0"/>
              <a:t>No! Under “super-determinism”</a:t>
            </a:r>
          </a:p>
          <a:p>
            <a:pPr lvl="1"/>
            <a:r>
              <a:rPr lang="en-US" altLang="zh-TW" sz="2400" dirty="0" smtClean="0"/>
              <a:t>Imagine “global hidden variable tape”</a:t>
            </a:r>
          </a:p>
          <a:p>
            <a:pPr lvl="1"/>
            <a:r>
              <a:rPr lang="en-US" altLang="zh-TW" sz="2400" dirty="0" smtClean="0"/>
              <a:t>Need initial “uncertainty” or “weak randomness”</a:t>
            </a:r>
          </a:p>
          <a:p>
            <a:r>
              <a:rPr lang="en-US" altLang="zh-TW" sz="2800" dirty="0" smtClean="0"/>
              <a:t>No! If </a:t>
            </a:r>
            <a:r>
              <a:rPr lang="en-US" altLang="zh-TW" sz="2800" dirty="0" smtClean="0">
                <a:solidFill>
                  <a:srgbClr val="F86308"/>
                </a:solidFill>
              </a:rPr>
              <a:t>System</a:t>
            </a:r>
            <a:r>
              <a:rPr lang="en-US" altLang="zh-TW" sz="2800" dirty="0" smtClean="0"/>
              <a:t> signals info to </a:t>
            </a:r>
            <a:r>
              <a:rPr lang="en-US" altLang="zh-TW" sz="2800" dirty="0" smtClean="0">
                <a:solidFill>
                  <a:srgbClr val="F86308"/>
                </a:solidFill>
              </a:rPr>
              <a:t>Eve</a:t>
            </a:r>
            <a:r>
              <a:rPr lang="en-US" altLang="zh-TW" sz="2800" dirty="0" smtClean="0"/>
              <a:t> </a:t>
            </a:r>
          </a:p>
          <a:p>
            <a:pPr lvl="1"/>
            <a:r>
              <a:rPr lang="en-US" altLang="zh-TW" sz="2400" dirty="0" smtClean="0">
                <a:solidFill>
                  <a:srgbClr val="F86308"/>
                </a:solidFill>
              </a:rPr>
              <a:t>Eve</a:t>
            </a:r>
            <a:r>
              <a:rPr lang="en-US" altLang="zh-TW" sz="2400" dirty="0" smtClean="0"/>
              <a:t> may learn </a:t>
            </a:r>
            <a:r>
              <a:rPr lang="en-US" altLang="zh-TW" sz="2400" dirty="0" smtClean="0">
                <a:solidFill>
                  <a:srgbClr val="3333CC"/>
                </a:solidFill>
              </a:rPr>
              <a:t>b</a:t>
            </a:r>
            <a:r>
              <a:rPr lang="en-US" altLang="zh-TW" sz="2400" dirty="0" smtClean="0"/>
              <a:t> from signaling / leakage</a:t>
            </a:r>
          </a:p>
          <a:p>
            <a:pPr lvl="1"/>
            <a:r>
              <a:rPr lang="en-US" altLang="zh-TW" sz="2400" dirty="0" smtClean="0"/>
              <a:t>Need “non-signaling” condition </a:t>
            </a:r>
          </a:p>
          <a:p>
            <a:pPr lvl="1"/>
            <a:r>
              <a:rPr lang="en-US" altLang="zh-TW" sz="2400" dirty="0"/>
              <a:t>I</a:t>
            </a:r>
            <a:r>
              <a:rPr lang="en-US" altLang="zh-TW" sz="2400" dirty="0" smtClean="0"/>
              <a:t>mplied by relativity theory</a:t>
            </a:r>
          </a:p>
          <a:p>
            <a:pPr lvl="1"/>
            <a:endParaRPr lang="en-US" altLang="zh-TW" sz="2400" dirty="0" smtClean="0"/>
          </a:p>
          <a:p>
            <a:pPr lvl="1"/>
            <a:endParaRPr lang="zh-TW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Rand. Amp. Protocol of </a:t>
            </a:r>
            <a:r>
              <a:rPr lang="en-US" altLang="zh-TW" dirty="0"/>
              <a:t>[CR12]</a:t>
            </a:r>
            <a:endParaRPr lang="zh-TW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" name="Group 30"/>
          <p:cNvGrpSpPr/>
          <p:nvPr/>
        </p:nvGrpSpPr>
        <p:grpSpPr>
          <a:xfrm>
            <a:off x="427371" y="2986140"/>
            <a:ext cx="843315" cy="1294019"/>
            <a:chOff x="606274" y="3666434"/>
            <a:chExt cx="843315" cy="129401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74" y="4068789"/>
              <a:ext cx="843315" cy="8916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83126" y="3666434"/>
              <a:ext cx="6896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86308"/>
                  </a:solidFill>
                </a:rPr>
                <a:t>Alice</a:t>
              </a: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432468" y="2200569"/>
            <a:ext cx="2215081" cy="37173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2400" i="0" dirty="0">
              <a:solidFill>
                <a:schemeClr val="tx2"/>
              </a:solidFill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256204" y="183134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SV </a:t>
            </a:r>
            <a:r>
              <a:rPr lang="en-US" altLang="zh-TW" dirty="0" smtClean="0">
                <a:solidFill>
                  <a:srgbClr val="F86308"/>
                </a:solidFill>
                <a:latin typeface="Helvetica" pitchFamily="34" charset="0"/>
              </a:rPr>
              <a:t>Source</a:t>
            </a:r>
            <a:endParaRPr lang="zh-TW" altLang="en-US" dirty="0">
              <a:solidFill>
                <a:srgbClr val="F86308"/>
              </a:solidFill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488117" y="2212347"/>
            <a:ext cx="221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0101101010010010</a:t>
            </a:r>
            <a:endParaRPr lang="zh-TW" altLang="en-US" dirty="0">
              <a:solidFill>
                <a:srgbClr val="33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48721" y="2967086"/>
            <a:ext cx="1048628" cy="1332127"/>
            <a:chOff x="7548721" y="3100693"/>
            <a:chExt cx="1048628" cy="1332127"/>
          </a:xfrm>
        </p:grpSpPr>
        <p:pic>
          <p:nvPicPr>
            <p:cNvPr id="1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48721" y="3100693"/>
              <a:ext cx="1048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i="0" dirty="0" smtClean="0">
                  <a:solidFill>
                    <a:srgbClr val="F86308"/>
                  </a:solidFill>
                  <a:latin typeface="Helvetica" pitchFamily="34" charset="0"/>
                </a:rPr>
                <a:t>Eve</a:t>
              </a:r>
              <a:endParaRPr lang="en-US" i="0" dirty="0">
                <a:solidFill>
                  <a:srgbClr val="F86308"/>
                </a:solidFill>
                <a:latin typeface="Helvetic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47625" y="3499992"/>
            <a:ext cx="2415910" cy="859132"/>
            <a:chOff x="4537686" y="3768347"/>
            <a:chExt cx="2415910" cy="859132"/>
          </a:xfrm>
        </p:grpSpPr>
        <p:grpSp>
          <p:nvGrpSpPr>
            <p:cNvPr id="17" name="群組 4"/>
            <p:cNvGrpSpPr/>
            <p:nvPr/>
          </p:nvGrpSpPr>
          <p:grpSpPr>
            <a:xfrm>
              <a:off x="4537686" y="3768347"/>
              <a:ext cx="874478" cy="859132"/>
              <a:chOff x="4202624" y="2254444"/>
              <a:chExt cx="1009517" cy="1092304"/>
            </a:xfrm>
          </p:grpSpPr>
          <p:sp>
            <p:nvSpPr>
              <p:cNvPr id="18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200" dirty="0"/>
              </a:p>
            </p:txBody>
          </p:sp>
        </p:grpSp>
        <p:grpSp>
          <p:nvGrpSpPr>
            <p:cNvPr id="20" name="群組 5"/>
            <p:cNvGrpSpPr/>
            <p:nvPr/>
          </p:nvGrpSpPr>
          <p:grpSpPr>
            <a:xfrm>
              <a:off x="6042882" y="3768347"/>
              <a:ext cx="910714" cy="859132"/>
              <a:chOff x="7586805" y="2254444"/>
              <a:chExt cx="1051346" cy="1092303"/>
            </a:xfrm>
          </p:grpSpPr>
          <p:sp>
            <p:nvSpPr>
              <p:cNvPr id="21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>
                <a:off x="8014804" y="2368172"/>
                <a:ext cx="487362" cy="9270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200" dirty="0"/>
              </a:p>
            </p:txBody>
          </p:sp>
        </p:grpSp>
      </p:grpSp>
      <p:pic>
        <p:nvPicPr>
          <p:cNvPr id="23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3324213"/>
            <a:ext cx="308986" cy="125965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790367" y="2986140"/>
            <a:ext cx="578458" cy="491129"/>
            <a:chOff x="3734397" y="4305783"/>
            <a:chExt cx="750796" cy="450808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矩形 43"/>
            <p:cNvSpPr/>
            <p:nvPr/>
          </p:nvSpPr>
          <p:spPr>
            <a:xfrm>
              <a:off x="3783209" y="4305783"/>
              <a:ext cx="701984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x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89246" y="4419520"/>
            <a:ext cx="617261" cy="507368"/>
            <a:chOff x="6799516" y="5361604"/>
            <a:chExt cx="617261" cy="507368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矩形 43"/>
            <p:cNvSpPr/>
            <p:nvPr/>
          </p:nvSpPr>
          <p:spPr>
            <a:xfrm>
              <a:off x="6821565" y="5407307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3333CC"/>
                  </a:solidFill>
                  <a:latin typeface="Helvetica" pitchFamily="34" charset="0"/>
                </a:rPr>
                <a:t>a</a:t>
              </a:r>
              <a:r>
                <a:rPr lang="en-US" altLang="zh-TW" sz="2400" baseline="-25000" dirty="0" err="1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23694" y="2986140"/>
            <a:ext cx="854970" cy="491129"/>
            <a:chOff x="3734397" y="4305783"/>
            <a:chExt cx="750796" cy="450808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矩形 43"/>
            <p:cNvSpPr/>
            <p:nvPr/>
          </p:nvSpPr>
          <p:spPr>
            <a:xfrm>
              <a:off x="3783210" y="4305783"/>
              <a:ext cx="701983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3333CC"/>
                  </a:solidFill>
                  <a:latin typeface="Helvetica" pitchFamily="34" charset="0"/>
                </a:rPr>
                <a:t>y</a:t>
              </a:r>
              <a:r>
                <a:rPr lang="en-US" altLang="zh-TW" sz="2400" baseline="-25000" dirty="0" err="1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52395" y="4419520"/>
            <a:ext cx="617261" cy="507368"/>
            <a:chOff x="6799516" y="5361604"/>
            <a:chExt cx="617261" cy="507368"/>
          </a:xfrm>
        </p:grpSpPr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矩形 43"/>
            <p:cNvSpPr/>
            <p:nvPr/>
          </p:nvSpPr>
          <p:spPr>
            <a:xfrm>
              <a:off x="6821565" y="5407307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b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392418" y="5304413"/>
                <a:ext cx="446789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 dirty="0" smtClean="0">
                    <a:latin typeface="Helvetica" pitchFamily="34" charset="0"/>
                  </a:rPr>
                  <a:t>Accept if </a:t>
                </a:r>
                <a:r>
                  <a:rPr lang="en-US" sz="2400" i="0" dirty="0" smtClean="0">
                    <a:solidFill>
                      <a:srgbClr val="F86308"/>
                    </a:solidFill>
                    <a:latin typeface="Helvetica" pitchFamily="34" charset="0"/>
                  </a:rPr>
                  <a:t>Device</a:t>
                </a:r>
                <a:r>
                  <a:rPr lang="en-US" sz="2400" i="0" dirty="0" smtClean="0">
                    <a:latin typeface="Helvetica" pitchFamily="34" charset="0"/>
                  </a:rPr>
                  <a:t> “play well” &amp;</a:t>
                </a:r>
              </a:p>
              <a:p>
                <a:r>
                  <a:rPr lang="en-US" sz="2400" i="0" dirty="0" smtClean="0">
                    <a:latin typeface="Helvetica" pitchFamily="34" charset="0"/>
                  </a:rPr>
                  <a:t>Output</a:t>
                </a:r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 z = </a:t>
                </a:r>
                <a:r>
                  <a:rPr lang="en-US" sz="2400" i="0" dirty="0" err="1" smtClean="0">
                    <a:solidFill>
                      <a:srgbClr val="3333CC"/>
                    </a:solidFill>
                    <a:latin typeface="Helvetica" pitchFamily="34" charset="0"/>
                  </a:rPr>
                  <a:t>a</a:t>
                </a:r>
                <a:r>
                  <a:rPr lang="en-US" sz="2400" i="0" baseline="-25000" dirty="0" err="1" smtClean="0">
                    <a:solidFill>
                      <a:srgbClr val="3333CC"/>
                    </a:solidFill>
                    <a:latin typeface="Helvetica" pitchFamily="34" charset="0"/>
                  </a:rPr>
                  <a:t>r</a:t>
                </a:r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 </a:t>
                </a:r>
                <a:r>
                  <a:rPr lang="en-US" sz="2400" i="0" dirty="0" smtClean="0">
                    <a:latin typeface="Helvetica" pitchFamily="34" charset="0"/>
                  </a:rPr>
                  <a:t>for </a:t>
                </a:r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 SV </a:t>
                </a:r>
                <a:r>
                  <a:rPr lang="en-US" sz="2400" i="0" dirty="0" smtClean="0">
                    <a:solidFill>
                      <a:srgbClr val="F86308"/>
                    </a:solidFill>
                    <a:latin typeface="Helvetica" pitchFamily="34" charset="0"/>
                  </a:rPr>
                  <a:t>Source</a:t>
                </a:r>
                <a:endParaRPr lang="en-US" sz="2400" i="0" dirty="0">
                  <a:solidFill>
                    <a:srgbClr val="F86308"/>
                  </a:solidFill>
                  <a:latin typeface="Helvetica" pitchFamily="34" charset="0"/>
                </a:endParaRPr>
              </a:p>
            </p:txBody>
          </p:sp>
        </mc:Choice>
        <mc:Fallback>
          <p:sp>
            <p:nvSpPr>
              <p:cNvPr id="3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18" y="5304413"/>
                <a:ext cx="446789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046" t="-5147" r="-1228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5"/>
          <p:cNvGrpSpPr/>
          <p:nvPr/>
        </p:nvGrpSpPr>
        <p:grpSpPr>
          <a:xfrm>
            <a:off x="7554326" y="5087449"/>
            <a:ext cx="910714" cy="859132"/>
            <a:chOff x="7586805" y="2254444"/>
            <a:chExt cx="1051346" cy="1092303"/>
          </a:xfrm>
        </p:grpSpPr>
        <p:sp>
          <p:nvSpPr>
            <p:cNvPr id="50" name="Rounded Rectangle 4"/>
            <p:cNvSpPr/>
            <p:nvPr/>
          </p:nvSpPr>
          <p:spPr>
            <a:xfrm>
              <a:off x="7586805" y="2254444"/>
              <a:ext cx="1051346" cy="109230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/>
            </a:p>
          </p:txBody>
        </p:sp>
        <p:sp>
          <p:nvSpPr>
            <p:cNvPr id="51" name="AutoShape 8"/>
            <p:cNvSpPr>
              <a:spLocks/>
            </p:cNvSpPr>
            <p:nvPr/>
          </p:nvSpPr>
          <p:spPr bwMode="auto">
            <a:xfrm>
              <a:off x="8014804" y="2368172"/>
              <a:ext cx="487362" cy="92709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120000"/>
                </a:lnSpc>
              </a:pPr>
              <a:r>
                <a:rPr lang="en-US" sz="4400" i="1" dirty="0" smtClean="0">
                  <a:solidFill>
                    <a:srgbClr val="DF8E3E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E</a:t>
              </a:r>
              <a:endParaRPr lang="en-US" sz="12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082531" y="4563658"/>
            <a:ext cx="753258" cy="491129"/>
            <a:chOff x="3734397" y="4305783"/>
            <a:chExt cx="977673" cy="450808"/>
          </a:xfrm>
        </p:grpSpPr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矩形 43"/>
            <p:cNvSpPr/>
            <p:nvPr/>
          </p:nvSpPr>
          <p:spPr>
            <a:xfrm>
              <a:off x="3783208" y="4305783"/>
              <a:ext cx="928862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M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E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081408" y="5963229"/>
            <a:ext cx="617261" cy="461665"/>
            <a:chOff x="6799516" y="5327795"/>
            <a:chExt cx="617261" cy="461665"/>
          </a:xfrm>
        </p:grpSpPr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矩形 43"/>
            <p:cNvSpPr/>
            <p:nvPr/>
          </p:nvSpPr>
          <p:spPr>
            <a:xfrm>
              <a:off x="6821565" y="5327795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O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E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1173" y="5395105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Helvetica" pitchFamily="34" charset="0"/>
              </a:rPr>
              <a:t>Guess </a:t>
            </a:r>
            <a:r>
              <a:rPr lang="en-US" altLang="zh-TW" sz="2400" dirty="0" smtClean="0">
                <a:solidFill>
                  <a:srgbClr val="F86308"/>
                </a:solidFill>
                <a:latin typeface="Helvetica" pitchFamily="34" charset="0"/>
              </a:rPr>
              <a:t>z</a:t>
            </a:r>
            <a:endParaRPr lang="zh-TW" altLang="en-US" sz="2400" dirty="0">
              <a:solidFill>
                <a:srgbClr val="F86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57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092 L -0.33976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643" y="144349"/>
            <a:ext cx="8889357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Dichotomy Theorem </a:t>
            </a:r>
            <a:r>
              <a:rPr lang="en-US" altLang="zh-TW" sz="4000" dirty="0" smtClean="0"/>
              <a:t>[CR12,GMT+13]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2881" y="1609859"/>
                <a:ext cx="8637104" cy="516313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Can we certify our physical world is inherently random?</a:t>
                </a:r>
              </a:p>
              <a:p>
                <a:pPr lvl="1"/>
                <a:r>
                  <a:rPr lang="en-US" altLang="zh-TW" sz="2400" dirty="0" smtClean="0"/>
                  <a:t>NO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if the world is fully deterministic (“super-determinism”)</a:t>
                </a:r>
              </a:p>
              <a:p>
                <a:pPr lvl="8"/>
                <a:endParaRPr lang="en-US" altLang="zh-TW" sz="300" dirty="0" smtClean="0"/>
              </a:p>
              <a:p>
                <a:r>
                  <a:rPr lang="en-US" altLang="zh-TW" sz="2800" dirty="0" smtClean="0"/>
                  <a:t>Dichotomy: either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deterministic</a:t>
                </a:r>
                <a:r>
                  <a:rPr lang="en-US" altLang="zh-TW" sz="2800" dirty="0" smtClean="0"/>
                  <a:t>, or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certifiably random</a:t>
                </a:r>
              </a:p>
              <a:p>
                <a:pPr lvl="6"/>
                <a:endParaRPr lang="en-US" altLang="zh-TW" sz="300" dirty="0" smtClean="0"/>
              </a:p>
              <a:p>
                <a:r>
                  <a:rPr lang="en-US" altLang="zh-TW" sz="2800" b="1" dirty="0" smtClean="0"/>
                  <a:t>RA</a:t>
                </a:r>
                <a:r>
                  <a:rPr lang="en-US" altLang="zh-TW" sz="2800" dirty="0" smtClean="0"/>
                  <a:t>: weak randomness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smtClean="0"/>
                  <a:t>certifiable true randomness</a:t>
                </a:r>
              </a:p>
              <a:p>
                <a:pPr lvl="6"/>
                <a:endParaRPr lang="en-US" altLang="zh-TW" sz="400" dirty="0"/>
              </a:p>
              <a:p>
                <a:r>
                  <a:rPr lang="en-US" altLang="zh-TW" sz="2800" dirty="0"/>
                  <a:t>Weaker assumptions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2800" dirty="0"/>
                  <a:t> Stronger Dichotomy Thm</a:t>
                </a:r>
              </a:p>
              <a:p>
                <a:r>
                  <a:rPr lang="en-US" altLang="zh-TW" sz="2800" dirty="0" smtClean="0"/>
                  <a:t>Require Non-Signaling (NS) security </a:t>
                </a:r>
                <a:r>
                  <a:rPr lang="en-US" altLang="zh-TW" sz="2800" dirty="0" smtClean="0">
                    <a:solidFill>
                      <a:srgbClr val="00B0F0"/>
                    </a:solidFill>
                  </a:rPr>
                  <a:t>[CR12]</a:t>
                </a:r>
              </a:p>
              <a:p>
                <a:pPr lvl="1"/>
                <a:r>
                  <a:rPr lang="en-US" altLang="zh-TW" sz="2400" dirty="0" smtClean="0"/>
                  <a:t>Should </a:t>
                </a:r>
                <a:r>
                  <a:rPr lang="en-US" altLang="zh-TW" sz="2400" i="1" dirty="0" smtClean="0"/>
                  <a:t>not</a:t>
                </a:r>
                <a:r>
                  <a:rPr lang="en-US" altLang="zh-TW" sz="2400" dirty="0" smtClean="0"/>
                  <a:t> assume quantum completeness</a:t>
                </a:r>
              </a:p>
              <a:p>
                <a:pPr lvl="1"/>
                <a:r>
                  <a:rPr lang="en-US" altLang="zh-TW" sz="2400" dirty="0" smtClean="0"/>
                  <a:t>Only assume NS condition (necessary)</a:t>
                </a:r>
              </a:p>
              <a:p>
                <a:pPr lvl="1"/>
                <a:endParaRPr lang="en-US" altLang="zh-TW" sz="1050" dirty="0" smtClean="0">
                  <a:solidFill>
                    <a:srgbClr val="F86308"/>
                  </a:solidFill>
                </a:endParaRPr>
              </a:p>
              <a:p>
                <a:pPr lvl="7"/>
                <a:endParaRPr lang="en-US" altLang="zh-TW" sz="11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81" y="1609859"/>
                <a:ext cx="8637104" cy="5163132"/>
              </a:xfrm>
              <a:blipFill rotWithShape="0">
                <a:blip r:embed="rId3"/>
                <a:stretch>
                  <a:fillRect l="-1270" t="-1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74638"/>
            <a:ext cx="87757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Can we certify </a:t>
            </a:r>
            <a:r>
              <a:rPr lang="en-US" altLang="zh-TW" dirty="0" smtClean="0"/>
              <a:t>exist. </a:t>
            </a:r>
            <a:r>
              <a:rPr lang="en-US" altLang="zh-TW" dirty="0"/>
              <a:t>of true </a:t>
            </a:r>
            <a:r>
              <a:rPr lang="en-US" altLang="zh-TW" dirty="0" smtClean="0"/>
              <a:t>randomness?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4391970"/>
                <a:ext cx="8229600" cy="232950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>
                    <a:solidFill>
                      <a:srgbClr val="F86308"/>
                    </a:solidFill>
                  </a:rPr>
                  <a:t>System</a:t>
                </a:r>
                <a:r>
                  <a:rPr lang="en-US" altLang="zh-TW" sz="2400" dirty="0" smtClean="0"/>
                  <a:t> perform experiment to output a bit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>
                    <a:solidFill>
                      <a:srgbClr val="3333CC"/>
                    </a:solidFill>
                  </a:rPr>
                  <a:t>{0,1}</a:t>
                </a:r>
                <a:endParaRPr lang="zh-TW" altLang="en-US" sz="2400" dirty="0">
                  <a:solidFill>
                    <a:srgbClr val="3333CC"/>
                  </a:solidFill>
                </a:endParaRPr>
              </a:p>
              <a:p>
                <a:r>
                  <a:rPr lang="en-US" altLang="zh-TW" sz="2400" dirty="0" smtClean="0">
                    <a:solidFill>
                      <a:srgbClr val="F86308"/>
                    </a:solidFill>
                  </a:rPr>
                  <a:t>Eve</a:t>
                </a:r>
                <a:r>
                  <a:rPr lang="en-US" altLang="zh-TW" sz="2400" dirty="0" smtClean="0"/>
                  <a:t> models external observer</a:t>
                </a:r>
                <a:endParaRPr lang="en-US" altLang="zh-TW" sz="2400" dirty="0" smtClean="0">
                  <a:solidFill>
                    <a:srgbClr val="3333CC"/>
                  </a:solidFill>
                </a:endParaRPr>
              </a:p>
              <a:p>
                <a:r>
                  <a:rPr lang="en-US" altLang="zh-TW" sz="2400" b="1" u="sng" dirty="0" smtClean="0"/>
                  <a:t>Assume</a:t>
                </a:r>
                <a:r>
                  <a:rPr lang="en-US" altLang="zh-TW" sz="2400" dirty="0" smtClean="0"/>
                  <a:t>: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Eve</a:t>
                </a:r>
                <a:r>
                  <a:rPr lang="en-US" altLang="zh-TW" sz="2400" dirty="0" smtClean="0"/>
                  <a:t> knows 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System</a:t>
                </a:r>
                <a:r>
                  <a:rPr lang="en-US" altLang="zh-TW" sz="2400" dirty="0" smtClean="0"/>
                  <a:t>’s </a:t>
                </a:r>
                <a:r>
                  <a:rPr lang="en-US" altLang="zh-TW" sz="2400" b="1" dirty="0" smtClean="0"/>
                  <a:t>full info</a:t>
                </a:r>
                <a:r>
                  <a:rPr lang="en-US" altLang="zh-TW" sz="2400" dirty="0" smtClean="0"/>
                  <a:t> </a:t>
                </a:r>
                <a:r>
                  <a:rPr lang="en-US" altLang="zh-TW" sz="2400" i="1" dirty="0" smtClean="0"/>
                  <a:t>before</a:t>
                </a:r>
                <a:r>
                  <a:rPr lang="en-US" altLang="zh-TW" sz="2400" dirty="0" smtClean="0"/>
                  <a:t> experiment</a:t>
                </a:r>
              </a:p>
              <a:p>
                <a:r>
                  <a:rPr lang="en-US" altLang="zh-TW" sz="2400" dirty="0"/>
                  <a:t>True randomness: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z</a:t>
                </a:r>
                <a:r>
                  <a:rPr lang="en-US" altLang="zh-TW" sz="2400" dirty="0" smtClean="0"/>
                  <a:t> looks </a:t>
                </a:r>
                <a:r>
                  <a:rPr lang="en-US" altLang="zh-TW" sz="2400" dirty="0" smtClean="0"/>
                  <a:t>uniform-to-</a:t>
                </a:r>
                <a:r>
                  <a:rPr lang="en-US" altLang="zh-TW" sz="2400" dirty="0" smtClean="0">
                    <a:solidFill>
                      <a:srgbClr val="F86308"/>
                    </a:solidFill>
                  </a:rPr>
                  <a:t>Eve</a:t>
                </a:r>
                <a:endParaRPr lang="en-US" altLang="zh-TW" sz="2400" dirty="0">
                  <a:solidFill>
                    <a:srgbClr val="F86308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400" dirty="0" smtClean="0"/>
                  <a:t>	   (Thus, classical deterministic theory don’t work!)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4391970"/>
                <a:ext cx="8229600" cy="2329505"/>
              </a:xfrm>
              <a:blipFill rotWithShape="0">
                <a:blip r:embed="rId2"/>
                <a:stretch>
                  <a:fillRect l="-1037" t="-2089" b="-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0362" y="2557489"/>
            <a:ext cx="747941" cy="82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167486" y="1869306"/>
            <a:ext cx="10736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86308"/>
                </a:solidFill>
              </a:rPr>
              <a:t>System</a:t>
            </a:r>
          </a:p>
        </p:txBody>
      </p:sp>
      <p:cxnSp>
        <p:nvCxnSpPr>
          <p:cNvPr id="7" name="Straight Arrow Connector 23"/>
          <p:cNvCxnSpPr/>
          <p:nvPr/>
        </p:nvCxnSpPr>
        <p:spPr>
          <a:xfrm>
            <a:off x="2704332" y="3543300"/>
            <a:ext cx="0" cy="42433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9"/>
              <p:cNvSpPr/>
              <p:nvPr/>
            </p:nvSpPr>
            <p:spPr>
              <a:xfrm>
                <a:off x="2222470" y="3967635"/>
                <a:ext cx="9637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3333CC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000" dirty="0" smtClean="0">
                    <a:solidFill>
                      <a:srgbClr val="3333CC"/>
                    </a:solidFill>
                  </a:rPr>
                  <a:t>{0,1}</a:t>
                </a:r>
                <a:endParaRPr lang="zh-TW" altLang="en-US" sz="2000" dirty="0">
                  <a:solidFill>
                    <a:srgbClr val="3333CC"/>
                  </a:solidFill>
                </a:endParaRPr>
              </a:p>
            </p:txBody>
          </p:sp>
        </mc:Choice>
        <mc:Fallback>
          <p:sp>
            <p:nvSpPr>
              <p:cNvPr id="8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70" y="3967635"/>
                <a:ext cx="96372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6962" t="-9231" r="-1899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53496" y="2154286"/>
            <a:ext cx="1048628" cy="1408327"/>
            <a:chOff x="7548721" y="3024493"/>
            <a:chExt cx="1048628" cy="1408327"/>
          </a:xfrm>
        </p:grpSpPr>
        <p:pic>
          <p:nvPicPr>
            <p:cNvPr id="10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7548721" y="3024493"/>
              <a:ext cx="10486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86308"/>
                  </a:solidFill>
                </a:rPr>
                <a:t>Eve</a:t>
              </a:r>
              <a:endParaRPr lang="en-US" sz="2400" dirty="0">
                <a:solidFill>
                  <a:srgbClr val="F86308"/>
                </a:solidFill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135720" y="1805806"/>
            <a:ext cx="1684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86308"/>
                </a:solidFill>
              </a:rPr>
              <a:t>Observer</a:t>
            </a:r>
            <a:endParaRPr lang="en-US" sz="2400" dirty="0">
              <a:solidFill>
                <a:srgbClr val="F86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1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Yes, Base on Quantum Theory?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03070"/>
            <a:ext cx="8407400" cy="235096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Issue 1: even if </a:t>
            </a:r>
            <a:r>
              <a:rPr lang="en-US" altLang="zh-TW" sz="2400" dirty="0" smtClean="0">
                <a:solidFill>
                  <a:srgbClr val="3333CC"/>
                </a:solidFill>
              </a:rPr>
              <a:t>z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is random, it </a:t>
            </a:r>
            <a:r>
              <a:rPr lang="en-US" altLang="zh-TW" sz="2400" dirty="0" smtClean="0"/>
              <a:t>might </a:t>
            </a:r>
            <a:r>
              <a:rPr lang="en-US" altLang="zh-TW" sz="2400" dirty="0" smtClean="0"/>
              <a:t>be known by </a:t>
            </a:r>
            <a:r>
              <a:rPr lang="en-US" altLang="zh-TW" sz="2400" dirty="0" smtClean="0">
                <a:solidFill>
                  <a:srgbClr val="F86308"/>
                </a:solidFill>
              </a:rPr>
              <a:t>Eve</a:t>
            </a:r>
          </a:p>
          <a:p>
            <a:pPr lvl="1"/>
            <a:r>
              <a:rPr lang="en-US" altLang="zh-TW" sz="2400" dirty="0" smtClean="0"/>
              <a:t>Quantum </a:t>
            </a:r>
            <a:r>
              <a:rPr lang="en-US" altLang="zh-TW" sz="2400" b="1" dirty="0" smtClean="0"/>
              <a:t>incompleteness</a:t>
            </a:r>
            <a:r>
              <a:rPr lang="en-US" altLang="zh-TW" sz="2400" dirty="0" smtClean="0"/>
              <a:t>: potential hidden </a:t>
            </a:r>
            <a:r>
              <a:rPr lang="en-US" altLang="zh-TW" sz="2400" dirty="0"/>
              <a:t>variable </a:t>
            </a:r>
            <a:r>
              <a:rPr lang="en-US" altLang="zh-TW" sz="2400" dirty="0" smtClean="0"/>
              <a:t>theory</a:t>
            </a:r>
          </a:p>
          <a:p>
            <a:pPr lvl="4"/>
            <a:endParaRPr lang="en-US" altLang="zh-TW" sz="1600" b="1" dirty="0" smtClean="0"/>
          </a:p>
          <a:p>
            <a:r>
              <a:rPr lang="en-US" altLang="zh-TW" sz="2400" dirty="0" smtClean="0"/>
              <a:t>Issue 2: lack of certification</a:t>
            </a:r>
          </a:p>
          <a:p>
            <a:pPr lvl="1"/>
            <a:r>
              <a:rPr lang="en-US" altLang="zh-TW" sz="2400" dirty="0" smtClean="0"/>
              <a:t>Need perfect state and measurement --- can’t check</a:t>
            </a:r>
            <a:endParaRPr lang="zh-TW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0362" y="2341589"/>
            <a:ext cx="747941" cy="82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167486" y="1653406"/>
            <a:ext cx="10736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86308"/>
                </a:solidFill>
              </a:rPr>
              <a:t>System</a:t>
            </a:r>
          </a:p>
        </p:txBody>
      </p:sp>
      <p:cxnSp>
        <p:nvCxnSpPr>
          <p:cNvPr id="7" name="Straight Arrow Connector 23"/>
          <p:cNvCxnSpPr/>
          <p:nvPr/>
        </p:nvCxnSpPr>
        <p:spPr>
          <a:xfrm>
            <a:off x="2704332" y="3327400"/>
            <a:ext cx="0" cy="42433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9"/>
              <p:cNvSpPr/>
              <p:nvPr/>
            </p:nvSpPr>
            <p:spPr>
              <a:xfrm>
                <a:off x="2222470" y="3751735"/>
                <a:ext cx="9637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smtClean="0">
                    <a:solidFill>
                      <a:srgbClr val="3333CC"/>
                    </a:solidFill>
                  </a:rPr>
                  <a:t>z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000" dirty="0" smtClean="0">
                    <a:solidFill>
                      <a:srgbClr val="3333CC"/>
                    </a:solidFill>
                  </a:rPr>
                  <a:t>{0,1}</a:t>
                </a:r>
                <a:endParaRPr lang="zh-TW" altLang="en-US" sz="2000" dirty="0">
                  <a:solidFill>
                    <a:srgbClr val="3333CC"/>
                  </a:solidFill>
                </a:endParaRPr>
              </a:p>
            </p:txBody>
          </p:sp>
        </mc:Choice>
        <mc:Fallback>
          <p:sp>
            <p:nvSpPr>
              <p:cNvPr id="8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470" y="3751735"/>
                <a:ext cx="963725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6962" t="-7576" r="-1899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453496" y="1938386"/>
            <a:ext cx="1048628" cy="1408327"/>
            <a:chOff x="7548721" y="3024493"/>
            <a:chExt cx="1048628" cy="1408327"/>
          </a:xfrm>
        </p:grpSpPr>
        <p:pic>
          <p:nvPicPr>
            <p:cNvPr id="10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7548721" y="3024493"/>
              <a:ext cx="10486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86308"/>
                  </a:solidFill>
                </a:rPr>
                <a:t>Eve</a:t>
              </a:r>
              <a:endParaRPr lang="en-US" sz="2400" dirty="0">
                <a:solidFill>
                  <a:srgbClr val="F86308"/>
                </a:solidFill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135720" y="1589906"/>
            <a:ext cx="16841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F86308"/>
                </a:solidFill>
              </a:rPr>
              <a:t>Observer</a:t>
            </a:r>
            <a:endParaRPr lang="en-US" sz="2400" dirty="0">
              <a:solidFill>
                <a:srgbClr val="F8630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/>
              <p:cNvSpPr/>
              <p:nvPr/>
            </p:nvSpPr>
            <p:spPr>
              <a:xfrm>
                <a:off x="3153987" y="1596777"/>
                <a:ext cx="2889775" cy="1770062"/>
              </a:xfrm>
              <a:prstGeom prst="cloudCallout">
                <a:avLst>
                  <a:gd name="adj1" fmla="val -59162"/>
                  <a:gd name="adj2" fmla="val 3021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sz="1400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altLang="zh-TW" sz="1400" i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400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altLang="zh-TW" sz="1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1400" i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400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TW" sz="1400" i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|1〉</m:t>
                      </m:r>
                    </m:oMath>
                  </m:oMathPara>
                </a14:m>
                <a:endParaRPr lang="en-US" altLang="zh-TW" sz="1400" dirty="0" smtClean="0"/>
              </a:p>
              <a:p>
                <a:pPr algn="ctr"/>
                <a:endParaRPr lang="en-US" altLang="zh-TW" sz="900" dirty="0" smtClean="0"/>
              </a:p>
              <a:p>
                <a:pPr algn="ctr"/>
                <a:r>
                  <a:rPr lang="en-US" altLang="zh-TW" sz="1600" dirty="0" smtClean="0">
                    <a:solidFill>
                      <a:schemeClr val="tx1"/>
                    </a:solidFill>
                  </a:rPr>
                  <a:t>Measure in </a:t>
                </a:r>
              </a:p>
              <a:p>
                <a:pPr algn="ctr"/>
                <a:r>
                  <a:rPr lang="en-US" altLang="zh-TW" sz="1600" dirty="0" smtClean="0">
                    <a:solidFill>
                      <a:srgbClr val="3333CC"/>
                    </a:solidFill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zh-TW" sz="16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TW" sz="1600" dirty="0" smtClean="0">
                    <a:solidFill>
                      <a:srgbClr val="3333CC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zh-TW" sz="1600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sz="1600" dirty="0" smtClean="0">
                    <a:solidFill>
                      <a:srgbClr val="3333CC"/>
                    </a:solidFill>
                  </a:rPr>
                  <a:t>}</a:t>
                </a:r>
                <a:r>
                  <a:rPr lang="en-US" altLang="zh-TW" sz="1600" dirty="0" smtClean="0">
                    <a:solidFill>
                      <a:schemeClr val="tx1"/>
                    </a:solidFill>
                  </a:rPr>
                  <a:t> basis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loud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987" y="1596777"/>
                <a:ext cx="2889775" cy="1770062"/>
              </a:xfrm>
              <a:prstGeom prst="cloudCallout">
                <a:avLst>
                  <a:gd name="adj1" fmla="val -59162"/>
                  <a:gd name="adj2" fmla="val 30213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2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Randomness Amplification </a:t>
            </a:r>
            <a:r>
              <a:rPr lang="en-US" altLang="zh-TW" sz="3600" dirty="0" smtClean="0"/>
              <a:t>[CR12]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Certify true randomness from weak randomness</a:t>
            </a:r>
          </a:p>
          <a:p>
            <a:pPr lvl="1"/>
            <a:r>
              <a:rPr lang="en-US" altLang="zh-TW" sz="2400" dirty="0" smtClean="0"/>
              <a:t>via certifying </a:t>
            </a:r>
            <a:r>
              <a:rPr lang="en-US" altLang="zh-TW" sz="2400" dirty="0" smtClean="0">
                <a:solidFill>
                  <a:srgbClr val="FF0000"/>
                </a:solidFill>
              </a:rPr>
              <a:t>Bell violation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4108"/>
            <a:ext cx="8229600" cy="13255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Certify Rand. via Bell Violation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8517" y="1532824"/>
                <a:ext cx="4409518" cy="494558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Deterministic strategies    are classical</a:t>
                </a:r>
              </a:p>
              <a:p>
                <a:r>
                  <a:rPr lang="en-US" altLang="zh-TW" sz="2800" dirty="0" smtClean="0"/>
                  <a:t>Super-classical behavior</a:t>
                </a:r>
              </a:p>
              <a:p>
                <a:pPr marL="0" indent="0">
                  <a:buNone/>
                </a:pPr>
                <a:r>
                  <a:rPr lang="en-US" altLang="zh-TW" sz="2800" dirty="0" smtClean="0"/>
                  <a:t>    certify randomness!</a:t>
                </a:r>
              </a:p>
              <a:p>
                <a:endParaRPr lang="en-US" altLang="zh-TW" sz="1200" dirty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Example: CHSH Game</a:t>
                </a:r>
              </a:p>
              <a:p>
                <a:pPr lvl="1"/>
                <a:r>
                  <a:rPr lang="en-US" altLang="zh-TW" sz="2400" dirty="0" smtClean="0"/>
                  <a:t>Input: random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x, y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{0,1}</a:t>
                </a:r>
              </a:p>
              <a:p>
                <a:pPr lvl="1"/>
                <a:r>
                  <a:rPr lang="en-US" altLang="zh-TW" sz="2400" dirty="0" smtClean="0"/>
                  <a:t>Win if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TW" sz="2400" dirty="0">
                    <a:solidFill>
                      <a:srgbClr val="3333CC"/>
                    </a:solidFill>
                  </a:rPr>
                  <a:t> b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= x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y </a:t>
                </a:r>
              </a:p>
              <a:p>
                <a:pPr lvl="1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Classical value =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75%</a:t>
                </a:r>
              </a:p>
              <a:p>
                <a:pPr lvl="1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Quantum value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85%</a:t>
                </a:r>
              </a:p>
              <a:p>
                <a:pPr marL="0" indent="0">
                  <a:buNone/>
                </a:pPr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517" y="1532824"/>
                <a:ext cx="4409518" cy="4945582"/>
              </a:xfrm>
              <a:blipFill rotWithShape="0">
                <a:blip r:embed="rId3"/>
                <a:stretch>
                  <a:fillRect l="-2905" t="-1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5" descr="pasted-image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434" y="2147694"/>
            <a:ext cx="1321973" cy="122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AutoShape 6" descr="craft_texture.jpeg"/>
          <p:cNvSpPr>
            <a:spLocks/>
          </p:cNvSpPr>
          <p:nvPr/>
        </p:nvSpPr>
        <p:spPr bwMode="auto">
          <a:xfrm>
            <a:off x="6553200" y="1458244"/>
            <a:ext cx="2528589" cy="796200"/>
          </a:xfrm>
          <a:prstGeom prst="wedgeEllipseCallout">
            <a:avLst>
              <a:gd name="adj1" fmla="val -31360"/>
              <a:gd name="adj2" fmla="val 67239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rker Felt" charset="0"/>
                <a:ea typeface="Marker Felt" charset="0"/>
                <a:cs typeface="Marker Felt" charset="0"/>
                <a:sym typeface="Marker Felt" charset="0"/>
              </a:rPr>
              <a:t>Communication impossible</a:t>
            </a:r>
            <a:endParaRPr 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845409" y="2254444"/>
            <a:ext cx="1009517" cy="1092304"/>
            <a:chOff x="4202624" y="2254444"/>
            <a:chExt cx="1009517" cy="1092304"/>
          </a:xfrm>
        </p:grpSpPr>
        <p:sp>
          <p:nvSpPr>
            <p:cNvPr id="20" name="Rounded Rectangle 4"/>
            <p:cNvSpPr/>
            <p:nvPr/>
          </p:nvSpPr>
          <p:spPr>
            <a:xfrm>
              <a:off x="4202624" y="2254444"/>
              <a:ext cx="1009517" cy="109230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/>
            </a:p>
          </p:txBody>
        </p:sp>
        <p:sp>
          <p:nvSpPr>
            <p:cNvPr id="11" name="AutoShape 7"/>
            <p:cNvSpPr>
              <a:spLocks/>
            </p:cNvSpPr>
            <p:nvPr/>
          </p:nvSpPr>
          <p:spPr bwMode="auto">
            <a:xfrm>
              <a:off x="4590040" y="2399481"/>
              <a:ext cx="585787" cy="927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120000"/>
                </a:lnSpc>
              </a:pPr>
              <a:r>
                <a:rPr lang="en-US" sz="4800" i="1" dirty="0">
                  <a:solidFill>
                    <a:srgbClr val="DF8E3E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A</a:t>
              </a:r>
              <a:endParaRPr lang="en-US" sz="14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7586805" y="2254444"/>
            <a:ext cx="1051346" cy="1092303"/>
            <a:chOff x="7586805" y="2254444"/>
            <a:chExt cx="1051346" cy="1092303"/>
          </a:xfrm>
        </p:grpSpPr>
        <p:sp>
          <p:nvSpPr>
            <p:cNvPr id="21" name="Rounded Rectangle 4"/>
            <p:cNvSpPr/>
            <p:nvPr/>
          </p:nvSpPr>
          <p:spPr>
            <a:xfrm>
              <a:off x="7586805" y="2254444"/>
              <a:ext cx="1051346" cy="109230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/>
            </a:p>
          </p:txBody>
        </p:sp>
        <p:sp>
          <p:nvSpPr>
            <p:cNvPr id="13" name="AutoShape 8"/>
            <p:cNvSpPr>
              <a:spLocks/>
            </p:cNvSpPr>
            <p:nvPr/>
          </p:nvSpPr>
          <p:spPr bwMode="auto">
            <a:xfrm>
              <a:off x="8014804" y="2381376"/>
              <a:ext cx="487362" cy="927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l">
                <a:lnSpc>
                  <a:spcPct val="120000"/>
                </a:lnSpc>
              </a:pPr>
              <a:r>
                <a:rPr lang="en-US" sz="4800" i="1" dirty="0">
                  <a:solidFill>
                    <a:srgbClr val="DF8E3E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B</a:t>
              </a:r>
              <a:endParaRPr lang="en-US" sz="1400" dirty="0"/>
            </a:p>
          </p:txBody>
        </p:sp>
      </p:grpSp>
      <p:pic>
        <p:nvPicPr>
          <p:cNvPr id="22" name="Picture 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1762" y="4519273"/>
            <a:ext cx="843315" cy="8916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36" name="群組 35"/>
          <p:cNvGrpSpPr/>
          <p:nvPr/>
        </p:nvGrpSpPr>
        <p:grpSpPr>
          <a:xfrm>
            <a:off x="5611350" y="3667716"/>
            <a:ext cx="563110" cy="685120"/>
            <a:chOff x="5611350" y="3667716"/>
            <a:chExt cx="563110" cy="685120"/>
          </a:xfrm>
        </p:grpSpPr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H="1" flipV="1">
              <a:off x="5628497" y="3667716"/>
              <a:ext cx="545963" cy="670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611350" y="398350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3333CC"/>
                  </a:solidFill>
                  <a:latin typeface="Helvetica" pitchFamily="34" charset="0"/>
                </a:rPr>
                <a:t>x</a:t>
              </a:r>
              <a:endParaRPr lang="zh-TW" altLang="en-US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7281143" y="3658190"/>
            <a:ext cx="659870" cy="705459"/>
            <a:chOff x="7281143" y="3658190"/>
            <a:chExt cx="659870" cy="705459"/>
          </a:xfrm>
        </p:grpSpPr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7281143" y="3658190"/>
              <a:ext cx="659870" cy="7054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516350" y="3993029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3333CC"/>
                  </a:solidFill>
                  <a:latin typeface="Helvetica" pitchFamily="34" charset="0"/>
                </a:rPr>
                <a:t>y</a:t>
              </a:r>
              <a:endParaRPr lang="zh-TW" altLang="en-US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5964309" y="3621583"/>
            <a:ext cx="550497" cy="670488"/>
            <a:chOff x="5964309" y="3621583"/>
            <a:chExt cx="550497" cy="670488"/>
          </a:xfrm>
        </p:grpSpPr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 flipV="1">
              <a:off x="5964309" y="3621583"/>
              <a:ext cx="545963" cy="670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201900" y="367870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3333CC"/>
                  </a:solidFill>
                  <a:latin typeface="Helvetica" pitchFamily="34" charset="0"/>
                </a:rPr>
                <a:t>a</a:t>
              </a:r>
              <a:endParaRPr lang="zh-TW" altLang="en-US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6925800" y="3601040"/>
            <a:ext cx="662788" cy="705459"/>
            <a:chOff x="6925800" y="3601040"/>
            <a:chExt cx="662788" cy="705459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6928718" y="3601040"/>
              <a:ext cx="659870" cy="7054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925800" y="3678704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solidFill>
                    <a:srgbClr val="3333CC"/>
                  </a:solidFill>
                  <a:latin typeface="Helvetica" pitchFamily="34" charset="0"/>
                </a:rPr>
                <a:t>b</a:t>
              </a:r>
              <a:endParaRPr lang="zh-TW" altLang="en-US" baseline="-25000" dirty="0">
                <a:solidFill>
                  <a:srgbClr val="3333CC"/>
                </a:solidFill>
              </a:endParaRPr>
            </a:p>
          </p:txBody>
        </p:sp>
      </p:grp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7186635" y="4981389"/>
            <a:ext cx="11464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Win/Lose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4348185" y="5552889"/>
            <a:ext cx="47820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Classical value = max </a:t>
            </a:r>
            <a:r>
              <a:rPr lang="en-US" i="0" dirty="0" err="1" smtClean="0">
                <a:solidFill>
                  <a:srgbClr val="3333CC"/>
                </a:solidFill>
                <a:latin typeface="Helvetica" pitchFamily="34" charset="0"/>
              </a:rPr>
              <a:t>Pr</a:t>
            </a:r>
            <a:r>
              <a:rPr lang="en-US" i="0" dirty="0" smtClean="0">
                <a:solidFill>
                  <a:srgbClr val="3333CC"/>
                </a:solidFill>
                <a:latin typeface="Helvetica" pitchFamily="34" charset="0"/>
              </a:rPr>
              <a:t>[</a:t>
            </a:r>
            <a:r>
              <a:rPr lang="en-US" i="0" dirty="0" smtClean="0">
                <a:latin typeface="Helvetica" pitchFamily="34" charset="0"/>
              </a:rPr>
              <a:t> classical </a:t>
            </a:r>
            <a:r>
              <a:rPr lang="en-US" i="0" dirty="0" smtClean="0">
                <a:solidFill>
                  <a:srgbClr val="3333CC"/>
                </a:solidFill>
                <a:latin typeface="Helvetica" pitchFamily="34" charset="0"/>
              </a:rPr>
              <a:t>(A,B)</a:t>
            </a:r>
            <a:r>
              <a:rPr lang="en-US" i="0" dirty="0" smtClean="0">
                <a:latin typeface="Helvetica" pitchFamily="34" charset="0"/>
              </a:rPr>
              <a:t> win</a:t>
            </a:r>
            <a:r>
              <a:rPr lang="en-US" i="0" dirty="0" smtClean="0">
                <a:solidFill>
                  <a:srgbClr val="3333CC"/>
                </a:solidFill>
                <a:latin typeface="Helvetica" pitchFamily="34" charset="0"/>
              </a:rPr>
              <a:t>]</a:t>
            </a:r>
            <a:endParaRPr lang="en-US" i="0" dirty="0">
              <a:solidFill>
                <a:srgbClr val="3333CC"/>
              </a:solidFill>
              <a:latin typeface="Helvetica" pitchFamily="34" charset="0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329135" y="6095434"/>
            <a:ext cx="4833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Quantum value = max </a:t>
            </a:r>
            <a:r>
              <a:rPr lang="en-US" i="0" dirty="0" err="1" smtClean="0">
                <a:solidFill>
                  <a:srgbClr val="3333CC"/>
                </a:solidFill>
                <a:latin typeface="Helvetica" pitchFamily="34" charset="0"/>
              </a:rPr>
              <a:t>Pr</a:t>
            </a:r>
            <a:r>
              <a:rPr lang="en-US" i="0" dirty="0" smtClean="0">
                <a:solidFill>
                  <a:srgbClr val="3333CC"/>
                </a:solidFill>
                <a:latin typeface="Helvetica" pitchFamily="34" charset="0"/>
              </a:rPr>
              <a:t>[</a:t>
            </a:r>
            <a:r>
              <a:rPr lang="en-US" i="0" dirty="0" smtClean="0">
                <a:latin typeface="Helvetica" pitchFamily="34" charset="0"/>
              </a:rPr>
              <a:t> quantum </a:t>
            </a:r>
            <a:r>
              <a:rPr lang="en-US" i="0" dirty="0" smtClean="0">
                <a:solidFill>
                  <a:srgbClr val="3333CC"/>
                </a:solidFill>
                <a:latin typeface="Helvetica" pitchFamily="34" charset="0"/>
              </a:rPr>
              <a:t>(A,B)</a:t>
            </a:r>
            <a:r>
              <a:rPr lang="en-US" i="0" dirty="0" smtClean="0">
                <a:latin typeface="Helvetica" pitchFamily="34" charset="0"/>
              </a:rPr>
              <a:t> win</a:t>
            </a:r>
            <a:r>
              <a:rPr lang="en-US" i="0" dirty="0" smtClean="0">
                <a:solidFill>
                  <a:srgbClr val="3333CC"/>
                </a:solidFill>
                <a:latin typeface="Helvetica" pitchFamily="34" charset="0"/>
              </a:rPr>
              <a:t>]</a:t>
            </a:r>
            <a:endParaRPr lang="en-US" i="0" dirty="0">
              <a:solidFill>
                <a:srgbClr val="3333CC"/>
              </a:solidFill>
              <a:latin typeface="Helvetic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11350" y="5041606"/>
            <a:ext cx="90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Helvetica" pitchFamily="34" charset="0"/>
              </a:rPr>
              <a:t>Verifier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 rot="16200000">
            <a:off x="6478615" y="5779311"/>
            <a:ext cx="39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3333CC"/>
                </a:solidFill>
                <a:latin typeface="Helvetica" pitchFamily="34" charset="0"/>
              </a:rPr>
              <a:t>&gt;</a:t>
            </a:r>
            <a:endParaRPr lang="zh-TW" altLang="en-US" sz="28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  <p:bldP spid="33" grpId="0"/>
      <p:bldP spid="3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Randomness Amplification </a:t>
            </a:r>
            <a:r>
              <a:rPr lang="en-US" altLang="zh-TW" sz="3600" dirty="0" smtClean="0"/>
              <a:t>[CR12]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199"/>
                <a:ext cx="8229600" cy="5121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Certify </a:t>
                </a:r>
                <a:r>
                  <a:rPr lang="en-US" altLang="zh-TW" sz="2800" dirty="0"/>
                  <a:t>true randomness </a:t>
                </a:r>
                <a:r>
                  <a:rPr lang="en-US" altLang="zh-TW" sz="2800" dirty="0" smtClean="0"/>
                  <a:t>from weak randomness</a:t>
                </a:r>
              </a:p>
              <a:p>
                <a:pPr lvl="1"/>
                <a:r>
                  <a:rPr lang="en-US" altLang="zh-TW" sz="2400" dirty="0" smtClean="0"/>
                  <a:t>via certifying Bell violation</a:t>
                </a:r>
              </a:p>
              <a:p>
                <a:pPr lvl="3"/>
                <a:endParaRPr lang="en-US" altLang="zh-TW" sz="1600" dirty="0" smtClean="0"/>
              </a:p>
              <a:p>
                <a:r>
                  <a:rPr lang="en-US" altLang="zh-TW" sz="2800" dirty="0" smtClean="0"/>
                  <a:t>Weak source = </a:t>
                </a:r>
                <a:r>
                  <a:rPr lang="en-US" altLang="zh-TW" sz="2800" dirty="0" err="1" smtClean="0"/>
                  <a:t>Santha-Vazirani</a:t>
                </a:r>
                <a:r>
                  <a:rPr lang="en-US" altLang="zh-TW" sz="2800" dirty="0" smtClean="0"/>
                  <a:t> (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800" dirty="0" smtClean="0"/>
                  <a:t>-</a:t>
                </a:r>
                <a:r>
                  <a:rPr lang="en-US" altLang="zh-TW" sz="2800" dirty="0"/>
                  <a:t>SV) </a:t>
                </a:r>
                <a:r>
                  <a:rPr lang="en-US" altLang="zh-TW" sz="2800" dirty="0" smtClean="0"/>
                  <a:t>sources</a:t>
                </a:r>
              </a:p>
              <a:p>
                <a:pPr marL="457200" lvl="1" indent="0" algn="ctr">
                  <a:buNone/>
                </a:pP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(1/2) -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 err="1" smtClean="0">
                    <a:solidFill>
                      <a:srgbClr val="3333CC"/>
                    </a:solidFill>
                  </a:rPr>
                  <a:t>Pr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[X</a:t>
                </a:r>
                <a:r>
                  <a:rPr lang="en-US" altLang="zh-TW" sz="2400" baseline="-25000" dirty="0" smtClean="0">
                    <a:solidFill>
                      <a:srgbClr val="3333CC"/>
                    </a:solidFill>
                  </a:rPr>
                  <a:t>i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= x</a:t>
                </a:r>
                <a:r>
                  <a:rPr lang="en-US" altLang="zh-TW" sz="2400" baseline="-25000" dirty="0" smtClean="0">
                    <a:solidFill>
                      <a:srgbClr val="3333CC"/>
                    </a:solidFill>
                  </a:rPr>
                  <a:t>i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| X</a:t>
                </a:r>
                <a:r>
                  <a:rPr lang="en-US" altLang="zh-TW" sz="2400" baseline="-25000" dirty="0" smtClean="0">
                    <a:solidFill>
                      <a:srgbClr val="3333CC"/>
                    </a:solidFill>
                  </a:rPr>
                  <a:t>&lt;</a:t>
                </a:r>
                <a:r>
                  <a:rPr lang="en-US" altLang="zh-TW" sz="2400" baseline="-25000" dirty="0" err="1" smtClean="0">
                    <a:solidFill>
                      <a:srgbClr val="3333CC"/>
                    </a:solidFill>
                  </a:rPr>
                  <a:t>i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= x</a:t>
                </a:r>
                <a:r>
                  <a:rPr lang="en-US" altLang="zh-TW" sz="2400" baseline="-25000" dirty="0" smtClean="0">
                    <a:solidFill>
                      <a:srgbClr val="3333CC"/>
                    </a:solidFill>
                  </a:rPr>
                  <a:t>&lt;</a:t>
                </a:r>
                <a:r>
                  <a:rPr lang="en-US" altLang="zh-TW" sz="2400" baseline="-25000" dirty="0" err="1" smtClean="0">
                    <a:solidFill>
                      <a:srgbClr val="3333CC"/>
                    </a:solidFill>
                  </a:rPr>
                  <a:t>i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3333CC"/>
                    </a:solidFill>
                  </a:rPr>
                  <a:t>(1/2)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>
                    <a:solidFill>
                      <a:srgbClr val="3333CC"/>
                    </a:solidFill>
                  </a:rPr>
                  <a:t>  </a:t>
                </a:r>
              </a:p>
              <a:p>
                <a:pPr lvl="1"/>
                <a:r>
                  <a:rPr lang="en-US" altLang="zh-TW" sz="2400" dirty="0" smtClean="0"/>
                  <a:t>Amplification from 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/>
                  <a:t>-SV  for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 smtClean="0">
                    <a:solidFill>
                      <a:srgbClr val="3333CC"/>
                    </a:solidFill>
                  </a:rPr>
                  <a:t>&lt; 0.058</a:t>
                </a:r>
              </a:p>
              <a:p>
                <a:pPr lvl="1"/>
                <a:endParaRPr lang="en-US" altLang="zh-TW" sz="1200" dirty="0">
                  <a:solidFill>
                    <a:srgbClr val="3333CC"/>
                  </a:solidFill>
                </a:endParaRPr>
              </a:p>
              <a:p>
                <a:pPr lvl="4"/>
                <a:endParaRPr lang="en-US" altLang="zh-TW" sz="1600" dirty="0" smtClean="0"/>
              </a:p>
              <a:p>
                <a:endParaRPr lang="en-US" altLang="zh-TW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5121275"/>
              </a:xfrm>
              <a:blipFill rotWithShape="0">
                <a:blip r:embed="rId2"/>
                <a:stretch>
                  <a:fillRect l="-1333" t="-1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Rand. Amp. Protocol of </a:t>
            </a:r>
            <a:r>
              <a:rPr lang="en-US" altLang="zh-TW" dirty="0"/>
              <a:t>[CR12]</a:t>
            </a:r>
            <a:endParaRPr lang="zh-TW" alt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30"/>
          <p:cNvGrpSpPr/>
          <p:nvPr/>
        </p:nvGrpSpPr>
        <p:grpSpPr>
          <a:xfrm>
            <a:off x="427371" y="2986140"/>
            <a:ext cx="843315" cy="1294019"/>
            <a:chOff x="606274" y="3666434"/>
            <a:chExt cx="843315" cy="129401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74" y="4068789"/>
              <a:ext cx="843315" cy="8916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83126" y="3666434"/>
              <a:ext cx="6896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86308"/>
                  </a:solidFill>
                </a:rPr>
                <a:t>Alice</a:t>
              </a:r>
            </a:p>
          </p:txBody>
        </p:sp>
      </p:grp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432468" y="2200569"/>
            <a:ext cx="2215081" cy="37173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sz="2400" i="0" dirty="0">
              <a:solidFill>
                <a:schemeClr val="tx2"/>
              </a:solidFill>
            </a:endParaRPr>
          </a:p>
        </p:txBody>
      </p:sp>
      <p:sp>
        <p:nvSpPr>
          <p:cNvPr id="10" name="矩形 18"/>
          <p:cNvSpPr/>
          <p:nvPr/>
        </p:nvSpPr>
        <p:spPr>
          <a:xfrm>
            <a:off x="256204" y="1831349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SV </a:t>
            </a:r>
            <a:r>
              <a:rPr lang="en-US" altLang="zh-TW" dirty="0" smtClean="0">
                <a:solidFill>
                  <a:srgbClr val="F86308"/>
                </a:solidFill>
                <a:latin typeface="Helvetica" pitchFamily="34" charset="0"/>
              </a:rPr>
              <a:t>Source</a:t>
            </a:r>
            <a:endParaRPr lang="zh-TW" altLang="en-US" dirty="0">
              <a:solidFill>
                <a:srgbClr val="F86308"/>
              </a:solidFill>
            </a:endParaRPr>
          </a:p>
        </p:txBody>
      </p:sp>
      <p:sp>
        <p:nvSpPr>
          <p:cNvPr id="11" name="矩形 18"/>
          <p:cNvSpPr/>
          <p:nvPr/>
        </p:nvSpPr>
        <p:spPr>
          <a:xfrm>
            <a:off x="488117" y="2212347"/>
            <a:ext cx="2219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333CC"/>
                </a:solidFill>
                <a:latin typeface="Helvetica" pitchFamily="34" charset="0"/>
              </a:rPr>
              <a:t>0101101010010010</a:t>
            </a:r>
            <a:endParaRPr lang="zh-TW" altLang="en-US" dirty="0">
              <a:solidFill>
                <a:srgbClr val="3333CC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48721" y="2967086"/>
            <a:ext cx="1048628" cy="1332127"/>
            <a:chOff x="7548721" y="3100693"/>
            <a:chExt cx="1048628" cy="1332127"/>
          </a:xfrm>
        </p:grpSpPr>
        <p:pic>
          <p:nvPicPr>
            <p:cNvPr id="12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74027" y="3541155"/>
              <a:ext cx="843315" cy="89166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8189045" y="3521578"/>
              <a:ext cx="86590" cy="191071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96" y="26"/>
                </a:cxn>
                <a:cxn ang="0">
                  <a:pos x="105" y="0"/>
                </a:cxn>
                <a:cxn ang="0">
                  <a:pos x="105" y="52"/>
                </a:cxn>
                <a:cxn ang="0">
                  <a:pos x="43" y="174"/>
                </a:cxn>
                <a:cxn ang="0">
                  <a:pos x="0" y="192"/>
                </a:cxn>
              </a:cxnLst>
              <a:rect l="0" t="0" r="r" b="b"/>
              <a:pathLst>
                <a:path w="126" h="192">
                  <a:moveTo>
                    <a:pt x="0" y="113"/>
                  </a:moveTo>
                  <a:cubicBezTo>
                    <a:pt x="60" y="92"/>
                    <a:pt x="53" y="66"/>
                    <a:pt x="96" y="26"/>
                  </a:cubicBezTo>
                  <a:cubicBezTo>
                    <a:pt x="99" y="17"/>
                    <a:pt x="96" y="0"/>
                    <a:pt x="105" y="0"/>
                  </a:cubicBezTo>
                  <a:cubicBezTo>
                    <a:pt x="126" y="0"/>
                    <a:pt x="105" y="52"/>
                    <a:pt x="105" y="52"/>
                  </a:cubicBezTo>
                  <a:cubicBezTo>
                    <a:pt x="93" y="97"/>
                    <a:pt x="87" y="148"/>
                    <a:pt x="43" y="174"/>
                  </a:cubicBezTo>
                  <a:cubicBezTo>
                    <a:pt x="30" y="182"/>
                    <a:pt x="14" y="185"/>
                    <a:pt x="0" y="192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877895" y="3551069"/>
              <a:ext cx="90355" cy="147284"/>
            </a:xfrm>
            <a:custGeom>
              <a:avLst/>
              <a:gdLst/>
              <a:ahLst/>
              <a:cxnLst>
                <a:cxn ang="0">
                  <a:pos x="131" y="61"/>
                </a:cxn>
                <a:cxn ang="0">
                  <a:pos x="61" y="44"/>
                </a:cxn>
                <a:cxn ang="0">
                  <a:pos x="0" y="0"/>
                </a:cxn>
                <a:cxn ang="0">
                  <a:pos x="131" y="149"/>
                </a:cxn>
              </a:cxnLst>
              <a:rect l="0" t="0" r="r" b="b"/>
              <a:pathLst>
                <a:path w="131" h="149">
                  <a:moveTo>
                    <a:pt x="131" y="61"/>
                  </a:moveTo>
                  <a:cubicBezTo>
                    <a:pt x="119" y="59"/>
                    <a:pt x="76" y="53"/>
                    <a:pt x="61" y="44"/>
                  </a:cubicBezTo>
                  <a:cubicBezTo>
                    <a:pt x="35" y="28"/>
                    <a:pt x="31" y="11"/>
                    <a:pt x="0" y="0"/>
                  </a:cubicBezTo>
                  <a:cubicBezTo>
                    <a:pt x="24" y="69"/>
                    <a:pt x="36" y="149"/>
                    <a:pt x="131" y="149"/>
                  </a:cubicBezTo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548721" y="3100693"/>
              <a:ext cx="10486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i="0" dirty="0" smtClean="0">
                  <a:solidFill>
                    <a:srgbClr val="F86308"/>
                  </a:solidFill>
                  <a:latin typeface="Helvetica" pitchFamily="34" charset="0"/>
                </a:rPr>
                <a:t>Eve</a:t>
              </a:r>
              <a:endParaRPr lang="en-US" i="0" dirty="0">
                <a:solidFill>
                  <a:srgbClr val="F86308"/>
                </a:solidFill>
                <a:latin typeface="Helvetic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47625" y="3499992"/>
            <a:ext cx="2415910" cy="859132"/>
            <a:chOff x="4537686" y="3768347"/>
            <a:chExt cx="2415910" cy="859132"/>
          </a:xfrm>
        </p:grpSpPr>
        <p:grpSp>
          <p:nvGrpSpPr>
            <p:cNvPr id="17" name="群組 4"/>
            <p:cNvGrpSpPr/>
            <p:nvPr/>
          </p:nvGrpSpPr>
          <p:grpSpPr>
            <a:xfrm>
              <a:off x="4537686" y="3768347"/>
              <a:ext cx="874478" cy="859132"/>
              <a:chOff x="4202624" y="2254444"/>
              <a:chExt cx="1009517" cy="1092304"/>
            </a:xfrm>
          </p:grpSpPr>
          <p:sp>
            <p:nvSpPr>
              <p:cNvPr id="18" name="Rounded Rectangle 4"/>
              <p:cNvSpPr/>
              <p:nvPr/>
            </p:nvSpPr>
            <p:spPr>
              <a:xfrm>
                <a:off x="4202624" y="2254444"/>
                <a:ext cx="1009517" cy="109230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19" name="AutoShape 7"/>
              <p:cNvSpPr>
                <a:spLocks/>
              </p:cNvSpPr>
              <p:nvPr/>
            </p:nvSpPr>
            <p:spPr bwMode="auto">
              <a:xfrm>
                <a:off x="4590040" y="2399481"/>
                <a:ext cx="585787" cy="927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A</a:t>
                </a:r>
                <a:endParaRPr lang="en-US" sz="1200" dirty="0"/>
              </a:p>
            </p:txBody>
          </p:sp>
        </p:grpSp>
        <p:grpSp>
          <p:nvGrpSpPr>
            <p:cNvPr id="20" name="群組 5"/>
            <p:cNvGrpSpPr/>
            <p:nvPr/>
          </p:nvGrpSpPr>
          <p:grpSpPr>
            <a:xfrm>
              <a:off x="6042882" y="3768347"/>
              <a:ext cx="910714" cy="859132"/>
              <a:chOff x="7586805" y="2254444"/>
              <a:chExt cx="1051346" cy="1092303"/>
            </a:xfrm>
          </p:grpSpPr>
          <p:sp>
            <p:nvSpPr>
              <p:cNvPr id="21" name="Rounded Rectangle 4"/>
              <p:cNvSpPr/>
              <p:nvPr/>
            </p:nvSpPr>
            <p:spPr>
              <a:xfrm>
                <a:off x="7586805" y="2254444"/>
                <a:ext cx="1051346" cy="109230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 dirty="0"/>
              </a:p>
            </p:txBody>
          </p:sp>
          <p:sp>
            <p:nvSpPr>
              <p:cNvPr id="22" name="AutoShape 8"/>
              <p:cNvSpPr>
                <a:spLocks/>
              </p:cNvSpPr>
              <p:nvPr/>
            </p:nvSpPr>
            <p:spPr bwMode="auto">
              <a:xfrm>
                <a:off x="8014804" y="2368172"/>
                <a:ext cx="487362" cy="92709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l">
                  <a:lnSpc>
                    <a:spcPct val="120000"/>
                  </a:lnSpc>
                </a:pPr>
                <a:r>
                  <a:rPr lang="en-US" sz="4400" i="1" dirty="0">
                    <a:solidFill>
                      <a:srgbClr val="DF8E3E"/>
                    </a:solidFill>
                    <a:latin typeface="Marker Felt" charset="0"/>
                    <a:ea typeface="Marker Felt" charset="0"/>
                    <a:cs typeface="Marker Felt" charset="0"/>
                    <a:sym typeface="Marker Felt" charset="0"/>
                  </a:rPr>
                  <a:t>B</a:t>
                </a:r>
                <a:endParaRPr lang="en-US" sz="1200" dirty="0"/>
              </a:p>
            </p:txBody>
          </p:sp>
        </p:grpSp>
      </p:grpSp>
      <p:pic>
        <p:nvPicPr>
          <p:cNvPr id="23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3324213"/>
            <a:ext cx="308986" cy="1259653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790367" y="2986140"/>
            <a:ext cx="578458" cy="491129"/>
            <a:chOff x="3734397" y="4305783"/>
            <a:chExt cx="750796" cy="450808"/>
          </a:xfrm>
        </p:grpSpPr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矩形 43"/>
            <p:cNvSpPr/>
            <p:nvPr/>
          </p:nvSpPr>
          <p:spPr>
            <a:xfrm>
              <a:off x="3783209" y="4305783"/>
              <a:ext cx="701984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x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89246" y="4419520"/>
            <a:ext cx="617261" cy="507368"/>
            <a:chOff x="6799516" y="5361604"/>
            <a:chExt cx="617261" cy="507368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矩形 43"/>
            <p:cNvSpPr/>
            <p:nvPr/>
          </p:nvSpPr>
          <p:spPr>
            <a:xfrm>
              <a:off x="6821565" y="5407307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3333CC"/>
                  </a:solidFill>
                  <a:latin typeface="Helvetica" pitchFamily="34" charset="0"/>
                </a:rPr>
                <a:t>a</a:t>
              </a:r>
              <a:r>
                <a:rPr lang="en-US" altLang="zh-TW" sz="2400" baseline="-25000" dirty="0" err="1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23694" y="2986140"/>
            <a:ext cx="854970" cy="491129"/>
            <a:chOff x="3734397" y="4305783"/>
            <a:chExt cx="750796" cy="450808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3734397" y="4356535"/>
              <a:ext cx="0" cy="400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矩形 43"/>
            <p:cNvSpPr/>
            <p:nvPr/>
          </p:nvSpPr>
          <p:spPr>
            <a:xfrm>
              <a:off x="3783210" y="4305783"/>
              <a:ext cx="701983" cy="423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err="1" smtClean="0">
                  <a:solidFill>
                    <a:srgbClr val="3333CC"/>
                  </a:solidFill>
                  <a:latin typeface="Helvetica" pitchFamily="34" charset="0"/>
                </a:rPr>
                <a:t>y</a:t>
              </a:r>
              <a:r>
                <a:rPr lang="en-US" altLang="zh-TW" sz="2400" baseline="-25000" dirty="0" err="1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52395" y="4419520"/>
            <a:ext cx="617261" cy="507368"/>
            <a:chOff x="6799516" y="5361604"/>
            <a:chExt cx="617261" cy="507368"/>
          </a:xfrm>
        </p:grpSpPr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6799516" y="5361604"/>
              <a:ext cx="0" cy="334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矩形 43"/>
            <p:cNvSpPr/>
            <p:nvPr/>
          </p:nvSpPr>
          <p:spPr>
            <a:xfrm>
              <a:off x="6821565" y="5407307"/>
              <a:ext cx="5952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 dirty="0" smtClean="0">
                  <a:solidFill>
                    <a:srgbClr val="3333CC"/>
                  </a:solidFill>
                  <a:latin typeface="Helvetica" pitchFamily="34" charset="0"/>
                </a:rPr>
                <a:t>b</a:t>
              </a:r>
              <a:r>
                <a:rPr lang="en-US" altLang="zh-TW" sz="2400" baseline="-25000" dirty="0" smtClean="0">
                  <a:solidFill>
                    <a:srgbClr val="3333CC"/>
                  </a:solidFill>
                  <a:latin typeface="Helvetica" pitchFamily="34" charset="0"/>
                </a:rPr>
                <a:t>i</a:t>
              </a:r>
              <a:endParaRPr lang="zh-TW" altLang="en-US" sz="2400" baseline="-25000" dirty="0">
                <a:solidFill>
                  <a:srgbClr val="3333CC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392418" y="5304413"/>
                <a:ext cx="446789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i="0" dirty="0" smtClean="0">
                    <a:latin typeface="Helvetica" pitchFamily="34" charset="0"/>
                  </a:rPr>
                  <a:t>Accept if </a:t>
                </a:r>
                <a:r>
                  <a:rPr lang="en-US" sz="2400" i="0" dirty="0" smtClean="0">
                    <a:solidFill>
                      <a:srgbClr val="F86308"/>
                    </a:solidFill>
                    <a:latin typeface="Helvetica" pitchFamily="34" charset="0"/>
                  </a:rPr>
                  <a:t>Device</a:t>
                </a:r>
                <a:r>
                  <a:rPr lang="en-US" sz="2400" i="0" dirty="0" smtClean="0">
                    <a:latin typeface="Helvetica" pitchFamily="34" charset="0"/>
                  </a:rPr>
                  <a:t> “play well” &amp;</a:t>
                </a:r>
              </a:p>
              <a:p>
                <a:r>
                  <a:rPr lang="en-US" sz="2400" i="0" dirty="0" smtClean="0">
                    <a:latin typeface="Helvetica" pitchFamily="34" charset="0"/>
                  </a:rPr>
                  <a:t>Output</a:t>
                </a:r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 z = </a:t>
                </a:r>
                <a:r>
                  <a:rPr lang="en-US" sz="2400" i="0" dirty="0" err="1" smtClean="0">
                    <a:solidFill>
                      <a:srgbClr val="3333CC"/>
                    </a:solidFill>
                    <a:latin typeface="Helvetica" pitchFamily="34" charset="0"/>
                  </a:rPr>
                  <a:t>a</a:t>
                </a:r>
                <a:r>
                  <a:rPr lang="en-US" sz="2400" i="0" baseline="-25000" dirty="0" err="1" smtClean="0">
                    <a:solidFill>
                      <a:srgbClr val="3333CC"/>
                    </a:solidFill>
                    <a:latin typeface="Helvetica" pitchFamily="34" charset="0"/>
                  </a:rPr>
                  <a:t>r</a:t>
                </a:r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 </a:t>
                </a:r>
                <a:r>
                  <a:rPr lang="en-US" sz="2400" i="0" dirty="0" smtClean="0">
                    <a:latin typeface="Helvetica" pitchFamily="34" charset="0"/>
                  </a:rPr>
                  <a:t>for </a:t>
                </a:r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i="0" dirty="0" smtClean="0">
                    <a:solidFill>
                      <a:srgbClr val="3333CC"/>
                    </a:solidFill>
                    <a:latin typeface="Helvetica" pitchFamily="34" charset="0"/>
                  </a:rPr>
                  <a:t> SV </a:t>
                </a:r>
                <a:r>
                  <a:rPr lang="en-US" sz="2400" i="0" dirty="0" smtClean="0">
                    <a:solidFill>
                      <a:srgbClr val="F86308"/>
                    </a:solidFill>
                    <a:latin typeface="Helvetica" pitchFamily="34" charset="0"/>
                  </a:rPr>
                  <a:t>Source</a:t>
                </a:r>
                <a:endParaRPr lang="en-US" sz="2400" i="0" dirty="0">
                  <a:solidFill>
                    <a:srgbClr val="F86308"/>
                  </a:solidFill>
                  <a:latin typeface="Helvetica" pitchFamily="34" charset="0"/>
                </a:endParaRPr>
              </a:p>
            </p:txBody>
          </p:sp>
        </mc:Choice>
        <mc:Fallback xmlns="">
          <p:sp>
            <p:nvSpPr>
              <p:cNvPr id="3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18" y="5304413"/>
                <a:ext cx="4467890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046" t="-5147" r="-1228" b="-169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ular Callout 45"/>
          <p:cNvSpPr/>
          <p:nvPr/>
        </p:nvSpPr>
        <p:spPr>
          <a:xfrm>
            <a:off x="4882356" y="4644360"/>
            <a:ext cx="4013200" cy="1491050"/>
          </a:xfrm>
          <a:prstGeom prst="wedgeRoundRectCallout">
            <a:avLst>
              <a:gd name="adj1" fmla="val -61663"/>
              <a:gd name="adj2" fmla="val -5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sz="2400" dirty="0" smtClean="0">
                <a:solidFill>
                  <a:prstClr val="black"/>
                </a:solidFill>
              </a:rPr>
              <a:t>Claim: </a:t>
            </a:r>
            <a:r>
              <a:rPr lang="en-US" altLang="zh-TW" sz="2400" dirty="0" smtClean="0">
                <a:solidFill>
                  <a:srgbClr val="3333CC"/>
                </a:solidFill>
              </a:rPr>
              <a:t>z</a:t>
            </a:r>
            <a:r>
              <a:rPr lang="en-US" altLang="zh-TW" sz="2400" dirty="0" smtClean="0">
                <a:solidFill>
                  <a:prstClr val="black"/>
                </a:solidFill>
              </a:rPr>
              <a:t> looks uniform to </a:t>
            </a:r>
            <a:r>
              <a:rPr lang="en-US" altLang="zh-TW" sz="2400" dirty="0" smtClean="0">
                <a:solidFill>
                  <a:srgbClr val="F86308"/>
                </a:solidFill>
              </a:rPr>
              <a:t>Eve</a:t>
            </a:r>
          </a:p>
          <a:p>
            <a:pPr lvl="0" algn="ctr"/>
            <a:r>
              <a:rPr lang="en-US" altLang="zh-TW" sz="2400" dirty="0" smtClean="0">
                <a:solidFill>
                  <a:prstClr val="black"/>
                </a:solidFill>
              </a:rPr>
              <a:t>when use “cleverly designed” </a:t>
            </a:r>
          </a:p>
          <a:p>
            <a:pPr lvl="0" algn="ctr"/>
            <a:r>
              <a:rPr lang="en-US" altLang="zh-TW" sz="2400" dirty="0" smtClean="0">
                <a:solidFill>
                  <a:prstClr val="black"/>
                </a:solidFill>
              </a:rPr>
              <a:t>non-local game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092 L -0.33976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38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643" y="144349"/>
            <a:ext cx="8889357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Dichotomy Theorem </a:t>
            </a:r>
            <a:r>
              <a:rPr lang="en-US" altLang="zh-TW" sz="4000" dirty="0" smtClean="0"/>
              <a:t>[CR12,GMT+13]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42881" y="1609859"/>
                <a:ext cx="8637104" cy="516313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Can we certify our physical world is inherently random?</a:t>
                </a:r>
              </a:p>
              <a:p>
                <a:pPr lvl="1"/>
                <a:r>
                  <a:rPr lang="en-US" altLang="zh-TW" sz="2400" dirty="0" smtClean="0"/>
                  <a:t>NO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if the world is fully deterministic (“super-determinism</a:t>
                </a:r>
                <a:r>
                  <a:rPr lang="en-US" altLang="zh-TW" sz="2400" dirty="0" smtClean="0"/>
                  <a:t>”)</a:t>
                </a:r>
                <a:endParaRPr lang="en-US" altLang="zh-TW" sz="1600" dirty="0" smtClean="0"/>
              </a:p>
              <a:p>
                <a:pPr lvl="8"/>
                <a:endParaRPr lang="en-US" altLang="zh-TW" sz="300" dirty="0" smtClean="0"/>
              </a:p>
              <a:p>
                <a:r>
                  <a:rPr lang="en-US" altLang="zh-TW" sz="2800" dirty="0" smtClean="0"/>
                  <a:t>Dichotomy theorem: </a:t>
                </a:r>
              </a:p>
              <a:p>
                <a:pPr lvl="1"/>
                <a:r>
                  <a:rPr lang="en-US" altLang="zh-TW" sz="2400" dirty="0" smtClean="0"/>
                  <a:t>our world is either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deterministic</a:t>
                </a:r>
                <a:r>
                  <a:rPr lang="en-US" altLang="zh-TW" sz="2400" dirty="0" smtClean="0"/>
                  <a:t>, or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certifiably random</a:t>
                </a:r>
              </a:p>
              <a:p>
                <a:pPr lvl="6"/>
                <a:endParaRPr lang="en-US" altLang="zh-TW" sz="300" dirty="0" smtClean="0"/>
              </a:p>
              <a:p>
                <a:r>
                  <a:rPr lang="en-US" altLang="zh-TW" sz="2800" dirty="0" smtClean="0"/>
                  <a:t>Randomness amplification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2800" dirty="0" smtClean="0"/>
                  <a:t> </a:t>
                </a:r>
                <a:r>
                  <a:rPr lang="en-US" altLang="zh-TW" sz="2800" dirty="0" smtClean="0"/>
                  <a:t>dichotomy theorem</a:t>
                </a:r>
                <a:r>
                  <a:rPr lang="en-US" altLang="zh-TW" sz="2800" dirty="0" smtClean="0"/>
                  <a:t> </a:t>
                </a:r>
              </a:p>
              <a:p>
                <a:pPr lvl="1"/>
                <a:r>
                  <a:rPr lang="en-US" altLang="zh-TW" sz="2400" dirty="0" smtClean="0"/>
                  <a:t>weak </a:t>
                </a:r>
                <a:r>
                  <a:rPr lang="en-US" altLang="zh-TW" sz="2400" dirty="0" smtClean="0"/>
                  <a:t>randomness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certifiable true randomness</a:t>
                </a:r>
              </a:p>
              <a:p>
                <a:pPr lvl="6"/>
                <a:endParaRPr lang="en-US" altLang="zh-TW" sz="400" dirty="0"/>
              </a:p>
              <a:p>
                <a:r>
                  <a:rPr lang="en-US" altLang="zh-TW" sz="2800" dirty="0"/>
                  <a:t>Weaker assumptions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TW" sz="2800" dirty="0"/>
                  <a:t> Stronger Dichotomy </a:t>
                </a:r>
                <a:r>
                  <a:rPr lang="en-US" altLang="zh-TW" sz="2800" dirty="0" smtClean="0"/>
                  <a:t>Theorem</a:t>
                </a:r>
              </a:p>
              <a:p>
                <a:pPr lvl="3"/>
                <a:endParaRPr lang="en-US" altLang="zh-TW" sz="600" dirty="0" smtClean="0"/>
              </a:p>
              <a:p>
                <a:pPr lvl="3"/>
                <a:endParaRPr lang="en-US" altLang="zh-TW" sz="600" dirty="0"/>
              </a:p>
              <a:p>
                <a:pPr lvl="3"/>
                <a:endParaRPr lang="en-US" altLang="zh-TW" sz="600" dirty="0" smtClean="0"/>
              </a:p>
              <a:p>
                <a:pPr marL="0" indent="0">
                  <a:buNone/>
                </a:pPr>
                <a:r>
                  <a:rPr lang="en-US" altLang="zh-TW" sz="2800" dirty="0" smtClean="0"/>
                  <a:t>Goal: </a:t>
                </a:r>
                <a:r>
                  <a:rPr lang="en-US" altLang="zh-TW" sz="2800" dirty="0" smtClean="0">
                    <a:solidFill>
                      <a:srgbClr val="FF0000"/>
                    </a:solidFill>
                  </a:rPr>
                  <a:t>minimal assumption</a:t>
                </a:r>
                <a:r>
                  <a:rPr lang="en-US" altLang="zh-TW" sz="2800" dirty="0" smtClean="0"/>
                  <a:t> for randomness amplification?</a:t>
                </a:r>
                <a:endParaRPr lang="en-US" altLang="zh-TW" sz="2800" dirty="0"/>
              </a:p>
              <a:p>
                <a:pPr lvl="1"/>
                <a:endParaRPr lang="en-US" altLang="zh-TW" sz="1050" dirty="0" smtClean="0">
                  <a:solidFill>
                    <a:srgbClr val="F86308"/>
                  </a:solidFill>
                </a:endParaRPr>
              </a:p>
              <a:p>
                <a:pPr lvl="7"/>
                <a:endParaRPr lang="en-US" altLang="zh-TW" sz="11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881" y="1609859"/>
                <a:ext cx="8637104" cy="5163132"/>
              </a:xfrm>
              <a:blipFill rotWithShape="0">
                <a:blip r:embed="rId3"/>
                <a:stretch>
                  <a:fillRect l="-1482" t="-1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DF58-EC3F-46D8-AF26-3D8213D228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5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EasyPrecis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0000"/>
      </a:accent2>
      <a:accent3>
        <a:srgbClr val="07A916"/>
      </a:accent3>
      <a:accent4>
        <a:srgbClr val="7030A0"/>
      </a:accent4>
      <a:accent5>
        <a:srgbClr val="4BACC6"/>
      </a:accent5>
      <a:accent6>
        <a:srgbClr val="F5814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_Docs_" ma:contentTypeID="0x002AAD0B4B672CD14E849ABCDF65E9B8C3" ma:contentTypeVersion="" ma:contentTypeDescription="" ma:contentTypeScope="" ma:versionID="d48406587f746d3dc3f27f4b6def2add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e5d9eca856144ce6ca1da655f95619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D" minOccurs="0"/>
                <xsd:element ref="ns1:ContentType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_ModerationComment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AutoVersionDisabled" minOccurs="0"/>
                <xsd:element ref="ns1:ItemTyp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D" ma:index="0" nillable="true" ma:displayName="ID" ma:internalName="ID" ma:readOnly="true">
      <xsd:simpleType>
        <xsd:restriction base="dms:Unknown"/>
      </xsd:simpleType>
    </xsd:element>
    <xsd:element name="ContentTypeId" ma:index="1" nillable="true" ma:displayName="Content Type ID" ma:hidden="true" ma:internalName="ContentTypeId" ma:readOnly="true">
      <xsd:simpleType>
        <xsd:restriction base="dms:Unknown"/>
      </xsd:simpleType>
    </xsd:element>
    <xsd:element name="Author" ma:index="4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6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7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8" nillable="true" ma:displayName="Copy Source" ma:internalName="_CopySource" ma:readOnly="true">
      <xsd:simpleType>
        <xsd:restriction base="dms:Text"/>
      </xsd:simpleType>
    </xsd:element>
    <xsd:element name="_ModerationStatus" ma:index="9" nillable="true" ma:displayName="Approval Status" ma:default="0" ma:hidden="true" ma:internalName="_ModerationStatus" ma:readOnly="true">
      <xsd:simpleType>
        <xsd:restriction base="dms:Unknown"/>
      </xsd:simpleType>
    </xsd:element>
    <xsd:element name="_ModerationComments" ma:index="10" nillable="true" ma:displayName="Approver Comments" ma:hidden="true" ma:internalName="_ModerationComments" ma:readOnly="true">
      <xsd:simpleType>
        <xsd:restriction base="dms:Note"/>
      </xsd:simpleType>
    </xsd:element>
    <xsd:element name="FileRef" ma:index="11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12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13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14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15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16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18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19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20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22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23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24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25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26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27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File_x0020_Type" ma:index="31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32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33" nillable="true" ma:displayName="Source Url" ma:hidden="true" ma:internalName="_SourceUrl">
      <xsd:simpleType>
        <xsd:restriction base="dms:Text"/>
      </xsd:simpleType>
    </xsd:element>
    <xsd:element name="_SharedFileIndex" ma:index="34" nillable="true" ma:displayName="Shared File Index" ma:hidden="true" ma:internalName="_SharedFileIndex">
      <xsd:simpleType>
        <xsd:restriction base="dms:Text"/>
      </xsd:simpleType>
    </xsd:element>
    <xsd:element name="MetaInfo" ma:index="4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45" nillable="true" ma:displayName="Level" ma:hidden="true" ma:internalName="_Level" ma:readOnly="true">
      <xsd:simpleType>
        <xsd:restriction base="dms:Unknown"/>
      </xsd:simpleType>
    </xsd:element>
    <xsd:element name="_IsCurrentVersion" ma:index="46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0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1" nillable="true" ma:displayName="UI Version" ma:hidden="true" ma:internalName="_UIVersion" ma:readOnly="true">
      <xsd:simpleType>
        <xsd:restriction base="dms:Unknown"/>
      </xsd:simpleType>
    </xsd:element>
    <xsd:element name="_UIVersionString" ma:index="52" nillable="true" ma:displayName="Version" ma:internalName="_UIVersionString" ma:readOnly="true">
      <xsd:simpleType>
        <xsd:restriction base="dms:Text"/>
      </xsd:simpleType>
    </xsd:element>
    <xsd:element name="InstanceID" ma:index="53" nillable="true" ma:displayName="Instance ID" ma:hidden="true" ma:internalName="InstanceID" ma:readOnly="true">
      <xsd:simpleType>
        <xsd:restriction base="dms:Unknown"/>
      </xsd:simpleType>
    </xsd:element>
    <xsd:element name="Order" ma:index="54" nillable="true" ma:displayName="Order" ma:hidden="true" ma:internalName="Order">
      <xsd:simpleType>
        <xsd:restriction base="dms:Number"/>
      </xsd:simpleType>
    </xsd:element>
    <xsd:element name="GUID" ma:index="55" nillable="true" ma:displayName="GUID" ma:hidden="true" ma:internalName="GUID" ma:readOnly="true">
      <xsd:simpleType>
        <xsd:restriction base="dms:Unknown"/>
      </xsd:simpleType>
    </xsd:element>
    <xsd:element name="WorkflowVersion" ma:index="56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57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58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59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AutoVersionDisabled" ma:index="60" nillable="true" ma:displayName="AutoVersionDisabled" ma:default="FALSE" ma:hidden="true" ma:internalName="AutoVersionDisabled">
      <xsd:simpleType>
        <xsd:restriction base="dms:Boolean"/>
      </xsd:simpleType>
    </xsd:element>
    <xsd:element name="ItemType" ma:index="61" nillable="true" ma:displayName="ItemType" ma:default="1" ma:hidden="true" ma:internalName="ItemType">
      <xsd:simpleType>
        <xsd:restriction base="dms:Unknown"/>
      </xsd:simpleType>
    </xsd:element>
    <xsd:element name="Description" ma:index="62" nillable="true" ma:displayName="Description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 ma:readOnly="tru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ContentTypeId xmlns="http://schemas.microsoft.com/sharepoint/v3" xsi:nil="true"/>
    <_SourceUrl xmlns="http://schemas.microsoft.com/sharepoint/v3" xsi:nil="true"/>
    <AutoVersionDisabled xmlns="http://schemas.microsoft.com/sharepoint/v3" xsi:nil="true"/>
    <ItemType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2EA27F-464E-42C8-8883-12CCA4509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15D47FC-4BAF-4FD8-8055-E02D7BB930D5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34094</TotalTime>
  <Words>1606</Words>
  <Application>Microsoft Office PowerPoint</Application>
  <PresentationFormat>On-screen Show (4:3)</PresentationFormat>
  <Paragraphs>470</Paragraphs>
  <Slides>27</Slides>
  <Notes>17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Marker Felt</vt:lpstr>
      <vt:lpstr>新細明體</vt:lpstr>
      <vt:lpstr>Arial</vt:lpstr>
      <vt:lpstr>Calibri</vt:lpstr>
      <vt:lpstr>Cambria Math</vt:lpstr>
      <vt:lpstr>Helvetica</vt:lpstr>
      <vt:lpstr>Times New Roman</vt:lpstr>
      <vt:lpstr>Office Theme</vt:lpstr>
      <vt:lpstr>General Randomness Amplification with Non-signaling Security</vt:lpstr>
      <vt:lpstr>Colbeck &amp; Renner [CR’12]: Can we certify existence of true randomness ? (based on physical laws) </vt:lpstr>
      <vt:lpstr>Can we certify exist. of true randomness? </vt:lpstr>
      <vt:lpstr>Yes, Base on Quantum Theory?</vt:lpstr>
      <vt:lpstr>Randomness Amplification [CR12]</vt:lpstr>
      <vt:lpstr>Certify Rand. via Bell Violation</vt:lpstr>
      <vt:lpstr>Randomness Amplification [CR12]</vt:lpstr>
      <vt:lpstr>Rand. Amp. Protocol of [CR12]</vt:lpstr>
      <vt:lpstr>Dichotomy Theorem [CR12,GMT+13]</vt:lpstr>
      <vt:lpstr>Source Structural Assumption</vt:lpstr>
      <vt:lpstr>Non-Signaling (NS) Assumption</vt:lpstr>
      <vt:lpstr>Non-Signaling Correlation</vt:lpstr>
      <vt:lpstr>Non-Signaling (NS) Security</vt:lpstr>
      <vt:lpstr>Independence Assumption</vt:lpstr>
      <vt:lpstr>Our Result: Ideal Dichotomy Thm</vt:lpstr>
      <vt:lpstr>Summary of RA Protocols</vt:lpstr>
      <vt:lpstr>Our Construction</vt:lpstr>
      <vt:lpstr>All Existing Protocols</vt:lpstr>
      <vt:lpstr>Our Method: Preprocessing &amp; Decoupling</vt:lpstr>
      <vt:lpstr>Obtain Somewhere Uniform Source</vt:lpstr>
      <vt:lpstr>Decoupler: handle  almost-uniform-to-Device source</vt:lpstr>
      <vt:lpstr>Our Protocol</vt:lpstr>
      <vt:lpstr>Summary</vt:lpstr>
      <vt:lpstr>Non-Signaling (NS) Security</vt:lpstr>
      <vt:lpstr>No, Without Assumptions</vt:lpstr>
      <vt:lpstr>Rand. Amp. Protocol of [CR12]</vt:lpstr>
      <vt:lpstr>Dichotomy Theorem [CR12,GMT+13]</vt:lpstr>
    </vt:vector>
  </TitlesOfParts>
  <Company>Cornell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Concurrent Zero Knowledge</dc:title>
  <dc:subject>Zero Knowledge</dc:subject>
  <dc:creator>Dustin Tseng</dc:creator>
  <cp:keywords>Eurocrypt 2008</cp:keywords>
  <dc:description>Presentation for EUROCRYPT 2008</dc:description>
  <cp:lastModifiedBy>Kai-Min Chung</cp:lastModifiedBy>
  <cp:revision>2035</cp:revision>
  <dcterms:created xsi:type="dcterms:W3CDTF">2009-10-01T20:06:34Z</dcterms:created>
  <dcterms:modified xsi:type="dcterms:W3CDTF">2017-01-14T00:17:42Z</dcterms:modified>
  <cp:category>Cryptography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ObjectUpdateEventProcessedVersion">
    <vt:lpwstr>32.0</vt:lpwstr>
  </property>
</Properties>
</file>