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96" r:id="rId1"/>
  </p:sldMasterIdLst>
  <p:notesMasterIdLst>
    <p:notesMasterId r:id="rId20"/>
  </p:notesMasterIdLst>
  <p:sldIdLst>
    <p:sldId id="256" r:id="rId2"/>
    <p:sldId id="318" r:id="rId3"/>
    <p:sldId id="320" r:id="rId4"/>
    <p:sldId id="294" r:id="rId5"/>
    <p:sldId id="308" r:id="rId6"/>
    <p:sldId id="309" r:id="rId7"/>
    <p:sldId id="280" r:id="rId8"/>
    <p:sldId id="321" r:id="rId9"/>
    <p:sldId id="310" r:id="rId10"/>
    <p:sldId id="297" r:id="rId11"/>
    <p:sldId id="316" r:id="rId12"/>
    <p:sldId id="313" r:id="rId13"/>
    <p:sldId id="265" r:id="rId14"/>
    <p:sldId id="287" r:id="rId15"/>
    <p:sldId id="288" r:id="rId16"/>
    <p:sldId id="272" r:id="rId17"/>
    <p:sldId id="277" r:id="rId18"/>
    <p:sldId id="275" r:id="rId19"/>
  </p:sldIdLst>
  <p:sldSz cx="9144000" cy="6858000" type="screen4x3"/>
  <p:notesSz cx="6858000" cy="9144000"/>
  <p:embeddedFontLs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Tw Cen MT" pitchFamily="34" charset="0"/>
      <p:regular r:id="rId25"/>
      <p:bold r:id="rId26"/>
      <p:italic r:id="rId27"/>
      <p:boldItalic r:id="rId28"/>
    </p:embeddedFont>
    <p:embeddedFont>
      <p:font typeface="Helvetica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ng" initials="F" lastIdx="5" clrIdx="0"/>
  <p:cmAuthor id="1" name="fus121" initials="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 autoAdjust="0"/>
    <p:restoredTop sz="73535" autoAdjust="0"/>
  </p:normalViewPr>
  <p:slideViewPr>
    <p:cSldViewPr>
      <p:cViewPr>
        <p:scale>
          <a:sx n="65" d="100"/>
          <a:sy n="65" d="100"/>
        </p:scale>
        <p:origin x="-10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8-12T12:41:55.405" idx="1">
    <p:pos x="106" y="58"/>
    <p:text>I removed the info-theoretical result. 
adam: statistically result hold (Unruh)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8-10T02:41:52.160" idx="3">
    <p:pos x="3" y="9"/>
    <p:text>I may not discuss the details...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8-10T01:41:43.362" idx="2">
    <p:pos x="72" y="254"/>
    <p:text>A question one might ask: what indeed is a consistent transcript and how is that achieved here?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12FD1-FC1A-4945-B860-2EF95240EF1D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43B5F-11AC-4670-B540-741AB8CB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8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43B5F-11AC-4670-B540-741AB8CBD6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34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0DCE57-713F-E448-BD61-A472295640D0}" type="slidenum">
              <a:rPr lang="en-US"/>
              <a:pPr/>
              <a:t>10</a:t>
            </a:fld>
            <a:endParaRPr 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43B5F-11AC-4670-B540-741AB8CBD6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22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43B5F-11AC-4670-B540-741AB8CBD6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22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43B5F-11AC-4670-B540-741AB8CBD6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6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43B5F-11AC-4670-B540-741AB8CBD6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88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43B5F-11AC-4670-B540-741AB8CBD6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88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43B5F-11AC-4670-B540-741AB8CBD6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30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14504-0265-450C-BDE3-59E0D327681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14504-0265-450C-BDE3-59E0D327681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43B5F-11AC-4670-B540-741AB8CBD6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43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43B5F-11AC-4670-B540-741AB8CBD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18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43B5F-11AC-4670-B540-741AB8CBD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5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43B5F-11AC-4670-B540-741AB8CBD6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09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43B5F-11AC-4670-B540-741AB8CBD6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83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43B5F-11AC-4670-B540-741AB8CBD6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24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43B5F-11AC-4670-B540-741AB8CBD6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83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43B5F-11AC-4670-B540-741AB8CBD6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8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7267-FCB0-4EFB-88DA-765C95E06FF6}" type="datetime1">
              <a:rPr lang="en-US" smtClean="0"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Crypto'2011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638300" y="741452"/>
            <a:ext cx="6172200" cy="207794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699" y="966877"/>
            <a:ext cx="5846445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571-6233-456A-93FC-B5ACE613D517}" type="datetime1">
              <a:rPr lang="en-US" smtClean="0"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Crypto'2011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D312-2524-48CC-9947-4E2FB9193F4F}" type="datetime1">
              <a:rPr lang="en-US" smtClean="0"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Crypto'2011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276733"/>
          </a:xfrm>
        </p:spPr>
        <p:txBody>
          <a:bodyPr/>
          <a:lstStyle/>
          <a:p>
            <a:fld id="{66AE5CDD-C4E4-47DE-9DE7-775185AC2AEF}" type="datetime1">
              <a:rPr lang="en-US" smtClean="0"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1123" y="6400800"/>
            <a:ext cx="3481754" cy="276733"/>
          </a:xfrm>
        </p:spPr>
        <p:txBody>
          <a:bodyPr/>
          <a:lstStyle/>
          <a:p>
            <a:r>
              <a:rPr lang="en-US" smtClean="0"/>
              <a:t>Crypto'2011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767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57200" y="990600"/>
            <a:ext cx="8229600" cy="0"/>
          </a:xfrm>
          <a:prstGeom prst="line">
            <a:avLst/>
          </a:prstGeom>
          <a:noFill/>
          <a:ln w="381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ACC5-1545-4BE7-B596-9886DFDC64AE}" type="datetime1">
              <a:rPr lang="en-US" smtClean="0"/>
              <a:t>8/15/2011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Crypto'2011</a:t>
            </a:r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B84-19A8-4CEA-8670-CE0786E2D449}" type="datetime1">
              <a:rPr lang="en-US" smtClean="0"/>
              <a:t>8/15/2011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Crypto'2011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57200" y="990600"/>
            <a:ext cx="8229600" cy="0"/>
          </a:xfrm>
          <a:prstGeom prst="line">
            <a:avLst/>
          </a:prstGeom>
          <a:noFill/>
          <a:ln w="381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F4F8-6BF3-44B8-BB27-84AE3A765F0F}" type="datetime1">
              <a:rPr lang="en-US" smtClean="0"/>
              <a:t>8/15/2011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Crypto'2011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FF62-B980-4EA8-B570-F4603A4724E7}" type="datetime1">
              <a:rPr lang="en-US" smtClean="0"/>
              <a:t>8/15/2011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Crypto'2011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837F-BCB9-4518-9D7D-BC9FF6807587}" type="datetime1">
              <a:rPr lang="en-US" smtClean="0"/>
              <a:t>8/15/2011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Crypto'2011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C915-B288-4549-9E0B-0B9673481870}" type="datetime1">
              <a:rPr lang="en-US" smtClean="0"/>
              <a:t>8/15/2011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Crypto'2011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0304-7A45-4BD7-BAF7-F5C794CC668B}" type="datetime1">
              <a:rPr lang="en-US" smtClean="0"/>
              <a:t>8/15/2011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Crypto'2011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91D89FE-0B20-4CC9-93AD-D1AF116D99E8}" type="datetime1">
              <a:rPr lang="en-US" smtClean="0"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Crypto'2011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7200" y="990600"/>
            <a:ext cx="8229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Classical Cryptographic Protocols in a Quantum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600200" y="3048000"/>
            <a:ext cx="5846445" cy="24384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000" dirty="0"/>
              <a:t>Fang </a:t>
            </a:r>
            <a:r>
              <a:rPr lang="en-US" sz="3000" dirty="0" smtClean="0"/>
              <a:t>Song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Joint </a:t>
            </a:r>
            <a:r>
              <a:rPr lang="en-US" dirty="0"/>
              <a:t>work with Sean </a:t>
            </a:r>
            <a:r>
              <a:rPr lang="en-US" dirty="0" err="1"/>
              <a:t>Hallgren</a:t>
            </a:r>
            <a:r>
              <a:rPr lang="en-US" dirty="0"/>
              <a:t> and Adam Smith</a:t>
            </a:r>
          </a:p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Computer </a:t>
            </a:r>
            <a:r>
              <a:rPr lang="en-US" dirty="0"/>
              <a:t>Science and </a:t>
            </a:r>
            <a:r>
              <a:rPr lang="en-US" dirty="0" smtClean="0"/>
              <a:t>Engineering</a:t>
            </a:r>
          </a:p>
          <a:p>
            <a:pPr marL="0" indent="0" algn="ctr">
              <a:buNone/>
            </a:pPr>
            <a:r>
              <a:rPr lang="en-US" dirty="0" smtClean="0"/>
              <a:t>Penn </a:t>
            </a:r>
            <a:r>
              <a:rPr lang="en-US" dirty="0"/>
              <a:t>State University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4114800"/>
            <a:ext cx="80772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8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69E7-097B-D34F-8147-34882A07B7AE}" type="slidenum">
              <a:rPr lang="en-US"/>
              <a:pPr/>
              <a:t>10</a:t>
            </a:fld>
            <a:endParaRPr lang="en-US"/>
          </a:p>
        </p:txBody>
      </p:sp>
      <p:sp>
        <p:nvSpPr>
          <p:cNvPr id="341031" name="Rectangle 3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PoK</a:t>
            </a:r>
            <a:r>
              <a:rPr lang="en-US" dirty="0" smtClean="0"/>
              <a:t>: Bob wants to be sure that Alice </a:t>
            </a:r>
            <a:r>
              <a:rPr lang="en-US" dirty="0"/>
              <a:t>has some real </a:t>
            </a:r>
            <a:r>
              <a:rPr lang="en-US" dirty="0">
                <a:solidFill>
                  <a:srgbClr val="FFC000"/>
                </a:solidFill>
              </a:rPr>
              <a:t>w</a:t>
            </a:r>
            <a:r>
              <a:rPr lang="en-US" dirty="0"/>
              <a:t> in mind</a:t>
            </a:r>
            <a:endParaRPr lang="en-US" dirty="0" smtClean="0">
              <a:latin typeface="cmsy10" pitchFamily="-111" charset="0"/>
            </a:endParaRPr>
          </a:p>
          <a:p>
            <a:r>
              <a:rPr lang="en-US" b="1" dirty="0">
                <a:cs typeface="Times New Roman (Hebrew)" charset="-79"/>
              </a:rPr>
              <a:t>∀</a:t>
            </a:r>
            <a:r>
              <a:rPr lang="en-US" dirty="0" smtClean="0">
                <a:solidFill>
                  <a:srgbClr val="FF4949"/>
                </a:solidFill>
              </a:rPr>
              <a:t> </a:t>
            </a:r>
            <a:r>
              <a:rPr lang="en-US" dirty="0"/>
              <a:t>Alice, </a:t>
            </a:r>
            <a:r>
              <a:rPr lang="en-US" b="1" dirty="0">
                <a:cs typeface="Times New Roman (Hebrew)" charset="-79"/>
              </a:rPr>
              <a:t>∃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/>
                </a:solidFill>
              </a:rPr>
              <a:t>Simulator</a:t>
            </a:r>
            <a:r>
              <a:rPr lang="en-US" dirty="0"/>
              <a:t> such that </a:t>
            </a:r>
            <a:r>
              <a:rPr lang="en-US" b="1" dirty="0">
                <a:cs typeface="Times New Roman (Hebrew)" charset="-79"/>
              </a:rPr>
              <a:t>∀</a:t>
            </a:r>
            <a:r>
              <a:rPr lang="en-US" dirty="0" smtClean="0"/>
              <a:t> </a:t>
            </a:r>
            <a:r>
              <a:rPr lang="en-US" dirty="0">
                <a:cs typeface="Times New Roman (Hebrew)" charset="-79"/>
              </a:rPr>
              <a:t>quantum </a:t>
            </a:r>
            <a:r>
              <a:rPr lang="en-US" dirty="0" smtClean="0">
                <a:latin typeface="Arial" pitchFamily="-111" charset="0"/>
              </a:rPr>
              <a:t>ρ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Extra </a:t>
            </a:r>
            <a:r>
              <a:rPr lang="en-US" dirty="0"/>
              <a:t>condition on simulator: </a:t>
            </a:r>
            <a:r>
              <a:rPr lang="en-US" dirty="0" smtClean="0"/>
              <a:t>if </a:t>
            </a:r>
            <a:r>
              <a:rPr lang="en-US" dirty="0"/>
              <a:t>simulated </a:t>
            </a:r>
            <a:r>
              <a:rPr lang="en-US" dirty="0" smtClean="0"/>
              <a:t>transcript accepts</a:t>
            </a:r>
            <a:r>
              <a:rPr lang="en-US" dirty="0"/>
              <a:t>, then </a:t>
            </a:r>
            <a:r>
              <a:rPr lang="en-US" dirty="0" smtClean="0">
                <a:solidFill>
                  <a:srgbClr val="FFFF00"/>
                </a:solidFill>
              </a:rPr>
              <a:t>extracting</a:t>
            </a:r>
            <a:r>
              <a:rPr lang="en-US" dirty="0" smtClean="0"/>
              <a:t> a 3-coloring </a:t>
            </a:r>
            <a:r>
              <a:rPr lang="en-US" dirty="0" err="1" smtClean="0">
                <a:solidFill>
                  <a:srgbClr val="FFFF00"/>
                </a:solidFill>
              </a:rPr>
              <a:t>w’</a:t>
            </a:r>
            <a:r>
              <a:rPr lang="en-US" dirty="0" err="1" smtClean="0"/>
              <a:t>of</a:t>
            </a:r>
            <a:r>
              <a:rPr lang="en-US" dirty="0" smtClean="0"/>
              <a:t> G.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“Witness-extended simulator”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Fully </a:t>
            </a:r>
            <a:r>
              <a:rPr lang="en-US" dirty="0" err="1" smtClean="0">
                <a:solidFill>
                  <a:srgbClr val="FFFF00"/>
                </a:solidFill>
              </a:rPr>
              <a:t>simulatable</a:t>
            </a:r>
            <a:r>
              <a:rPr lang="en-US" dirty="0" smtClean="0"/>
              <a:t>: Simulation + Extraction</a:t>
            </a:r>
          </a:p>
        </p:txBody>
      </p:sp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5614590" y="2057400"/>
            <a:ext cx="2968230" cy="2398820"/>
          </a:xfrm>
          <a:prstGeom prst="rect">
            <a:avLst/>
          </a:prstGeom>
          <a:solidFill>
            <a:srgbClr val="292929"/>
          </a:solidFill>
          <a:ln w="22225">
            <a:solidFill>
              <a:schemeClr val="tx1"/>
            </a:solidFill>
            <a:prstDash val="dash"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432990" y="2057400"/>
            <a:ext cx="4139010" cy="2398820"/>
          </a:xfrm>
          <a:prstGeom prst="rect">
            <a:avLst/>
          </a:prstGeom>
          <a:solidFill>
            <a:srgbClr val="292929"/>
          </a:solidFill>
          <a:ln w="22225">
            <a:solidFill>
              <a:schemeClr val="tx1"/>
            </a:solidFill>
            <a:prstDash val="dash"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4099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Formalizing Proofs </a:t>
            </a:r>
            <a:r>
              <a:rPr lang="en-US" dirty="0"/>
              <a:t>of </a:t>
            </a:r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2424970" y="2101334"/>
            <a:ext cx="364202" cy="369332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latin typeface="Arial" pitchFamily="-111" charset="0"/>
              </a:rPr>
              <a:t>G</a:t>
            </a:r>
            <a:endParaRPr lang="en-US" dirty="0"/>
          </a:p>
        </p:txBody>
      </p:sp>
      <p:sp>
        <p:nvSpPr>
          <p:cNvPr id="341003" name="Line 11"/>
          <p:cNvSpPr>
            <a:spLocks noChangeShapeType="1"/>
          </p:cNvSpPr>
          <p:nvPr/>
        </p:nvSpPr>
        <p:spPr bwMode="auto">
          <a:xfrm flipH="1">
            <a:off x="1495028" y="2286000"/>
            <a:ext cx="982662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04" name="Line 12"/>
          <p:cNvSpPr>
            <a:spLocks noChangeShapeType="1"/>
          </p:cNvSpPr>
          <p:nvPr/>
        </p:nvSpPr>
        <p:spPr bwMode="auto">
          <a:xfrm>
            <a:off x="2722165" y="2286000"/>
            <a:ext cx="982663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05" name="AutoShape 13"/>
          <p:cNvSpPr>
            <a:spLocks noChangeArrowheads="1"/>
          </p:cNvSpPr>
          <p:nvPr/>
        </p:nvSpPr>
        <p:spPr bwMode="auto">
          <a:xfrm>
            <a:off x="2109390" y="2667000"/>
            <a:ext cx="941388" cy="838200"/>
          </a:xfrm>
          <a:prstGeom prst="cloudCallout">
            <a:avLst>
              <a:gd name="adj1" fmla="val -39546"/>
              <a:gd name="adj2" fmla="val 26704"/>
            </a:avLst>
          </a:prstGeom>
          <a:solidFill>
            <a:srgbClr val="004405"/>
          </a:solidFill>
          <a:ln w="22225">
            <a:solidFill>
              <a:schemeClr val="tx1"/>
            </a:solidFill>
            <a:round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protocol</a:t>
            </a:r>
          </a:p>
        </p:txBody>
      </p:sp>
      <p:sp>
        <p:nvSpPr>
          <p:cNvPr id="341006" name="Line 14"/>
          <p:cNvSpPr>
            <a:spLocks noChangeShapeType="1"/>
          </p:cNvSpPr>
          <p:nvPr/>
        </p:nvSpPr>
        <p:spPr bwMode="auto">
          <a:xfrm>
            <a:off x="1577578" y="3124200"/>
            <a:ext cx="4492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07" name="Line 15"/>
          <p:cNvSpPr>
            <a:spLocks noChangeShapeType="1"/>
          </p:cNvSpPr>
          <p:nvPr/>
        </p:nvSpPr>
        <p:spPr bwMode="auto">
          <a:xfrm>
            <a:off x="3131740" y="3124200"/>
            <a:ext cx="4508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08" name="Text Box 16"/>
          <p:cNvSpPr txBox="1">
            <a:spLocks noChangeArrowheads="1"/>
          </p:cNvSpPr>
          <p:nvPr/>
        </p:nvSpPr>
        <p:spPr bwMode="auto">
          <a:xfrm>
            <a:off x="750688" y="2131814"/>
            <a:ext cx="316112" cy="369332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Arial" pitchFamily="-111" charset="0"/>
              </a:rPr>
              <a:t>ρ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sp>
        <p:nvSpPr>
          <p:cNvPr id="341009" name="Line 17"/>
          <p:cNvSpPr>
            <a:spLocks noChangeShapeType="1"/>
          </p:cNvSpPr>
          <p:nvPr/>
        </p:nvSpPr>
        <p:spPr bwMode="auto">
          <a:xfrm>
            <a:off x="1066800" y="2286000"/>
            <a:ext cx="0" cy="304800"/>
          </a:xfrm>
          <a:prstGeom prst="line">
            <a:avLst/>
          </a:prstGeom>
          <a:noFill/>
          <a:ln w="41275" cmpd="dbl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11" name="Line 19"/>
          <p:cNvSpPr>
            <a:spLocks noChangeShapeType="1"/>
          </p:cNvSpPr>
          <p:nvPr/>
        </p:nvSpPr>
        <p:spPr bwMode="auto">
          <a:xfrm flipH="1">
            <a:off x="1066800" y="3581400"/>
            <a:ext cx="0" cy="304800"/>
          </a:xfrm>
          <a:prstGeom prst="line">
            <a:avLst/>
          </a:prstGeom>
          <a:noFill/>
          <a:ln w="41275" cmpd="dbl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21" name="AutoShape 29"/>
          <p:cNvSpPr>
            <a:spLocks/>
          </p:cNvSpPr>
          <p:nvPr/>
        </p:nvSpPr>
        <p:spPr bwMode="auto">
          <a:xfrm rot="5400000">
            <a:off x="2033190" y="2590800"/>
            <a:ext cx="228600" cy="2819400"/>
          </a:xfrm>
          <a:prstGeom prst="rightBrace">
            <a:avLst>
              <a:gd name="adj1" fmla="val 102778"/>
              <a:gd name="adj2" fmla="val 50000"/>
            </a:avLst>
          </a:prstGeom>
          <a:noFill/>
          <a:ln w="38100">
            <a:solidFill>
              <a:srgbClr val="FF9900"/>
            </a:solidFill>
            <a:round/>
            <a:headEnd type="none" w="lg" len="lg"/>
            <a:tailEnd type="none" w="lg" len="lg"/>
          </a:ln>
          <a:effectLst/>
        </p:spPr>
        <p:txBody>
          <a:bodyPr rot="10800000" vert="eaVert"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41023" name="Text Box 31"/>
          <p:cNvSpPr txBox="1">
            <a:spLocks noChangeArrowheads="1"/>
          </p:cNvSpPr>
          <p:nvPr/>
        </p:nvSpPr>
        <p:spPr bwMode="auto">
          <a:xfrm>
            <a:off x="684766" y="4113491"/>
            <a:ext cx="2442848" cy="369332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 smtClean="0"/>
              <a:t>Alice’s </a:t>
            </a:r>
            <a:r>
              <a:rPr lang="en-US" sz="1800" dirty="0"/>
              <a:t>state + transcript.</a:t>
            </a:r>
          </a:p>
        </p:txBody>
      </p:sp>
      <p:sp>
        <p:nvSpPr>
          <p:cNvPr id="341024" name="Line 32"/>
          <p:cNvSpPr>
            <a:spLocks noChangeShapeType="1"/>
          </p:cNvSpPr>
          <p:nvPr/>
        </p:nvSpPr>
        <p:spPr bwMode="auto">
          <a:xfrm flipH="1">
            <a:off x="6781800" y="3505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25" name="AutoShape 33"/>
          <p:cNvSpPr>
            <a:spLocks/>
          </p:cNvSpPr>
          <p:nvPr/>
        </p:nvSpPr>
        <p:spPr bwMode="auto">
          <a:xfrm rot="5400000">
            <a:off x="6492000" y="3337800"/>
            <a:ext cx="288000" cy="1080000"/>
          </a:xfrm>
          <a:prstGeom prst="rightBrace">
            <a:avLst>
              <a:gd name="adj1" fmla="val 52778"/>
              <a:gd name="adj2" fmla="val 50000"/>
            </a:avLst>
          </a:prstGeom>
          <a:noFill/>
          <a:ln w="38100">
            <a:solidFill>
              <a:srgbClr val="FF9900"/>
            </a:solidFill>
            <a:round/>
            <a:headEnd type="none" w="lg" len="lg"/>
            <a:tailEnd type="none" w="lg" len="lg"/>
          </a:ln>
          <a:effectLst/>
        </p:spPr>
        <p:txBody>
          <a:bodyPr rot="10800000" vert="eaVert"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41035" name="Line 43"/>
          <p:cNvSpPr>
            <a:spLocks noChangeShapeType="1"/>
          </p:cNvSpPr>
          <p:nvPr/>
        </p:nvSpPr>
        <p:spPr bwMode="auto">
          <a:xfrm flipH="1">
            <a:off x="6324600" y="3505200"/>
            <a:ext cx="0" cy="304800"/>
          </a:xfrm>
          <a:prstGeom prst="line">
            <a:avLst/>
          </a:prstGeom>
          <a:noFill/>
          <a:ln w="41275" cmpd="dbl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36" name="Text Box 44"/>
          <p:cNvSpPr txBox="1">
            <a:spLocks noChangeArrowheads="1"/>
          </p:cNvSpPr>
          <p:nvPr/>
        </p:nvSpPr>
        <p:spPr bwMode="auto">
          <a:xfrm>
            <a:off x="7539931" y="3352800"/>
            <a:ext cx="548547" cy="419282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3200" dirty="0" smtClean="0">
                <a:solidFill>
                  <a:srgbClr val="FFFF00"/>
                </a:solidFill>
              </a:rPr>
              <a:t>w’</a:t>
            </a:r>
            <a:endParaRPr lang="en-US" sz="3200" dirty="0">
              <a:solidFill>
                <a:srgbClr val="FFFF00"/>
              </a:solidFill>
            </a:endParaRPr>
          </a:p>
        </p:txBody>
      </p:sp>
      <p:cxnSp>
        <p:nvCxnSpPr>
          <p:cNvPr id="341037" name="AutoShape 45"/>
          <p:cNvCxnSpPr>
            <a:cxnSpLocks noChangeShapeType="1"/>
            <a:endCxn id="341036" idx="0"/>
          </p:cNvCxnSpPr>
          <p:nvPr/>
        </p:nvCxnSpPr>
        <p:spPr bwMode="auto">
          <a:xfrm>
            <a:off x="7176000" y="2971800"/>
            <a:ext cx="638205" cy="381000"/>
          </a:xfrm>
          <a:prstGeom prst="bentConnector2">
            <a:avLst/>
          </a:prstGeom>
          <a:noFill/>
          <a:ln w="22225">
            <a:solidFill>
              <a:schemeClr val="tx1"/>
            </a:solidFill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34" name="Text Box 46"/>
          <p:cNvSpPr txBox="1">
            <a:spLocks noChangeArrowheads="1"/>
          </p:cNvSpPr>
          <p:nvPr/>
        </p:nvSpPr>
        <p:spPr bwMode="auto">
          <a:xfrm>
            <a:off x="5638800" y="4010688"/>
            <a:ext cx="2944020" cy="369332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Alice’s state + </a:t>
            </a:r>
            <a:r>
              <a:rPr lang="en-US" sz="1800" dirty="0" smtClean="0"/>
              <a:t>transcript</a:t>
            </a:r>
            <a:endParaRPr lang="en-US" sz="1800" dirty="0"/>
          </a:p>
        </p:txBody>
      </p:sp>
      <p:pic>
        <p:nvPicPr>
          <p:cNvPr id="36" name="Picture 14" descr="bob_only"/>
          <p:cNvPicPr>
            <a:picLocks noChangeAspect="1" noChangeArrowheads="1"/>
          </p:cNvPicPr>
          <p:nvPr/>
        </p:nvPicPr>
        <p:blipFill>
          <a:blip r:embed="rId3"/>
          <a:srcRect l="-11293" t="18398" r="204" b="7468"/>
          <a:stretch>
            <a:fillRect/>
          </a:stretch>
        </p:blipFill>
        <p:spPr bwMode="auto">
          <a:xfrm>
            <a:off x="3693942" y="2740728"/>
            <a:ext cx="570607" cy="859018"/>
          </a:xfrm>
          <a:prstGeom prst="rect">
            <a:avLst/>
          </a:prstGeom>
          <a:noFill/>
        </p:spPr>
      </p:pic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4800600" y="2923824"/>
            <a:ext cx="607859" cy="1015663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cs typeface="Times New Roman (Hebrew)" charset="-79"/>
                <a:sym typeface="Symbol" pitchFamily="18" charset="2"/>
              </a:rPr>
              <a:t></a:t>
            </a:r>
          </a:p>
        </p:txBody>
      </p:sp>
      <p:sp>
        <p:nvSpPr>
          <p:cNvPr id="2" name="Oval 1"/>
          <p:cNvSpPr/>
          <p:nvPr/>
        </p:nvSpPr>
        <p:spPr>
          <a:xfrm>
            <a:off x="7467600" y="3124200"/>
            <a:ext cx="685800" cy="62484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6096000" y="2682874"/>
            <a:ext cx="990600" cy="8223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6008488" y="2209800"/>
            <a:ext cx="316112" cy="369332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Arial" pitchFamily="-111" charset="0"/>
              </a:rPr>
              <a:t>ρ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 flipH="1">
            <a:off x="6324600" y="2286000"/>
            <a:ext cx="0" cy="381000"/>
          </a:xfrm>
          <a:prstGeom prst="line">
            <a:avLst/>
          </a:prstGeom>
          <a:noFill/>
          <a:ln w="41275" cmpd="dbl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35"/>
          <p:cNvSpPr txBox="1">
            <a:spLocks noChangeArrowheads="1"/>
          </p:cNvSpPr>
          <p:nvPr/>
        </p:nvSpPr>
        <p:spPr bwMode="auto">
          <a:xfrm>
            <a:off x="6600852" y="2284382"/>
            <a:ext cx="540534" cy="400110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err="1"/>
              <a:t>Sim</a:t>
            </a:r>
            <a:endParaRPr lang="en-US" sz="2000" dirty="0"/>
          </a:p>
        </p:txBody>
      </p:sp>
      <p:pic>
        <p:nvPicPr>
          <p:cNvPr id="38" name="Picture 13" descr="alice_only"/>
          <p:cNvPicPr>
            <a:picLocks noChangeAspect="1" noChangeArrowheads="1"/>
          </p:cNvPicPr>
          <p:nvPr/>
        </p:nvPicPr>
        <p:blipFill>
          <a:blip r:embed="rId4"/>
          <a:srcRect t="32025"/>
          <a:stretch>
            <a:fillRect/>
          </a:stretch>
        </p:blipFill>
        <p:spPr bwMode="auto">
          <a:xfrm>
            <a:off x="665716" y="2666259"/>
            <a:ext cx="686513" cy="838200"/>
          </a:xfrm>
          <a:prstGeom prst="rect">
            <a:avLst/>
          </a:prstGeom>
          <a:noFill/>
        </p:spPr>
      </p:pic>
      <p:pic>
        <p:nvPicPr>
          <p:cNvPr id="39" name="Picture 13" descr="alice_only"/>
          <p:cNvPicPr>
            <a:picLocks noChangeAspect="1" noChangeArrowheads="1"/>
          </p:cNvPicPr>
          <p:nvPr/>
        </p:nvPicPr>
        <p:blipFill>
          <a:blip r:embed="rId4"/>
          <a:srcRect t="32025"/>
          <a:stretch>
            <a:fillRect/>
          </a:stretch>
        </p:blipFill>
        <p:spPr bwMode="auto">
          <a:xfrm>
            <a:off x="6096000" y="2747168"/>
            <a:ext cx="539999" cy="677864"/>
          </a:xfrm>
          <a:prstGeom prst="rect">
            <a:avLst/>
          </a:prstGeom>
          <a:noFill/>
        </p:spPr>
      </p:pic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4643526" y="2985380"/>
            <a:ext cx="922005" cy="954107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 smtClean="0"/>
              <a:t>Quantum</a:t>
            </a:r>
          </a:p>
          <a:p>
            <a:pPr algn="ctr">
              <a:spcBef>
                <a:spcPct val="50000"/>
              </a:spcBef>
            </a:pPr>
            <a:endParaRPr lang="en-US" sz="1400" dirty="0" smtClean="0"/>
          </a:p>
          <a:p>
            <a:pPr algn="ctr">
              <a:spcBef>
                <a:spcPct val="50000"/>
              </a:spcBef>
            </a:pPr>
            <a:r>
              <a:rPr lang="en-US" sz="1400" dirty="0" smtClean="0"/>
              <a:t>Poly-time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526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36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Difficulty of Quantum Rewinding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sz="2400" dirty="0"/>
              <a:t>Classical technique to construct a simulator: </a:t>
            </a:r>
            <a:r>
              <a:rPr lang="en-US" sz="2400" dirty="0" smtClean="0">
                <a:solidFill>
                  <a:srgbClr val="FFFF00"/>
                </a:solidFill>
              </a:rPr>
              <a:t>Rewinding</a:t>
            </a:r>
          </a:p>
          <a:p>
            <a:pPr marL="640080" lvl="2" indent="-274320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dirty="0" smtClean="0"/>
              <a:t>In </a:t>
            </a:r>
            <a:r>
              <a:rPr lang="en-US" dirty="0"/>
              <a:t>every </a:t>
            </a:r>
            <a:r>
              <a:rPr lang="en-US" dirty="0" smtClean="0"/>
              <a:t>real interaction, </a:t>
            </a:r>
            <a:r>
              <a:rPr lang="en-US" dirty="0" err="1" smtClean="0"/>
              <a:t>prover</a:t>
            </a:r>
            <a:r>
              <a:rPr lang="en-US" dirty="0" smtClean="0"/>
              <a:t> answers questions from verifier</a:t>
            </a:r>
            <a:endParaRPr lang="en-US" sz="2400" dirty="0" smtClean="0"/>
          </a:p>
          <a:p>
            <a:pPr marL="640080" lvl="2" indent="-274320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dirty="0" smtClean="0"/>
              <a:t>Without a witness, simulator may not be able to answer all questions </a:t>
            </a:r>
          </a:p>
          <a:p>
            <a:pPr marL="640080" lvl="2" indent="-274320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dirty="0" smtClean="0"/>
              <a:t>Pick a random branch from all interactions, check if could proceed</a:t>
            </a:r>
          </a:p>
          <a:p>
            <a:pPr marL="640080" lvl="2" indent="-274320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dirty="0" smtClean="0"/>
              <a:t>If NOT, “rewind” and try again from the </a:t>
            </a:r>
            <a:r>
              <a:rPr lang="en-US" dirty="0" smtClean="0">
                <a:solidFill>
                  <a:srgbClr val="FFFF00"/>
                </a:solidFill>
              </a:rPr>
              <a:t>same </a:t>
            </a:r>
            <a:r>
              <a:rPr lang="en-US" dirty="0" smtClean="0"/>
              <a:t>auxiliary input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Arial" pitchFamily="-111" charset="0"/>
              </a:rPr>
              <a:t>ρ</a:t>
            </a:r>
            <a:endParaRPr lang="en-US" dirty="0" smtClean="0">
              <a:solidFill>
                <a:srgbClr val="FFFF00"/>
              </a:solidFill>
            </a:endParaRPr>
          </a:p>
          <a:p>
            <a:pPr marL="274320" lvl="1" indent="-274320"/>
            <a:endParaRPr lang="en-US" dirty="0" smtClean="0"/>
          </a:p>
          <a:p>
            <a:pPr marL="274320" lvl="1" indent="-274320"/>
            <a:endParaRPr lang="en-US" dirty="0"/>
          </a:p>
          <a:p>
            <a:pPr marL="274320" lvl="1" indent="-274320"/>
            <a:endParaRPr lang="en-US" dirty="0" smtClean="0"/>
          </a:p>
          <a:p>
            <a:pPr marL="274320" lvl="1" indent="-274320"/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274320" lvl="1" indent="-274320"/>
            <a:r>
              <a:rPr lang="en-US" sz="2400" dirty="0" smtClean="0"/>
              <a:t>Naïve </a:t>
            </a:r>
            <a:r>
              <a:rPr lang="en-US" sz="2400" dirty="0"/>
              <a:t>rewinding requires </a:t>
            </a:r>
            <a:r>
              <a:rPr lang="en-US" sz="2400" dirty="0">
                <a:solidFill>
                  <a:schemeClr val="tx2"/>
                </a:solidFill>
              </a:rPr>
              <a:t>taking a </a:t>
            </a:r>
            <a:r>
              <a:rPr lang="en-US" sz="2400" dirty="0" smtClean="0">
                <a:solidFill>
                  <a:schemeClr val="tx2"/>
                </a:solidFill>
              </a:rPr>
              <a:t>snapshot</a:t>
            </a:r>
            <a:r>
              <a:rPr lang="en-US" sz="2400" dirty="0" smtClean="0"/>
              <a:t> of </a:t>
            </a:r>
            <a:r>
              <a:rPr lang="en-US" sz="2400" dirty="0"/>
              <a:t>the adversary’s state </a:t>
            </a:r>
            <a:r>
              <a:rPr lang="en-US" sz="2400" dirty="0" smtClean="0"/>
              <a:t>and later </a:t>
            </a:r>
            <a:r>
              <a:rPr lang="en-US" sz="2400" dirty="0"/>
              <a:t>returning to </a:t>
            </a:r>
            <a:r>
              <a:rPr lang="en-US" sz="2400" dirty="0" smtClean="0"/>
              <a:t>it</a:t>
            </a:r>
          </a:p>
          <a:p>
            <a:pPr marL="640080" lvl="2" indent="-274320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dirty="0" smtClean="0">
                <a:solidFill>
                  <a:srgbClr val="FFFF00"/>
                </a:solidFill>
              </a:rPr>
              <a:t>Quantum no-cloning!</a:t>
            </a:r>
          </a:p>
          <a:p>
            <a:pPr marL="640080" lvl="2" indent="-274320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dirty="0" smtClean="0"/>
              <a:t>Even just checking success/failure may destroy </a:t>
            </a:r>
            <a:r>
              <a:rPr lang="en-US" dirty="0" smtClean="0">
                <a:latin typeface="Arial" pitchFamily="-111" charset="0"/>
              </a:rPr>
              <a:t>ρ</a:t>
            </a:r>
            <a:endParaRPr lang="en-US" baseline="-25000" dirty="0"/>
          </a:p>
          <a:p>
            <a:pPr marL="640080" lvl="2" indent="-274320">
              <a:buClr>
                <a:schemeClr val="accent1">
                  <a:lumMod val="60000"/>
                  <a:lumOff val="40000"/>
                </a:schemeClr>
              </a:buClr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1293812" y="3429000"/>
            <a:ext cx="990600" cy="10668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1981200" y="2847945"/>
            <a:ext cx="330540" cy="400110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Arial" pitchFamily="-111" charset="0"/>
              </a:rPr>
              <a:t>ρ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sp>
        <p:nvSpPr>
          <p:cNvPr id="7" name="Line 32"/>
          <p:cNvSpPr>
            <a:spLocks noChangeShapeType="1"/>
          </p:cNvSpPr>
          <p:nvPr/>
        </p:nvSpPr>
        <p:spPr bwMode="auto">
          <a:xfrm flipH="1">
            <a:off x="2005012" y="3048000"/>
            <a:ext cx="0" cy="381000"/>
          </a:xfrm>
          <a:prstGeom prst="line">
            <a:avLst/>
          </a:prstGeom>
          <a:noFill/>
          <a:ln w="41275" cmpd="dbl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1143000" y="3048000"/>
            <a:ext cx="628650" cy="396875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Sim</a:t>
            </a:r>
          </a:p>
        </p:txBody>
      </p:sp>
      <p:pic>
        <p:nvPicPr>
          <p:cNvPr id="9" name="Picture 18" descr="j013903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4336" y="3697256"/>
            <a:ext cx="494813" cy="6826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Line 38"/>
          <p:cNvSpPr>
            <a:spLocks noChangeShapeType="1"/>
          </p:cNvSpPr>
          <p:nvPr/>
        </p:nvSpPr>
        <p:spPr bwMode="auto">
          <a:xfrm>
            <a:off x="1392600" y="3865532"/>
            <a:ext cx="360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3403867"/>
            <a:ext cx="548640" cy="461665"/>
          </a:xfrm>
          <a:prstGeom prst="rect">
            <a:avLst/>
          </a:prstGeom>
          <a:ln w="9525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r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2" name="Line 34"/>
          <p:cNvSpPr>
            <a:spLocks noChangeShapeType="1"/>
          </p:cNvSpPr>
          <p:nvPr/>
        </p:nvSpPr>
        <p:spPr bwMode="auto">
          <a:xfrm flipH="1">
            <a:off x="1981200" y="4495800"/>
            <a:ext cx="0" cy="304800"/>
          </a:xfrm>
          <a:prstGeom prst="line">
            <a:avLst/>
          </a:prstGeom>
          <a:noFill/>
          <a:ln w="41275" cmpd="dbl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44"/>
          <p:cNvSpPr>
            <a:spLocks noChangeShapeType="1"/>
          </p:cNvSpPr>
          <p:nvPr/>
        </p:nvSpPr>
        <p:spPr bwMode="auto">
          <a:xfrm flipH="1">
            <a:off x="1676400" y="4495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3173598" y="3408332"/>
            <a:ext cx="990600" cy="10668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3886200" y="2827277"/>
            <a:ext cx="330539" cy="400110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Arial" pitchFamily="-111" charset="0"/>
              </a:rPr>
              <a:t>ρ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sp>
        <p:nvSpPr>
          <p:cNvPr id="16" name="Line 32"/>
          <p:cNvSpPr>
            <a:spLocks noChangeShapeType="1"/>
          </p:cNvSpPr>
          <p:nvPr/>
        </p:nvSpPr>
        <p:spPr bwMode="auto">
          <a:xfrm flipH="1">
            <a:off x="3884798" y="3027332"/>
            <a:ext cx="0" cy="381000"/>
          </a:xfrm>
          <a:prstGeom prst="line">
            <a:avLst/>
          </a:prstGeom>
          <a:noFill/>
          <a:ln w="41275" cmpd="dbl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35"/>
          <p:cNvSpPr txBox="1">
            <a:spLocks noChangeArrowheads="1"/>
          </p:cNvSpPr>
          <p:nvPr/>
        </p:nvSpPr>
        <p:spPr bwMode="auto">
          <a:xfrm>
            <a:off x="3022786" y="3027332"/>
            <a:ext cx="628650" cy="396875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Sim</a:t>
            </a:r>
          </a:p>
        </p:txBody>
      </p:sp>
      <p:pic>
        <p:nvPicPr>
          <p:cNvPr id="18" name="Picture 18" descr="j013903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4122" y="3676588"/>
            <a:ext cx="494813" cy="6826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" name="Line 38"/>
          <p:cNvSpPr>
            <a:spLocks noChangeShapeType="1"/>
          </p:cNvSpPr>
          <p:nvPr/>
        </p:nvSpPr>
        <p:spPr bwMode="auto">
          <a:xfrm>
            <a:off x="3272386" y="3844864"/>
            <a:ext cx="360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34"/>
          <p:cNvSpPr>
            <a:spLocks noChangeShapeType="1"/>
          </p:cNvSpPr>
          <p:nvPr/>
        </p:nvSpPr>
        <p:spPr bwMode="auto">
          <a:xfrm flipH="1">
            <a:off x="3860986" y="4475132"/>
            <a:ext cx="0" cy="304800"/>
          </a:xfrm>
          <a:prstGeom prst="line">
            <a:avLst/>
          </a:prstGeom>
          <a:noFill/>
          <a:ln w="41275" cmpd="dbl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44"/>
          <p:cNvSpPr>
            <a:spLocks noChangeShapeType="1"/>
          </p:cNvSpPr>
          <p:nvPr/>
        </p:nvSpPr>
        <p:spPr bwMode="auto">
          <a:xfrm flipH="1">
            <a:off x="3556186" y="447513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5789612" y="3352800"/>
            <a:ext cx="990600" cy="10668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6477542" y="2835811"/>
            <a:ext cx="330540" cy="400110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Arial" pitchFamily="-111" charset="0"/>
              </a:rPr>
              <a:t>ρ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sp>
        <p:nvSpPr>
          <p:cNvPr id="25" name="Line 32"/>
          <p:cNvSpPr>
            <a:spLocks noChangeShapeType="1"/>
          </p:cNvSpPr>
          <p:nvPr/>
        </p:nvSpPr>
        <p:spPr bwMode="auto">
          <a:xfrm flipH="1">
            <a:off x="6500812" y="2971800"/>
            <a:ext cx="0" cy="381000"/>
          </a:xfrm>
          <a:prstGeom prst="line">
            <a:avLst/>
          </a:prstGeom>
          <a:noFill/>
          <a:ln w="41275" cmpd="dbl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5638800" y="2971800"/>
            <a:ext cx="628650" cy="396875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Sim</a:t>
            </a:r>
          </a:p>
        </p:txBody>
      </p:sp>
      <p:pic>
        <p:nvPicPr>
          <p:cNvPr id="27" name="Picture 18" descr="j013903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0136" y="3621056"/>
            <a:ext cx="494813" cy="6826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Line 38"/>
          <p:cNvSpPr>
            <a:spLocks noChangeShapeType="1"/>
          </p:cNvSpPr>
          <p:nvPr/>
        </p:nvSpPr>
        <p:spPr bwMode="auto">
          <a:xfrm>
            <a:off x="5888400" y="3789332"/>
            <a:ext cx="360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791200" y="3348335"/>
            <a:ext cx="548640" cy="461665"/>
          </a:xfrm>
          <a:prstGeom prst="rect">
            <a:avLst/>
          </a:prstGeom>
          <a:ln w="9525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r’’</a:t>
            </a:r>
            <a:endParaRPr lang="en-US" sz="2400" i="1" baseline="-25000" dirty="0">
              <a:solidFill>
                <a:srgbClr val="FFFF00"/>
              </a:solidFill>
            </a:endParaRPr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 flipH="1">
            <a:off x="6477000" y="4419600"/>
            <a:ext cx="0" cy="304800"/>
          </a:xfrm>
          <a:prstGeom prst="line">
            <a:avLst/>
          </a:prstGeom>
          <a:noFill/>
          <a:ln w="41275" cmpd="dbl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44"/>
          <p:cNvSpPr>
            <a:spLocks noChangeShapeType="1"/>
          </p:cNvSpPr>
          <p:nvPr/>
        </p:nvSpPr>
        <p:spPr bwMode="auto">
          <a:xfrm flipH="1">
            <a:off x="6172200" y="4419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" name="Straight Connector 4"/>
          <p:cNvCxnSpPr/>
          <p:nvPr/>
        </p:nvCxnSpPr>
        <p:spPr>
          <a:xfrm rot="10800000">
            <a:off x="4572001" y="3940144"/>
            <a:ext cx="792000" cy="1588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178066" y="3383199"/>
            <a:ext cx="548640" cy="461665"/>
          </a:xfrm>
          <a:prstGeom prst="rect">
            <a:avLst/>
          </a:prstGeom>
          <a:ln w="9525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r’</a:t>
            </a:r>
            <a:endParaRPr lang="en-US" sz="2400" i="1" baseline="-25000" dirty="0">
              <a:solidFill>
                <a:srgbClr val="FFFF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53691" y="3962400"/>
            <a:ext cx="426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Wingdings" pitchFamily="2" charset="2"/>
              </a:rPr>
              <a:t>ü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1307616" y="4017931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w Cen MT"/>
              </a:rPr>
              <a:t>×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3224272" y="3981497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w Cen MT"/>
              </a:rPr>
              <a:t>×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277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0" grpId="0" animBg="1"/>
      <p:bldP spid="11" grpId="0"/>
      <p:bldP spid="12" grpId="0" animBg="1"/>
      <p:bldP spid="13" grpId="0" animBg="1"/>
      <p:bldP spid="14" grpId="0" animBg="1"/>
      <p:bldP spid="15" grpId="0"/>
      <p:bldP spid="16" grpId="0" animBg="1"/>
      <p:bldP spid="17" grpId="0"/>
      <p:bldP spid="19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/>
      <p:bldP spid="28" grpId="0" animBg="1"/>
      <p:bldP spid="29" grpId="0"/>
      <p:bldP spid="30" grpId="0" animBg="1"/>
      <p:bldP spid="31" grpId="0" animBg="1"/>
      <p:bldP spid="37" grpId="0"/>
      <p:bldP spid="20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Watrous’s</a:t>
            </a:r>
            <a:r>
              <a:rPr lang="en-US" dirty="0"/>
              <a:t> Rewinding Technique &amp; 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Theorem </a:t>
            </a:r>
            <a:r>
              <a:rPr lang="en-US" sz="2000" dirty="0"/>
              <a:t>[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Watrous’09</a:t>
            </a:r>
            <a:r>
              <a:rPr lang="en-US" sz="2000" dirty="0"/>
              <a:t>]: </a:t>
            </a:r>
            <a:r>
              <a:rPr lang="en-US" sz="2000" b="1" dirty="0">
                <a:cs typeface="Times New Roman (Hebrew)" charset="-79"/>
              </a:rPr>
              <a:t>∃</a:t>
            </a:r>
            <a:r>
              <a:rPr lang="en-US" sz="2000" dirty="0">
                <a:latin typeface="cmsy10" pitchFamily="-111" charset="0"/>
              </a:rPr>
              <a:t> </a:t>
            </a:r>
            <a:r>
              <a:rPr lang="en-US" sz="2000" dirty="0"/>
              <a:t>ZK proof for </a:t>
            </a:r>
            <a:r>
              <a:rPr lang="en-US" sz="2000" b="1" dirty="0"/>
              <a:t>NP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/>
              <a:t>against quantum verifiers.</a:t>
            </a:r>
          </a:p>
          <a:p>
            <a:pPr lvl="1"/>
            <a:r>
              <a:rPr lang="en-US" dirty="0" smtClean="0"/>
              <a:t>“Oblivious” quantum rewinding</a:t>
            </a:r>
          </a:p>
          <a:p>
            <a:pPr lvl="2"/>
            <a:r>
              <a:rPr lang="en-US" dirty="0" smtClean="0"/>
              <a:t>If: probability of </a:t>
            </a:r>
            <a:r>
              <a:rPr lang="en-US" dirty="0" err="1" smtClean="0"/>
              <a:t>succ</a:t>
            </a:r>
            <a:r>
              <a:rPr lang="en-US" dirty="0" smtClean="0"/>
              <a:t>/failure independent of </a:t>
            </a:r>
            <a:r>
              <a:rPr lang="en-US" dirty="0" smtClean="0">
                <a:solidFill>
                  <a:srgbClr val="FFFF00"/>
                </a:solidFill>
                <a:latin typeface="Arial" pitchFamily="-111" charset="0"/>
              </a:rPr>
              <a:t>ρ</a:t>
            </a:r>
            <a:endParaRPr lang="en-US" dirty="0" smtClean="0"/>
          </a:p>
          <a:p>
            <a:pPr lvl="2"/>
            <a:r>
              <a:rPr lang="en-US" dirty="0" smtClean="0"/>
              <a:t>Then: safe to go back; but cannot remember anything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6858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However</a:t>
            </a:r>
            <a:r>
              <a:rPr lang="en-US" dirty="0" smtClean="0"/>
              <a:t>, NOT </a:t>
            </a:r>
            <a:r>
              <a:rPr lang="en-US" dirty="0"/>
              <a:t>enough for </a:t>
            </a:r>
            <a:r>
              <a:rPr lang="en-US" dirty="0" err="1">
                <a:solidFill>
                  <a:srgbClr val="FFFF00"/>
                </a:solidFill>
              </a:rPr>
              <a:t>PoK</a:t>
            </a:r>
            <a:r>
              <a:rPr lang="en-US" dirty="0"/>
              <a:t>: Simulation + </a:t>
            </a:r>
            <a:r>
              <a:rPr lang="en-US" dirty="0">
                <a:solidFill>
                  <a:srgbClr val="FFFF00"/>
                </a:solidFill>
              </a:rPr>
              <a:t>Extraction</a:t>
            </a:r>
          </a:p>
          <a:p>
            <a:pPr lvl="1"/>
            <a:r>
              <a:rPr lang="en-US" dirty="0" smtClean="0"/>
              <a:t>Collecting answers from multiple branches </a:t>
            </a:r>
          </a:p>
          <a:p>
            <a:pPr lvl="1"/>
            <a:r>
              <a:rPr lang="en-US" dirty="0" smtClean="0"/>
              <a:t>Mere extraction is possible [</a:t>
            </a: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Unruh’10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Unclear how to do </a:t>
            </a:r>
            <a:r>
              <a:rPr lang="en-US" b="1" dirty="0" smtClean="0"/>
              <a:t>both</a:t>
            </a:r>
            <a:r>
              <a:rPr lang="en-US" dirty="0" smtClean="0"/>
              <a:t> simultaneously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69" name="Straight Connector 4"/>
          <p:cNvCxnSpPr/>
          <p:nvPr/>
        </p:nvCxnSpPr>
        <p:spPr>
          <a:xfrm rot="10800000">
            <a:off x="6553200" y="3540124"/>
            <a:ext cx="792000" cy="1588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29"/>
          <p:cNvSpPr>
            <a:spLocks noChangeArrowheads="1"/>
          </p:cNvSpPr>
          <p:nvPr/>
        </p:nvSpPr>
        <p:spPr bwMode="auto">
          <a:xfrm>
            <a:off x="1311274" y="3019455"/>
            <a:ext cx="990600" cy="10668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2057400" y="2438400"/>
            <a:ext cx="330540" cy="400110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Arial" pitchFamily="-111" charset="0"/>
              </a:rPr>
              <a:t>ρ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sp>
        <p:nvSpPr>
          <p:cNvPr id="72" name="Line 32"/>
          <p:cNvSpPr>
            <a:spLocks noChangeShapeType="1"/>
          </p:cNvSpPr>
          <p:nvPr/>
        </p:nvSpPr>
        <p:spPr bwMode="auto">
          <a:xfrm flipH="1">
            <a:off x="2022474" y="2638455"/>
            <a:ext cx="0" cy="381000"/>
          </a:xfrm>
          <a:prstGeom prst="line">
            <a:avLst/>
          </a:prstGeom>
          <a:noFill/>
          <a:ln w="41275" cmpd="dbl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Text Box 35"/>
          <p:cNvSpPr txBox="1">
            <a:spLocks noChangeArrowheads="1"/>
          </p:cNvSpPr>
          <p:nvPr/>
        </p:nvSpPr>
        <p:spPr bwMode="auto">
          <a:xfrm>
            <a:off x="1160462" y="2638455"/>
            <a:ext cx="628650" cy="396875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err="1"/>
              <a:t>Sim</a:t>
            </a:r>
            <a:endParaRPr lang="en-US" sz="2000" dirty="0"/>
          </a:p>
        </p:txBody>
      </p:sp>
      <p:pic>
        <p:nvPicPr>
          <p:cNvPr id="74" name="Picture 18" descr="j013903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1798" y="3287711"/>
            <a:ext cx="494813" cy="6826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5" name="Line 38"/>
          <p:cNvSpPr>
            <a:spLocks noChangeShapeType="1"/>
          </p:cNvSpPr>
          <p:nvPr/>
        </p:nvSpPr>
        <p:spPr bwMode="auto">
          <a:xfrm>
            <a:off x="1410062" y="3455987"/>
            <a:ext cx="360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312862" y="2994322"/>
            <a:ext cx="548640" cy="461665"/>
          </a:xfrm>
          <a:prstGeom prst="rect">
            <a:avLst/>
          </a:prstGeom>
          <a:ln w="9525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r</a:t>
            </a:r>
            <a:endParaRPr lang="en-US" i="1" baseline="-25000" dirty="0" smtClean="0">
              <a:solidFill>
                <a:srgbClr val="FFFF00"/>
              </a:solidFill>
            </a:endParaRPr>
          </a:p>
        </p:txBody>
      </p:sp>
      <p:sp>
        <p:nvSpPr>
          <p:cNvPr id="77" name="Line 34"/>
          <p:cNvSpPr>
            <a:spLocks noChangeShapeType="1"/>
          </p:cNvSpPr>
          <p:nvPr/>
        </p:nvSpPr>
        <p:spPr bwMode="auto">
          <a:xfrm flipH="1">
            <a:off x="1998662" y="4086255"/>
            <a:ext cx="0" cy="304800"/>
          </a:xfrm>
          <a:prstGeom prst="line">
            <a:avLst/>
          </a:prstGeom>
          <a:noFill/>
          <a:ln w="41275" cmpd="dbl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Line 44"/>
          <p:cNvSpPr>
            <a:spLocks noChangeShapeType="1"/>
          </p:cNvSpPr>
          <p:nvPr/>
        </p:nvSpPr>
        <p:spPr bwMode="auto">
          <a:xfrm flipH="1">
            <a:off x="1693862" y="408625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29"/>
          <p:cNvSpPr>
            <a:spLocks noChangeArrowheads="1"/>
          </p:cNvSpPr>
          <p:nvPr/>
        </p:nvSpPr>
        <p:spPr bwMode="auto">
          <a:xfrm>
            <a:off x="3191060" y="2998787"/>
            <a:ext cx="990600" cy="10668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3955153" y="2474822"/>
            <a:ext cx="388247" cy="400110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Arial" pitchFamily="-111" charset="0"/>
              </a:rPr>
              <a:t>ρ’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sp>
        <p:nvSpPr>
          <p:cNvPr id="81" name="Line 32"/>
          <p:cNvSpPr>
            <a:spLocks noChangeShapeType="1"/>
          </p:cNvSpPr>
          <p:nvPr/>
        </p:nvSpPr>
        <p:spPr bwMode="auto">
          <a:xfrm flipH="1">
            <a:off x="3902260" y="2617787"/>
            <a:ext cx="0" cy="381000"/>
          </a:xfrm>
          <a:prstGeom prst="line">
            <a:avLst/>
          </a:prstGeom>
          <a:noFill/>
          <a:ln w="41275" cmpd="dbl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Text Box 35"/>
          <p:cNvSpPr txBox="1">
            <a:spLocks noChangeArrowheads="1"/>
          </p:cNvSpPr>
          <p:nvPr/>
        </p:nvSpPr>
        <p:spPr bwMode="auto">
          <a:xfrm>
            <a:off x="3040248" y="2617787"/>
            <a:ext cx="628650" cy="396875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Sim</a:t>
            </a:r>
          </a:p>
        </p:txBody>
      </p:sp>
      <p:pic>
        <p:nvPicPr>
          <p:cNvPr id="83" name="Picture 18" descr="j013903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1584" y="3267043"/>
            <a:ext cx="494813" cy="6826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4" name="Line 38"/>
          <p:cNvSpPr>
            <a:spLocks noChangeShapeType="1"/>
          </p:cNvSpPr>
          <p:nvPr/>
        </p:nvSpPr>
        <p:spPr bwMode="auto">
          <a:xfrm>
            <a:off x="3289848" y="3435319"/>
            <a:ext cx="360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192648" y="2994322"/>
            <a:ext cx="548640" cy="461665"/>
          </a:xfrm>
          <a:prstGeom prst="rect">
            <a:avLst/>
          </a:prstGeom>
          <a:ln w="9525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r’</a:t>
            </a:r>
            <a:endParaRPr lang="en-US" sz="2400" i="1" baseline="-25000" dirty="0" smtClean="0">
              <a:solidFill>
                <a:srgbClr val="FFFF00"/>
              </a:solidFill>
            </a:endParaRPr>
          </a:p>
        </p:txBody>
      </p:sp>
      <p:sp>
        <p:nvSpPr>
          <p:cNvPr id="86" name="Line 34"/>
          <p:cNvSpPr>
            <a:spLocks noChangeShapeType="1"/>
          </p:cNvSpPr>
          <p:nvPr/>
        </p:nvSpPr>
        <p:spPr bwMode="auto">
          <a:xfrm flipH="1">
            <a:off x="3878448" y="4065587"/>
            <a:ext cx="0" cy="304800"/>
          </a:xfrm>
          <a:prstGeom prst="line">
            <a:avLst/>
          </a:prstGeom>
          <a:noFill/>
          <a:ln w="41275" cmpd="dbl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44"/>
          <p:cNvSpPr>
            <a:spLocks noChangeShapeType="1"/>
          </p:cNvSpPr>
          <p:nvPr/>
        </p:nvSpPr>
        <p:spPr bwMode="auto">
          <a:xfrm flipH="1">
            <a:off x="3573648" y="4065587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5096060" y="2998787"/>
            <a:ext cx="990600" cy="10668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5828684" y="2474822"/>
            <a:ext cx="441339" cy="400110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Arial" pitchFamily="-111" charset="0"/>
              </a:rPr>
              <a:t>ρ’’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sp>
        <p:nvSpPr>
          <p:cNvPr id="90" name="Line 32"/>
          <p:cNvSpPr>
            <a:spLocks noChangeShapeType="1"/>
          </p:cNvSpPr>
          <p:nvPr/>
        </p:nvSpPr>
        <p:spPr bwMode="auto">
          <a:xfrm flipH="1">
            <a:off x="5807260" y="2617787"/>
            <a:ext cx="0" cy="381000"/>
          </a:xfrm>
          <a:prstGeom prst="line">
            <a:avLst/>
          </a:prstGeom>
          <a:noFill/>
          <a:ln w="41275" cmpd="dbl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Text Box 35"/>
          <p:cNvSpPr txBox="1">
            <a:spLocks noChangeArrowheads="1"/>
          </p:cNvSpPr>
          <p:nvPr/>
        </p:nvSpPr>
        <p:spPr bwMode="auto">
          <a:xfrm>
            <a:off x="4945248" y="2617787"/>
            <a:ext cx="628650" cy="396875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Sim</a:t>
            </a:r>
          </a:p>
        </p:txBody>
      </p:sp>
      <p:pic>
        <p:nvPicPr>
          <p:cNvPr id="92" name="Picture 18" descr="j013903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6584" y="3267043"/>
            <a:ext cx="494813" cy="6826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3" name="Line 38"/>
          <p:cNvSpPr>
            <a:spLocks noChangeShapeType="1"/>
          </p:cNvSpPr>
          <p:nvPr/>
        </p:nvSpPr>
        <p:spPr bwMode="auto">
          <a:xfrm>
            <a:off x="5194848" y="3435319"/>
            <a:ext cx="360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097648" y="2994322"/>
            <a:ext cx="548640" cy="461665"/>
          </a:xfrm>
          <a:prstGeom prst="rect">
            <a:avLst/>
          </a:prstGeom>
          <a:ln w="9525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r’’</a:t>
            </a:r>
            <a:endParaRPr lang="en-US" sz="1200" i="1" dirty="0" smtClean="0">
              <a:solidFill>
                <a:srgbClr val="FFFF00"/>
              </a:solidFill>
            </a:endParaRPr>
          </a:p>
        </p:txBody>
      </p:sp>
      <p:sp>
        <p:nvSpPr>
          <p:cNvPr id="95" name="Line 34"/>
          <p:cNvSpPr>
            <a:spLocks noChangeShapeType="1"/>
          </p:cNvSpPr>
          <p:nvPr/>
        </p:nvSpPr>
        <p:spPr bwMode="auto">
          <a:xfrm flipH="1">
            <a:off x="5783448" y="4065587"/>
            <a:ext cx="0" cy="304800"/>
          </a:xfrm>
          <a:prstGeom prst="line">
            <a:avLst/>
          </a:prstGeom>
          <a:noFill/>
          <a:ln w="41275" cmpd="dbl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44"/>
          <p:cNvSpPr>
            <a:spLocks noChangeShapeType="1"/>
          </p:cNvSpPr>
          <p:nvPr/>
        </p:nvSpPr>
        <p:spPr bwMode="auto">
          <a:xfrm flipH="1">
            <a:off x="5478648" y="4065587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7" name="Curved Connector 96"/>
          <p:cNvCxnSpPr/>
          <p:nvPr/>
        </p:nvCxnSpPr>
        <p:spPr>
          <a:xfrm rot="5400000" flipH="1" flipV="1">
            <a:off x="2219107" y="3255587"/>
            <a:ext cx="1041400" cy="619936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 rot="5400000" flipH="1" flipV="1">
            <a:off x="4119360" y="3255586"/>
            <a:ext cx="1041400" cy="619936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46"/>
          <p:cNvGrpSpPr/>
          <p:nvPr/>
        </p:nvGrpSpPr>
        <p:grpSpPr>
          <a:xfrm>
            <a:off x="2070669" y="4162455"/>
            <a:ext cx="672531" cy="755904"/>
            <a:chOff x="3351865" y="5257800"/>
            <a:chExt cx="922910" cy="1007847"/>
          </a:xfrm>
        </p:grpSpPr>
        <p:sp>
          <p:nvSpPr>
            <p:cNvPr id="100" name="弧形 47"/>
            <p:cNvSpPr/>
            <p:nvPr/>
          </p:nvSpPr>
          <p:spPr>
            <a:xfrm rot="18995721">
              <a:off x="3351865" y="5465471"/>
              <a:ext cx="922910" cy="80017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101" name="组合 44"/>
            <p:cNvGrpSpPr/>
            <p:nvPr/>
          </p:nvGrpSpPr>
          <p:grpSpPr>
            <a:xfrm>
              <a:off x="3459480" y="5257800"/>
              <a:ext cx="731520" cy="457200"/>
              <a:chOff x="3459480" y="5257800"/>
              <a:chExt cx="731520" cy="45720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3459480" y="5257800"/>
                <a:ext cx="731520" cy="4572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i="1" baseline="-25000" dirty="0" smtClean="0">
                  <a:latin typeface="Times New Roman" pitchFamily="18" charset="0"/>
                </a:endParaRPr>
              </a:p>
            </p:txBody>
          </p:sp>
          <p:cxnSp>
            <p:nvCxnSpPr>
              <p:cNvPr id="103" name="直接箭头连接符 50"/>
              <p:cNvCxnSpPr/>
              <p:nvPr/>
            </p:nvCxnSpPr>
            <p:spPr>
              <a:xfrm rot="5400000" flipH="1" flipV="1">
                <a:off x="3657600" y="5334000"/>
                <a:ext cx="381000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组合 46"/>
          <p:cNvGrpSpPr/>
          <p:nvPr/>
        </p:nvGrpSpPr>
        <p:grpSpPr>
          <a:xfrm>
            <a:off x="3923823" y="4155982"/>
            <a:ext cx="672531" cy="755904"/>
            <a:chOff x="3351865" y="5257800"/>
            <a:chExt cx="922910" cy="1007847"/>
          </a:xfrm>
        </p:grpSpPr>
        <p:sp>
          <p:nvSpPr>
            <p:cNvPr id="110" name="弧形 47"/>
            <p:cNvSpPr/>
            <p:nvPr/>
          </p:nvSpPr>
          <p:spPr>
            <a:xfrm rot="18995721">
              <a:off x="3351865" y="5465471"/>
              <a:ext cx="922910" cy="80017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111" name="组合 44"/>
            <p:cNvGrpSpPr/>
            <p:nvPr/>
          </p:nvGrpSpPr>
          <p:grpSpPr>
            <a:xfrm>
              <a:off x="3459480" y="5257800"/>
              <a:ext cx="731520" cy="457200"/>
              <a:chOff x="3459480" y="5257800"/>
              <a:chExt cx="731520" cy="45720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3459480" y="5257800"/>
                <a:ext cx="731520" cy="4572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i="1" baseline="-25000" dirty="0" smtClean="0">
                  <a:latin typeface="Times New Roman" pitchFamily="18" charset="0"/>
                </a:endParaRPr>
              </a:p>
            </p:txBody>
          </p:sp>
          <p:cxnSp>
            <p:nvCxnSpPr>
              <p:cNvPr id="113" name="直接箭头连接符 50"/>
              <p:cNvCxnSpPr/>
              <p:nvPr/>
            </p:nvCxnSpPr>
            <p:spPr>
              <a:xfrm rot="5400000" flipH="1" flipV="1">
                <a:off x="3657600" y="5334000"/>
                <a:ext cx="381000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4" name="组合 46"/>
          <p:cNvGrpSpPr/>
          <p:nvPr/>
        </p:nvGrpSpPr>
        <p:grpSpPr>
          <a:xfrm>
            <a:off x="5791200" y="4162455"/>
            <a:ext cx="672531" cy="755904"/>
            <a:chOff x="3351865" y="5257800"/>
            <a:chExt cx="922910" cy="1007847"/>
          </a:xfrm>
        </p:grpSpPr>
        <p:sp>
          <p:nvSpPr>
            <p:cNvPr id="115" name="弧形 47"/>
            <p:cNvSpPr/>
            <p:nvPr/>
          </p:nvSpPr>
          <p:spPr>
            <a:xfrm rot="18995721">
              <a:off x="3351865" y="5465471"/>
              <a:ext cx="922910" cy="80017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116" name="组合 44"/>
            <p:cNvGrpSpPr/>
            <p:nvPr/>
          </p:nvGrpSpPr>
          <p:grpSpPr>
            <a:xfrm>
              <a:off x="3459480" y="5257800"/>
              <a:ext cx="731520" cy="457200"/>
              <a:chOff x="3459480" y="5257800"/>
              <a:chExt cx="731520" cy="457200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3459480" y="5257800"/>
                <a:ext cx="731520" cy="45720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i="1" baseline="-25000" dirty="0" smtClean="0">
                  <a:latin typeface="Times New Roman" pitchFamily="18" charset="0"/>
                </a:endParaRPr>
              </a:p>
            </p:txBody>
          </p:sp>
          <p:cxnSp>
            <p:nvCxnSpPr>
              <p:cNvPr id="118" name="直接箭头连接符 50"/>
              <p:cNvCxnSpPr/>
              <p:nvPr/>
            </p:nvCxnSpPr>
            <p:spPr>
              <a:xfrm rot="5400000" flipH="1" flipV="1">
                <a:off x="3657600" y="5334000"/>
                <a:ext cx="381000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9" name="Left Brace 118"/>
          <p:cNvSpPr/>
          <p:nvPr/>
        </p:nvSpPr>
        <p:spPr>
          <a:xfrm rot="16200000">
            <a:off x="4123908" y="2796977"/>
            <a:ext cx="252000" cy="36000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 Box 44"/>
          <p:cNvSpPr txBox="1">
            <a:spLocks noChangeArrowheads="1"/>
          </p:cNvSpPr>
          <p:nvPr/>
        </p:nvSpPr>
        <p:spPr bwMode="auto">
          <a:xfrm>
            <a:off x="4785453" y="4609918"/>
            <a:ext cx="548547" cy="419282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3200" dirty="0" smtClean="0">
                <a:solidFill>
                  <a:srgbClr val="FFFF00"/>
                </a:solidFill>
              </a:rPr>
              <a:t>w’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71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/>
      <p:bldP spid="72" grpId="0" animBg="1"/>
      <p:bldP spid="73" grpId="0"/>
      <p:bldP spid="75" grpId="0" animBg="1"/>
      <p:bldP spid="76" grpId="0"/>
      <p:bldP spid="77" grpId="0" animBg="1"/>
      <p:bldP spid="78" grpId="0" animBg="1"/>
      <p:bldP spid="79" grpId="0" animBg="1"/>
      <p:bldP spid="80" grpId="0"/>
      <p:bldP spid="81" grpId="0" animBg="1"/>
      <p:bldP spid="82" grpId="0"/>
      <p:bldP spid="84" grpId="0" animBg="1"/>
      <p:bldP spid="85" grpId="0"/>
      <p:bldP spid="86" grpId="0" animBg="1"/>
      <p:bldP spid="87" grpId="0" animBg="1"/>
      <p:bldP spid="88" grpId="0" animBg="1"/>
      <p:bldP spid="89" grpId="0"/>
      <p:bldP spid="90" grpId="0" animBg="1"/>
      <p:bldP spid="91" grpId="0"/>
      <p:bldP spid="93" grpId="0" animBg="1"/>
      <p:bldP spid="94" grpId="0"/>
      <p:bldP spid="95" grpId="0" animBg="1"/>
      <p:bldP spid="96" grpId="0" animBg="1"/>
      <p:bldP spid="119" grpId="0" animBg="1"/>
      <p:bldP spid="1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4564856" y="4570161"/>
            <a:ext cx="3429000" cy="2031325"/>
          </a:xfrm>
          <a:prstGeom prst="rect">
            <a:avLst/>
          </a:prstGeom>
          <a:solidFill>
            <a:srgbClr val="292929"/>
          </a:solidFill>
          <a:ln w="22225">
            <a:solidFill>
              <a:schemeClr val="tx1">
                <a:lumMod val="65000"/>
              </a:schemeClr>
            </a:solidFill>
            <a:prstDash val="dash"/>
            <a:miter lim="800000"/>
            <a:headEnd type="none" w="lg" len="lg"/>
            <a:tailEnd type="none" w="lg" len="lg"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Phase 2</a:t>
            </a: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4551362" y="1804101"/>
            <a:ext cx="3429000" cy="2585323"/>
          </a:xfrm>
          <a:prstGeom prst="rect">
            <a:avLst/>
          </a:prstGeom>
          <a:solidFill>
            <a:srgbClr val="292929"/>
          </a:solidFill>
          <a:ln w="22225">
            <a:solidFill>
              <a:schemeClr val="tx1">
                <a:lumMod val="65000"/>
              </a:schemeClr>
            </a:solidFill>
            <a:prstDash val="dash"/>
            <a:miter lim="800000"/>
            <a:headEnd type="none" w="lg" len="lg"/>
            <a:tailEnd type="none" w="lg" len="lg"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Phase 1</a:t>
            </a: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 smtClean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Fully </a:t>
            </a:r>
            <a:r>
              <a:rPr lang="en-US" dirty="0" err="1" smtClean="0"/>
              <a:t>Simulatable</a:t>
            </a:r>
            <a:r>
              <a:rPr lang="en-US" dirty="0" smtClean="0"/>
              <a:t> </a:t>
            </a:r>
            <a:r>
              <a:rPr lang="en-US" dirty="0" err="1" smtClean="0"/>
              <a:t>ZKPoK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Our Construction</a:t>
            </a:r>
            <a:endParaRPr lang="en-US" dirty="0"/>
          </a:p>
        </p:txBody>
      </p:sp>
      <p:pic>
        <p:nvPicPr>
          <p:cNvPr id="24" name="Picture 3" descr="alice_only"/>
          <p:cNvPicPr>
            <a:picLocks noChangeAspect="1" noChangeArrowheads="1"/>
          </p:cNvPicPr>
          <p:nvPr/>
        </p:nvPicPr>
        <p:blipFill>
          <a:blip r:embed="rId3"/>
          <a:srcRect t="32025"/>
          <a:stretch>
            <a:fillRect/>
          </a:stretch>
        </p:blipFill>
        <p:spPr bwMode="auto">
          <a:xfrm>
            <a:off x="3618820" y="1837661"/>
            <a:ext cx="627062" cy="765614"/>
          </a:xfrm>
          <a:prstGeom prst="rect">
            <a:avLst/>
          </a:prstGeom>
          <a:noFill/>
        </p:spPr>
      </p:pic>
      <p:pic>
        <p:nvPicPr>
          <p:cNvPr id="25" name="Picture 4" descr="bob_only"/>
          <p:cNvPicPr>
            <a:picLocks noChangeAspect="1" noChangeArrowheads="1"/>
          </p:cNvPicPr>
          <p:nvPr/>
        </p:nvPicPr>
        <p:blipFill>
          <a:blip r:embed="rId4"/>
          <a:srcRect l="-11293" t="18398" r="204" b="7468"/>
          <a:stretch>
            <a:fillRect/>
          </a:stretch>
        </p:blipFill>
        <p:spPr bwMode="auto">
          <a:xfrm>
            <a:off x="8169275" y="1841857"/>
            <a:ext cx="517525" cy="779106"/>
          </a:xfrm>
          <a:prstGeom prst="rect">
            <a:avLst/>
          </a:prstGeom>
          <a:noFill/>
        </p:spPr>
      </p:pic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6097255" y="1210747"/>
            <a:ext cx="364202" cy="369332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latin typeface="Arial" pitchFamily="-111" charset="0"/>
              </a:rPr>
              <a:t>G</a:t>
            </a:r>
            <a:endParaRPr lang="en-US" dirty="0"/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 flipH="1">
            <a:off x="4213225" y="1395413"/>
            <a:ext cx="182880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6477000" y="1395413"/>
            <a:ext cx="182880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3834812" y="1297579"/>
            <a:ext cx="411070" cy="400110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w</a:t>
            </a:r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 flipH="1">
            <a:off x="3865562" y="1425576"/>
            <a:ext cx="1587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 flipH="1">
            <a:off x="4724400" y="2533651"/>
            <a:ext cx="312420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5230812" y="2087563"/>
            <a:ext cx="1922463" cy="457200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c=Commit(a)</a:t>
            </a: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4724400" y="2990851"/>
            <a:ext cx="312420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5989637" y="2609851"/>
            <a:ext cx="365125" cy="457200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4724400" y="3448051"/>
            <a:ext cx="312420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6019800" y="3067051"/>
            <a:ext cx="339725" cy="457200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H="1">
            <a:off x="4724400" y="3981451"/>
            <a:ext cx="312420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5313362" y="3573463"/>
            <a:ext cx="2030413" cy="723900"/>
          </a:xfrm>
          <a:prstGeom prst="rect">
            <a:avLst/>
          </a:prstGeom>
          <a:solidFill>
            <a:srgbClr val="292929"/>
          </a:solidFill>
          <a:ln w="2222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ZK Proof that </a:t>
            </a:r>
            <a:br>
              <a:rPr lang="en-US" sz="2000"/>
            </a:br>
            <a:r>
              <a:rPr lang="en-US" sz="2000"/>
              <a:t>Decommit(c) =a</a:t>
            </a: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>
            <a:off x="4724400" y="5242095"/>
            <a:ext cx="312420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5304753" y="4828829"/>
            <a:ext cx="1747594" cy="369332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dirty="0"/>
              <a:t> = </a:t>
            </a:r>
            <a:r>
              <a:rPr lang="en-US" dirty="0" err="1" smtClean="0"/>
              <a:t>Encrypt</a:t>
            </a:r>
            <a:r>
              <a:rPr lang="en-US" baseline="-25000" dirty="0" err="1" smtClean="0">
                <a:solidFill>
                  <a:srgbClr val="FFFF00"/>
                </a:solidFill>
              </a:rPr>
              <a:t>pk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FF00"/>
                </a:solidFill>
              </a:rPr>
              <a:t>w</a:t>
            </a:r>
            <a:r>
              <a:rPr lang="en-US" dirty="0"/>
              <a:t>)</a:t>
            </a:r>
          </a:p>
        </p:txBody>
      </p:sp>
      <p:sp>
        <p:nvSpPr>
          <p:cNvPr id="42" name="Line 21"/>
          <p:cNvSpPr>
            <a:spLocks noChangeShapeType="1"/>
          </p:cNvSpPr>
          <p:nvPr/>
        </p:nvSpPr>
        <p:spPr bwMode="auto">
          <a:xfrm>
            <a:off x="4724400" y="6049963"/>
            <a:ext cx="312420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22"/>
          <p:cNvSpPr txBox="1">
            <a:spLocks noChangeArrowheads="1"/>
          </p:cNvSpPr>
          <p:nvPr/>
        </p:nvSpPr>
        <p:spPr bwMode="auto">
          <a:xfrm>
            <a:off x="5465762" y="5516563"/>
            <a:ext cx="1613840" cy="1015663"/>
          </a:xfrm>
          <a:prstGeom prst="rect">
            <a:avLst/>
          </a:prstGeom>
          <a:solidFill>
            <a:srgbClr val="292929"/>
          </a:solidFill>
          <a:ln w="2222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ZK Proof that </a:t>
            </a:r>
            <a:br>
              <a:rPr lang="en-US" sz="2000" dirty="0"/>
            </a:br>
            <a:r>
              <a:rPr lang="en-US" sz="2000" dirty="0">
                <a:solidFill>
                  <a:srgbClr val="FFFF00"/>
                </a:solidFill>
              </a:rPr>
              <a:t>e</a:t>
            </a:r>
            <a:r>
              <a:rPr lang="en-US" sz="2000" dirty="0"/>
              <a:t> encodes a </a:t>
            </a:r>
            <a:br>
              <a:rPr lang="en-US" sz="2000" dirty="0"/>
            </a:br>
            <a:r>
              <a:rPr lang="en-US" sz="2000" dirty="0"/>
              <a:t>witness for </a:t>
            </a:r>
            <a:r>
              <a:rPr lang="en-US" sz="2000" dirty="0" smtClean="0">
                <a:latin typeface="Arial" pitchFamily="-111" charset="0"/>
              </a:rPr>
              <a:t>G</a:t>
            </a:r>
            <a:endParaRPr lang="en-US" sz="2000" dirty="0"/>
          </a:p>
        </p:txBody>
      </p:sp>
      <p:sp>
        <p:nvSpPr>
          <p:cNvPr id="49" name="AutoShape 25"/>
          <p:cNvSpPr>
            <a:spLocks noChangeArrowheads="1"/>
          </p:cNvSpPr>
          <p:nvPr/>
        </p:nvSpPr>
        <p:spPr bwMode="auto">
          <a:xfrm>
            <a:off x="228600" y="4598075"/>
            <a:ext cx="4038600" cy="2031325"/>
          </a:xfrm>
          <a:prstGeom prst="wedgeRoundRectCallout">
            <a:avLst>
              <a:gd name="adj1" fmla="val 55725"/>
              <a:gd name="adj2" fmla="val -59782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pk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 smtClean="0"/>
              <a:t>a+b</a:t>
            </a:r>
            <a:r>
              <a:rPr lang="en-US" dirty="0" smtClean="0"/>
              <a:t>: interpret </a:t>
            </a:r>
            <a:r>
              <a:rPr lang="en-US" dirty="0"/>
              <a:t>as public key for </a:t>
            </a:r>
            <a:r>
              <a:rPr lang="en-US" dirty="0" smtClean="0"/>
              <a:t>a special encryption scheme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dirty="0" smtClean="0">
                <a:solidFill>
                  <a:srgbClr val="FFFF00"/>
                </a:solidFill>
              </a:rPr>
              <a:t>ense</a:t>
            </a:r>
            <a:r>
              <a:rPr lang="en-US" dirty="0" smtClean="0"/>
              <a:t>: valid public key looks random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FFFF00"/>
                </a:solidFill>
              </a:rPr>
              <a:t>Lossy</a:t>
            </a:r>
            <a:r>
              <a:rPr lang="en-US" dirty="0" smtClean="0"/>
              <a:t>: if </a:t>
            </a:r>
            <a:r>
              <a:rPr lang="en-US" dirty="0" err="1" smtClean="0">
                <a:solidFill>
                  <a:srgbClr val="FFFF00"/>
                </a:solidFill>
              </a:rPr>
              <a:t>pk</a:t>
            </a:r>
            <a:r>
              <a:rPr lang="en-US" dirty="0" smtClean="0"/>
              <a:t> is truly random, then </a:t>
            </a:r>
            <a:r>
              <a:rPr lang="en-US" dirty="0" smtClean="0">
                <a:cs typeface="Times New Roman (Hebrew)" charset="-79"/>
              </a:rPr>
              <a:t>∀</a:t>
            </a:r>
            <a:r>
              <a:rPr lang="en-US" b="1" dirty="0" smtClean="0">
                <a:cs typeface="Times New Roman (Hebrew)" charset="-79"/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w</a:t>
            </a:r>
            <a:r>
              <a:rPr lang="en-US" baseline="-25000" dirty="0" smtClean="0">
                <a:solidFill>
                  <a:srgbClr val="FFFF00"/>
                </a:solidFill>
              </a:rPr>
              <a:t>1</a:t>
            </a:r>
            <a:r>
              <a:rPr lang="en-US" dirty="0">
                <a:solidFill>
                  <a:srgbClr val="FFFF00"/>
                </a:solidFill>
              </a:rPr>
              <a:t>, w</a:t>
            </a:r>
            <a:r>
              <a:rPr lang="en-US" baseline="-25000" dirty="0">
                <a:solidFill>
                  <a:srgbClr val="FFFF00"/>
                </a:solidFill>
              </a:rPr>
              <a:t>2 </a:t>
            </a:r>
            <a:r>
              <a:rPr lang="en-US" dirty="0" err="1" smtClean="0"/>
              <a:t>Encrypt</a:t>
            </a:r>
            <a:r>
              <a:rPr lang="en-US" baseline="-25000" dirty="0" err="1" smtClean="0">
                <a:solidFill>
                  <a:schemeClr val="tx2"/>
                </a:solidFill>
              </a:rPr>
              <a:t>pk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FF00"/>
                </a:solidFill>
              </a:rPr>
              <a:t>w</a:t>
            </a:r>
            <a:r>
              <a:rPr lang="en-US" baseline="-25000" dirty="0" smtClean="0">
                <a:solidFill>
                  <a:srgbClr val="FFFF00"/>
                </a:solidFill>
              </a:rPr>
              <a:t>1</a:t>
            </a:r>
            <a:r>
              <a:rPr lang="en-US" dirty="0" smtClean="0"/>
              <a:t>)</a:t>
            </a:r>
            <a:r>
              <a:rPr lang="en-US" dirty="0">
                <a:sym typeface="Symbol"/>
              </a:rPr>
              <a:t> </a:t>
            </a:r>
            <a:r>
              <a:rPr lang="en-US" dirty="0" smtClean="0"/>
              <a:t> </a:t>
            </a:r>
            <a:r>
              <a:rPr lang="en-US" dirty="0" err="1" smtClean="0"/>
              <a:t>Encrypt</a:t>
            </a:r>
            <a:r>
              <a:rPr lang="en-US" baseline="-25000" dirty="0" err="1" smtClean="0">
                <a:solidFill>
                  <a:schemeClr val="tx2"/>
                </a:solidFill>
              </a:rPr>
              <a:t>pk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FF00"/>
                </a:solidFill>
              </a:rPr>
              <a:t>w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/>
              <a:t>)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81000" y="1255455"/>
            <a:ext cx="339369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dea </a:t>
            </a:r>
            <a:r>
              <a:rPr lang="en-US" sz="2000" dirty="0"/>
              <a:t>(inherited from Non-interactive ZK</a:t>
            </a:r>
            <a:r>
              <a:rPr lang="en-US" sz="2000" dirty="0" smtClean="0"/>
              <a:t>):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Start with a “coin-flipping” preamble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Honest </a:t>
            </a:r>
            <a:r>
              <a:rPr lang="en-US" sz="2000" dirty="0" err="1" smtClean="0"/>
              <a:t>prover</a:t>
            </a:r>
            <a:r>
              <a:rPr lang="en-US" sz="2000" dirty="0" smtClean="0"/>
              <a:t> can make sure the outcome is </a:t>
            </a:r>
            <a:r>
              <a:rPr lang="en-US" sz="2000" dirty="0" smtClean="0">
                <a:solidFill>
                  <a:srgbClr val="FFFF00"/>
                </a:solidFill>
              </a:rPr>
              <a:t>uniformly random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 err="1" smtClean="0"/>
              <a:t>PoK</a:t>
            </a:r>
            <a:r>
              <a:rPr lang="en-US" sz="2000" dirty="0" smtClean="0"/>
              <a:t> simulator (playing the verifier) can </a:t>
            </a:r>
            <a:r>
              <a:rPr lang="en-US" sz="2000" dirty="0" smtClean="0">
                <a:solidFill>
                  <a:srgbClr val="FFFF00"/>
                </a:solidFill>
              </a:rPr>
              <a:t>control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 smtClean="0"/>
              <a:t>the outcome</a:t>
            </a:r>
          </a:p>
        </p:txBody>
      </p:sp>
    </p:spTree>
    <p:extLst>
      <p:ext uri="{BB962C8B-B14F-4D97-AF65-F5344CB8AC3E}">
        <p14:creationId xmlns:p14="http://schemas.microsoft.com/office/powerpoint/2010/main" val="428161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7" grpId="0" animBg="1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 animBg="1"/>
      <p:bldP spid="40" grpId="0" animBg="1"/>
      <p:bldP spid="41" grpId="0"/>
      <p:bldP spid="42" grpId="0" animBg="1"/>
      <p:bldP spid="43" grpId="0" animBg="1"/>
      <p:bldP spid="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3951514" y="1143000"/>
            <a:ext cx="4430486" cy="5004000"/>
          </a:xfrm>
          <a:prstGeom prst="rect">
            <a:avLst/>
          </a:prstGeom>
          <a:solidFill>
            <a:srgbClr val="292929"/>
          </a:solidFill>
          <a:ln w="22225">
            <a:solidFill>
              <a:schemeClr val="tx1"/>
            </a:solidFill>
            <a:prstDash val="solid"/>
            <a:miter lim="800000"/>
            <a:headEnd type="none" w="lg" len="lg"/>
            <a:tailEnd type="none" w="lg" len="lg"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ZK: simulating </a:t>
            </a:r>
            <a:r>
              <a:rPr lang="en-US" dirty="0" smtClean="0"/>
              <a:t>dishonest verifiers</a:t>
            </a:r>
            <a:endParaRPr lang="en-US" dirty="0"/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304800" y="5157787"/>
            <a:ext cx="3307426" cy="1014413"/>
          </a:xfrm>
          <a:prstGeom prst="wedgeRoundRectCallout">
            <a:avLst>
              <a:gd name="adj1" fmla="val 63849"/>
              <a:gd name="adj2" fmla="val -89807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/>
            <a:r>
              <a:rPr lang="en-US" sz="2000" dirty="0" smtClean="0"/>
              <a:t>Simulator </a:t>
            </a:r>
            <a:r>
              <a:rPr lang="en-US" sz="2000" dirty="0" err="1" smtClean="0"/>
              <a:t>succ</a:t>
            </a:r>
            <a:r>
              <a:rPr lang="en-US" sz="2000" dirty="0" smtClean="0"/>
              <a:t>. </a:t>
            </a:r>
            <a:r>
              <a:rPr lang="en-US" sz="2000" dirty="0" err="1" smtClean="0"/>
              <a:t>w.h.p</a:t>
            </a:r>
            <a:r>
              <a:rPr lang="en-US" sz="2000" dirty="0" smtClean="0"/>
              <a:t> because input is a true instance</a:t>
            </a:r>
            <a:endParaRPr lang="en-US" sz="2000" dirty="0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3369445" y="1688404"/>
            <a:ext cx="362600" cy="369332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3202200" y="2057736"/>
            <a:ext cx="684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5"/>
          <p:cNvSpPr>
            <a:spLocks noChangeArrowheads="1"/>
          </p:cNvSpPr>
          <p:nvPr/>
        </p:nvSpPr>
        <p:spPr bwMode="auto">
          <a:xfrm>
            <a:off x="304800" y="2830808"/>
            <a:ext cx="3177538" cy="1476080"/>
          </a:xfrm>
          <a:prstGeom prst="wedgeRoundRectCallout">
            <a:avLst>
              <a:gd name="adj1" fmla="val 75108"/>
              <a:gd name="adj2" fmla="val -43537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outcome of Phase 1 is </a:t>
            </a:r>
            <a:r>
              <a:rPr lang="en-US" dirty="0" err="1" smtClean="0">
                <a:solidFill>
                  <a:srgbClr val="FFFF00"/>
                </a:solidFill>
              </a:rPr>
              <a:t>pk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/>
              <a:t>: a truly random </a:t>
            </a:r>
            <a:r>
              <a:rPr lang="en-US" dirty="0" smtClean="0"/>
              <a:t>string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Under </a:t>
            </a:r>
            <a:r>
              <a:rPr lang="en-US" dirty="0" smtClean="0"/>
              <a:t>such a </a:t>
            </a:r>
            <a:r>
              <a:rPr lang="en-US" dirty="0"/>
              <a:t>key, any </a:t>
            </a:r>
            <a:r>
              <a:rPr lang="en-US" dirty="0" err="1"/>
              <a:t>ciphertext</a:t>
            </a:r>
            <a:r>
              <a:rPr lang="en-US" dirty="0"/>
              <a:t> can be “decoded” to any </a:t>
            </a:r>
            <a:r>
              <a:rPr lang="en-US" dirty="0" smtClean="0"/>
              <a:t>plaintext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3" name="Picture 4" descr="bob_only"/>
          <p:cNvPicPr>
            <a:picLocks noChangeAspect="1" noChangeArrowheads="1"/>
          </p:cNvPicPr>
          <p:nvPr/>
        </p:nvPicPr>
        <p:blipFill>
          <a:blip r:embed="rId3"/>
          <a:srcRect l="-11293" t="18398" r="204" b="7468"/>
          <a:stretch>
            <a:fillRect/>
          </a:stretch>
        </p:blipFill>
        <p:spPr bwMode="auto">
          <a:xfrm>
            <a:off x="7786895" y="3492510"/>
            <a:ext cx="517525" cy="779106"/>
          </a:xfrm>
          <a:prstGeom prst="rect">
            <a:avLst/>
          </a:prstGeom>
          <a:noFill/>
        </p:spPr>
      </p:pic>
      <p:sp>
        <p:nvSpPr>
          <p:cNvPr id="25" name="Line 19"/>
          <p:cNvSpPr>
            <a:spLocks noChangeShapeType="1"/>
          </p:cNvSpPr>
          <p:nvPr/>
        </p:nvSpPr>
        <p:spPr bwMode="auto">
          <a:xfrm flipH="1">
            <a:off x="7864474" y="6172200"/>
            <a:ext cx="0" cy="304800"/>
          </a:xfrm>
          <a:prstGeom prst="line">
            <a:avLst/>
          </a:prstGeom>
          <a:noFill/>
          <a:ln w="41275" cmpd="dbl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32"/>
          <p:cNvSpPr>
            <a:spLocks noChangeShapeType="1"/>
          </p:cNvSpPr>
          <p:nvPr/>
        </p:nvSpPr>
        <p:spPr bwMode="auto">
          <a:xfrm flipH="1">
            <a:off x="5925706" y="6172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4260056" y="4012948"/>
            <a:ext cx="3429000" cy="2031325"/>
          </a:xfrm>
          <a:prstGeom prst="rect">
            <a:avLst/>
          </a:prstGeom>
          <a:solidFill>
            <a:srgbClr val="292929"/>
          </a:solidFill>
          <a:ln w="22225">
            <a:solidFill>
              <a:schemeClr val="tx1">
                <a:lumMod val="65000"/>
              </a:schemeClr>
            </a:solidFill>
            <a:prstDash val="dash"/>
            <a:miter lim="800000"/>
            <a:headEnd type="none" w="lg" len="lg"/>
            <a:tailEnd type="none" w="lg" len="lg"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Phase 2</a:t>
            </a: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4246562" y="1246888"/>
            <a:ext cx="3429000" cy="2585323"/>
          </a:xfrm>
          <a:prstGeom prst="rect">
            <a:avLst/>
          </a:prstGeom>
          <a:solidFill>
            <a:srgbClr val="292929"/>
          </a:solidFill>
          <a:ln w="22225">
            <a:solidFill>
              <a:schemeClr val="tx1">
                <a:lumMod val="65000"/>
              </a:schemeClr>
            </a:solidFill>
            <a:prstDash val="dash"/>
            <a:miter lim="800000"/>
            <a:headEnd type="none" w="lg" len="lg"/>
            <a:tailEnd type="none" w="lg" len="lg"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Phase 1</a:t>
            </a: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 smtClean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 flipH="1">
            <a:off x="4419600" y="1976438"/>
            <a:ext cx="312420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Box 11"/>
          <p:cNvSpPr txBox="1">
            <a:spLocks noChangeArrowheads="1"/>
          </p:cNvSpPr>
          <p:nvPr/>
        </p:nvSpPr>
        <p:spPr bwMode="auto">
          <a:xfrm>
            <a:off x="4926012" y="1530350"/>
            <a:ext cx="1922463" cy="457200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c=Commit(a)</a:t>
            </a: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>
            <a:off x="4419600" y="2433638"/>
            <a:ext cx="312420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5684837" y="2052638"/>
            <a:ext cx="365125" cy="457200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7" name="Line 14"/>
          <p:cNvSpPr>
            <a:spLocks noChangeShapeType="1"/>
          </p:cNvSpPr>
          <p:nvPr/>
        </p:nvSpPr>
        <p:spPr bwMode="auto">
          <a:xfrm flipH="1">
            <a:off x="4419600" y="2894013"/>
            <a:ext cx="312420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 Box 15"/>
          <p:cNvSpPr txBox="1">
            <a:spLocks noChangeArrowheads="1"/>
          </p:cNvSpPr>
          <p:nvPr/>
        </p:nvSpPr>
        <p:spPr bwMode="auto">
          <a:xfrm>
            <a:off x="5715000" y="2509838"/>
            <a:ext cx="339725" cy="457200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9" name="Line 16"/>
          <p:cNvSpPr>
            <a:spLocks noChangeShapeType="1"/>
          </p:cNvSpPr>
          <p:nvPr/>
        </p:nvSpPr>
        <p:spPr bwMode="auto">
          <a:xfrm flipH="1">
            <a:off x="4419600" y="3424238"/>
            <a:ext cx="312420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 Box 17"/>
          <p:cNvSpPr txBox="1">
            <a:spLocks noChangeArrowheads="1"/>
          </p:cNvSpPr>
          <p:nvPr/>
        </p:nvSpPr>
        <p:spPr bwMode="auto">
          <a:xfrm>
            <a:off x="5008562" y="3016250"/>
            <a:ext cx="2030413" cy="723900"/>
          </a:xfrm>
          <a:prstGeom prst="rect">
            <a:avLst/>
          </a:prstGeom>
          <a:solidFill>
            <a:srgbClr val="292929"/>
          </a:solidFill>
          <a:ln w="2222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ZK Proof that </a:t>
            </a:r>
            <a:br>
              <a:rPr lang="en-US" sz="2000"/>
            </a:br>
            <a:r>
              <a:rPr lang="en-US" sz="2000"/>
              <a:t>Decommit(c) =a</a:t>
            </a:r>
          </a:p>
        </p:txBody>
      </p:sp>
      <p:sp>
        <p:nvSpPr>
          <p:cNvPr id="61" name="Line 19"/>
          <p:cNvSpPr>
            <a:spLocks noChangeShapeType="1"/>
          </p:cNvSpPr>
          <p:nvPr/>
        </p:nvSpPr>
        <p:spPr bwMode="auto">
          <a:xfrm>
            <a:off x="4419600" y="4684882"/>
            <a:ext cx="312420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21"/>
          <p:cNvSpPr>
            <a:spLocks noChangeShapeType="1"/>
          </p:cNvSpPr>
          <p:nvPr/>
        </p:nvSpPr>
        <p:spPr bwMode="auto">
          <a:xfrm>
            <a:off x="4419600" y="5492750"/>
            <a:ext cx="312420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Text Box 22"/>
          <p:cNvSpPr txBox="1">
            <a:spLocks noChangeArrowheads="1"/>
          </p:cNvSpPr>
          <p:nvPr/>
        </p:nvSpPr>
        <p:spPr bwMode="auto">
          <a:xfrm>
            <a:off x="5160962" y="4959350"/>
            <a:ext cx="1613840" cy="1015663"/>
          </a:xfrm>
          <a:prstGeom prst="rect">
            <a:avLst/>
          </a:prstGeom>
          <a:solidFill>
            <a:srgbClr val="292929"/>
          </a:solidFill>
          <a:ln w="2222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ZK Proof that </a:t>
            </a:r>
            <a:br>
              <a:rPr lang="en-US" sz="2000" dirty="0"/>
            </a:br>
            <a:r>
              <a:rPr lang="en-US" sz="2000" dirty="0">
                <a:solidFill>
                  <a:srgbClr val="FFFF00"/>
                </a:solidFill>
              </a:rPr>
              <a:t>e</a:t>
            </a:r>
            <a:r>
              <a:rPr lang="en-US" sz="2000" dirty="0"/>
              <a:t> encodes a </a:t>
            </a:r>
            <a:br>
              <a:rPr lang="en-US" sz="2000" dirty="0"/>
            </a:br>
            <a:r>
              <a:rPr lang="en-US" sz="2000" dirty="0"/>
              <a:t>witness for </a:t>
            </a:r>
            <a:r>
              <a:rPr lang="en-US" sz="2000" dirty="0" smtClean="0">
                <a:latin typeface="Arial" pitchFamily="-111" charset="0"/>
              </a:rPr>
              <a:t>G</a:t>
            </a:r>
            <a:endParaRPr lang="en-US" sz="2000" dirty="0"/>
          </a:p>
        </p:txBody>
      </p:sp>
      <p:sp>
        <p:nvSpPr>
          <p:cNvPr id="65" name="Text Box 20"/>
          <p:cNvSpPr txBox="1">
            <a:spLocks noChangeArrowheads="1"/>
          </p:cNvSpPr>
          <p:nvPr/>
        </p:nvSpPr>
        <p:spPr bwMode="auto">
          <a:xfrm>
            <a:off x="4612452" y="4319767"/>
            <a:ext cx="2822632" cy="400110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e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/>
              <a:t>= </a:t>
            </a:r>
            <a:r>
              <a:rPr lang="en-US" sz="2000" dirty="0" err="1" smtClean="0"/>
              <a:t>Enc</a:t>
            </a:r>
            <a:r>
              <a:rPr lang="en-US" sz="2000" baseline="-25000" dirty="0" err="1" smtClean="0">
                <a:solidFill>
                  <a:srgbClr val="FFFF00"/>
                </a:solidFill>
              </a:rPr>
              <a:t>p</a:t>
            </a:r>
            <a:r>
              <a:rPr lang="en-US" sz="2000" baseline="-25000" dirty="0" err="1" smtClean="0">
                <a:solidFill>
                  <a:schemeClr val="accent2"/>
                </a:solidFill>
              </a:rPr>
              <a:t>k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0,r</a:t>
            </a:r>
            <a:r>
              <a:rPr lang="en-US" sz="2000" dirty="0" smtClean="0"/>
              <a:t>) </a:t>
            </a:r>
            <a:r>
              <a:rPr lang="en-US" sz="2000" dirty="0"/>
              <a:t>= </a:t>
            </a:r>
            <a:r>
              <a:rPr lang="en-US" sz="2000" dirty="0" err="1" smtClean="0"/>
              <a:t>Enc</a:t>
            </a:r>
            <a:r>
              <a:rPr lang="en-US" sz="2000" baseline="-25000" dirty="0" err="1" smtClean="0">
                <a:solidFill>
                  <a:srgbClr val="FFFF00"/>
                </a:solidFill>
              </a:rPr>
              <a:t>pk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FFFF00"/>
                </a:solidFill>
              </a:rPr>
              <a:t>w,r</a:t>
            </a:r>
            <a:r>
              <a:rPr lang="en-US" sz="2000" dirty="0" smtClean="0">
                <a:solidFill>
                  <a:srgbClr val="FFFF00"/>
                </a:solidFill>
              </a:rPr>
              <a:t>’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8458200" y="1162456"/>
            <a:ext cx="545342" cy="369332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rial" pitchFamily="-111" charset="0"/>
              </a:rPr>
              <a:t>ρ</a:t>
            </a:r>
            <a:r>
              <a:rPr lang="en-US" baseline="-25000" dirty="0" err="1">
                <a:solidFill>
                  <a:srgbClr val="FFFF00"/>
                </a:solidFill>
              </a:rPr>
              <a:t>aux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sp>
        <p:nvSpPr>
          <p:cNvPr id="67" name="Line 17"/>
          <p:cNvSpPr>
            <a:spLocks noChangeShapeType="1"/>
          </p:cNvSpPr>
          <p:nvPr/>
        </p:nvSpPr>
        <p:spPr bwMode="auto">
          <a:xfrm flipH="1">
            <a:off x="8382000" y="1688404"/>
            <a:ext cx="609600" cy="0"/>
          </a:xfrm>
          <a:prstGeom prst="line">
            <a:avLst/>
          </a:prstGeom>
          <a:noFill/>
          <a:ln w="41275" cmpd="dbl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718916" y="1143000"/>
            <a:ext cx="4310284" cy="5029200"/>
          </a:xfrm>
          <a:prstGeom prst="rect">
            <a:avLst/>
          </a:prstGeom>
          <a:solidFill>
            <a:srgbClr val="292929"/>
          </a:solidFill>
          <a:ln w="22225">
            <a:solidFill>
              <a:schemeClr val="tx1"/>
            </a:solidFill>
            <a:prstDash val="solid"/>
            <a:miter lim="800000"/>
            <a:headEnd type="none" w="lg" len="lg"/>
            <a:tailEnd type="none" w="lg" len="lg"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1404716" y="4380600"/>
            <a:ext cx="3429000" cy="1548000"/>
          </a:xfrm>
          <a:prstGeom prst="rect">
            <a:avLst/>
          </a:prstGeom>
          <a:solidFill>
            <a:srgbClr val="292929"/>
          </a:solidFill>
          <a:ln w="22225">
            <a:solidFill>
              <a:schemeClr val="tx1">
                <a:lumMod val="65000"/>
              </a:schemeClr>
            </a:solidFill>
            <a:prstDash val="dash"/>
            <a:miter lim="800000"/>
            <a:headEnd type="none" w="lg" len="lg"/>
            <a:tailEnd type="none" w="lg" len="lg"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 smtClean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1383822" y="1349276"/>
            <a:ext cx="3429000" cy="2916000"/>
          </a:xfrm>
          <a:prstGeom prst="rect">
            <a:avLst/>
          </a:prstGeom>
          <a:solidFill>
            <a:srgbClr val="292929"/>
          </a:solidFill>
          <a:ln w="22225">
            <a:solidFill>
              <a:schemeClr val="tx1">
                <a:lumMod val="65000"/>
              </a:schemeClr>
            </a:solidFill>
            <a:prstDash val="dash"/>
            <a:miter lim="800000"/>
            <a:headEnd type="none" w="lg" len="lg"/>
            <a:tailEnd type="none" w="lg" len="lg"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 smtClean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PoK</a:t>
            </a:r>
            <a:r>
              <a:rPr lang="en-US" dirty="0"/>
              <a:t>: simulating </a:t>
            </a:r>
            <a:r>
              <a:rPr lang="en-US" dirty="0" smtClean="0"/>
              <a:t>dishonest </a:t>
            </a:r>
            <a:r>
              <a:rPr lang="en-US" dirty="0" err="1" smtClean="0"/>
              <a:t>provers</a:t>
            </a:r>
            <a:endParaRPr lang="en-US" dirty="0"/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>
            <a:off x="1620360" y="4722813"/>
            <a:ext cx="312420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2267471" y="3444674"/>
            <a:ext cx="1461682" cy="400110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folHlink"/>
                </a:solidFill>
              </a:rPr>
              <a:t>e</a:t>
            </a:r>
            <a:r>
              <a:rPr lang="en-US" sz="2000" dirty="0"/>
              <a:t> = </a:t>
            </a:r>
            <a:r>
              <a:rPr lang="en-US" sz="2000" dirty="0" err="1" smtClean="0"/>
              <a:t>Enc</a:t>
            </a:r>
            <a:r>
              <a:rPr lang="en-US" sz="2000" baseline="-25000" dirty="0" err="1" smtClean="0">
                <a:solidFill>
                  <a:schemeClr val="tx2"/>
                </a:solidFill>
              </a:rPr>
              <a:t>pk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9900"/>
                </a:solidFill>
              </a:rPr>
              <a:t>w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>
            <a:off x="1620360" y="5332413"/>
            <a:ext cx="312420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5681305" y="5306844"/>
            <a:ext cx="3310295" cy="941556"/>
          </a:xfrm>
          <a:prstGeom prst="wedgeRoundRectCallout">
            <a:avLst>
              <a:gd name="adj1" fmla="val -80234"/>
              <a:gd name="adj2" fmla="val -28142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/>
            <a:r>
              <a:rPr lang="en-US" dirty="0" smtClean="0"/>
              <a:t>Soundness ensures that: if ZK </a:t>
            </a:r>
            <a:r>
              <a:rPr lang="en-US" dirty="0" err="1" smtClean="0"/>
              <a:t>succ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w’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is a valid witness for G </a:t>
            </a:r>
            <a:r>
              <a:rPr lang="en-US" dirty="0" err="1" smtClean="0"/>
              <a:t>w.h.p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" name="AutoShape 25"/>
          <p:cNvSpPr>
            <a:spLocks noChangeArrowheads="1"/>
          </p:cNvSpPr>
          <p:nvPr/>
        </p:nvSpPr>
        <p:spPr bwMode="auto">
          <a:xfrm>
            <a:off x="5595600" y="1559282"/>
            <a:ext cx="3396000" cy="2250718"/>
          </a:xfrm>
          <a:prstGeom prst="wedgeRoundRectCallout">
            <a:avLst>
              <a:gd name="adj1" fmla="val -75359"/>
              <a:gd name="adj2" fmla="val 46534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Simulator </a:t>
            </a:r>
            <a:r>
              <a:rPr lang="en-US" dirty="0" err="1" smtClean="0"/>
              <a:t>succ</a:t>
            </a:r>
            <a:r>
              <a:rPr lang="en-US" dirty="0" smtClean="0"/>
              <a:t>. </a:t>
            </a:r>
            <a:r>
              <a:rPr lang="en-US" dirty="0" err="1" smtClean="0"/>
              <a:t>w.h.p</a:t>
            </a:r>
            <a:r>
              <a:rPr lang="en-US" dirty="0" smtClean="0"/>
              <a:t>. because </a:t>
            </a:r>
            <a:r>
              <a:rPr lang="en-US" dirty="0" err="1"/>
              <a:t>comm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0</a:t>
            </a:r>
            <a:r>
              <a:rPr lang="en-US" dirty="0"/>
              <a:t>) is indistinguishable from </a:t>
            </a:r>
            <a:r>
              <a:rPr lang="en-US" dirty="0" err="1"/>
              <a:t>comm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dirty="0" smtClean="0">
                <a:solidFill>
                  <a:srgbClr val="FFC000"/>
                </a:solidFill>
              </a:rPr>
              <a:t>’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If </a:t>
            </a:r>
            <a:r>
              <a:rPr lang="en-US" dirty="0" err="1" smtClean="0"/>
              <a:t>succ</a:t>
            </a:r>
            <a:r>
              <a:rPr lang="en-US" dirty="0" smtClean="0"/>
              <a:t>.,  coin flipping will </a:t>
            </a:r>
            <a:r>
              <a:rPr lang="en-US" dirty="0"/>
              <a:t>be </a:t>
            </a:r>
            <a:r>
              <a:rPr lang="en-US" dirty="0" err="1"/>
              <a:t>a’+b</a:t>
            </a:r>
            <a:r>
              <a:rPr lang="en-US" dirty="0"/>
              <a:t> = </a:t>
            </a:r>
            <a:r>
              <a:rPr lang="en-US" dirty="0" err="1"/>
              <a:t>pk</a:t>
            </a:r>
            <a:r>
              <a:rPr lang="en-US" dirty="0"/>
              <a:t>, </a:t>
            </a:r>
            <a:r>
              <a:rPr lang="en-US" dirty="0" smtClean="0"/>
              <a:t>of which the simulator knows the  </a:t>
            </a:r>
            <a:r>
              <a:rPr lang="en-US" dirty="0"/>
              <a:t>decrypting </a:t>
            </a:r>
            <a:r>
              <a:rPr lang="en-US" dirty="0" smtClean="0"/>
              <a:t>key</a:t>
            </a:r>
            <a:endParaRPr lang="en-US" sz="2000" dirty="0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306160" y="4860190"/>
            <a:ext cx="1905000" cy="1015663"/>
          </a:xfrm>
          <a:prstGeom prst="rect">
            <a:avLst/>
          </a:prstGeom>
          <a:solidFill>
            <a:srgbClr val="292929"/>
          </a:solidFill>
          <a:ln w="2222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ZK Proof </a:t>
            </a:r>
            <a:r>
              <a:rPr lang="en-US" sz="2000" dirty="0" smtClean="0"/>
              <a:t>that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FF00"/>
                </a:solidFill>
              </a:rPr>
              <a:t>e</a:t>
            </a:r>
            <a:r>
              <a:rPr lang="en-US" sz="2000" dirty="0" smtClean="0"/>
              <a:t> </a:t>
            </a:r>
            <a:r>
              <a:rPr lang="en-US" sz="2000" dirty="0"/>
              <a:t>encodes a </a:t>
            </a:r>
            <a:br>
              <a:rPr lang="en-US" sz="2000" dirty="0"/>
            </a:br>
            <a:r>
              <a:rPr lang="en-US" sz="2000" dirty="0"/>
              <a:t>witness for </a:t>
            </a:r>
            <a:r>
              <a:rPr lang="en-US" dirty="0"/>
              <a:t>G</a:t>
            </a: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1635960" y="1787882"/>
            <a:ext cx="288000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148562" y="1374616"/>
            <a:ext cx="1534394" cy="369332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c</a:t>
            </a:r>
            <a:r>
              <a:rPr lang="en-US" dirty="0" smtClean="0"/>
              <a:t> = Commit(</a:t>
            </a:r>
            <a:r>
              <a:rPr lang="en-US" dirty="0" smtClean="0">
                <a:solidFill>
                  <a:srgbClr val="FFFF00"/>
                </a:solidFill>
              </a:rPr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1635960" y="2173337"/>
            <a:ext cx="288000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2733197" y="1792337"/>
            <a:ext cx="365125" cy="457200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H="1">
            <a:off x="1635960" y="2895600"/>
            <a:ext cx="288000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2382360" y="2514600"/>
            <a:ext cx="1152880" cy="369332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a’ </a:t>
            </a:r>
            <a:r>
              <a:rPr lang="en-US" dirty="0" smtClean="0"/>
              <a:t>= </a:t>
            </a:r>
            <a:r>
              <a:rPr lang="en-US" dirty="0" err="1" smtClean="0"/>
              <a:t>b+pk</a:t>
            </a:r>
            <a:endParaRPr lang="en-US" dirty="0"/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 flipH="1">
            <a:off x="1504560" y="3732213"/>
            <a:ext cx="324000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1868056" y="3124200"/>
            <a:ext cx="2647904" cy="1015663"/>
          </a:xfrm>
          <a:prstGeom prst="rect">
            <a:avLst/>
          </a:prstGeom>
          <a:solidFill>
            <a:srgbClr val="292929"/>
          </a:solidFill>
          <a:ln w="2222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Run </a:t>
            </a:r>
            <a:r>
              <a:rPr lang="en-US" sz="2000" dirty="0" err="1"/>
              <a:t>Watrous’s</a:t>
            </a:r>
            <a:r>
              <a:rPr lang="en-US" sz="2000" dirty="0"/>
              <a:t> simulator </a:t>
            </a:r>
            <a:endParaRPr lang="en-US" sz="2000" dirty="0" smtClean="0"/>
          </a:p>
          <a:p>
            <a:pPr algn="ctr"/>
            <a:r>
              <a:rPr lang="en-US" sz="2000" dirty="0" smtClean="0"/>
              <a:t>to </a:t>
            </a:r>
            <a:r>
              <a:rPr lang="en-US" sz="2000" dirty="0"/>
              <a:t>fake a proof </a:t>
            </a:r>
            <a:r>
              <a:rPr lang="en-US" sz="2000" dirty="0" smtClean="0"/>
              <a:t>that</a:t>
            </a:r>
          </a:p>
          <a:p>
            <a:pPr algn="ctr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c</a:t>
            </a:r>
            <a:r>
              <a:rPr lang="en-US" sz="2000" dirty="0" smtClean="0">
                <a:solidFill>
                  <a:srgbClr val="FF9900"/>
                </a:solidFill>
              </a:rPr>
              <a:t> </a:t>
            </a:r>
            <a:r>
              <a:rPr lang="en-US" sz="2000" dirty="0" smtClean="0"/>
              <a:t>is a commitment of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 smtClean="0">
                <a:solidFill>
                  <a:srgbClr val="FFFF00"/>
                </a:solidFill>
              </a:rPr>
              <a:t>’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3048000" y="2148316"/>
            <a:ext cx="1851533" cy="369332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pk,sk</a:t>
            </a:r>
            <a:r>
              <a:rPr lang="en-US" dirty="0" smtClean="0">
                <a:solidFill>
                  <a:srgbClr val="FFFF00"/>
                </a:solidFill>
              </a:rPr>
              <a:t>) = </a:t>
            </a:r>
            <a:r>
              <a:rPr lang="en-US" dirty="0" err="1" smtClean="0">
                <a:solidFill>
                  <a:srgbClr val="FFFF00"/>
                </a:solidFill>
              </a:rPr>
              <a:t>KeyGen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3041967" y="4355068"/>
            <a:ext cx="300082" cy="369332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6" name="Picture 3" descr="alice_only"/>
          <p:cNvPicPr>
            <a:picLocks noChangeAspect="1" noChangeArrowheads="1"/>
          </p:cNvPicPr>
          <p:nvPr/>
        </p:nvPicPr>
        <p:blipFill rotWithShape="1">
          <a:blip r:embed="rId3"/>
          <a:srcRect l="15971" t="32025"/>
          <a:stretch/>
        </p:blipFill>
        <p:spPr bwMode="auto">
          <a:xfrm>
            <a:off x="845589" y="3632031"/>
            <a:ext cx="526914" cy="765614"/>
          </a:xfrm>
          <a:prstGeom prst="rect">
            <a:avLst/>
          </a:prstGeom>
          <a:noFill/>
        </p:spPr>
      </p:pic>
      <p:sp>
        <p:nvSpPr>
          <p:cNvPr id="40" name="Line 19"/>
          <p:cNvSpPr>
            <a:spLocks noChangeShapeType="1"/>
          </p:cNvSpPr>
          <p:nvPr/>
        </p:nvSpPr>
        <p:spPr bwMode="auto">
          <a:xfrm flipH="1">
            <a:off x="893110" y="6172200"/>
            <a:ext cx="0" cy="304800"/>
          </a:xfrm>
          <a:prstGeom prst="line">
            <a:avLst/>
          </a:prstGeom>
          <a:noFill/>
          <a:ln w="41275" cmpd="dbl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2"/>
          <p:cNvSpPr>
            <a:spLocks noChangeShapeType="1"/>
          </p:cNvSpPr>
          <p:nvPr/>
        </p:nvSpPr>
        <p:spPr bwMode="auto">
          <a:xfrm flipH="1">
            <a:off x="3078040" y="6172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5718091" y="4542362"/>
            <a:ext cx="2032929" cy="523220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w’ </a:t>
            </a:r>
            <a:r>
              <a:rPr lang="en-US" sz="2800" dirty="0" smtClean="0"/>
              <a:t>= </a:t>
            </a:r>
            <a:r>
              <a:rPr lang="en-US" sz="2800" dirty="0" err="1" smtClean="0"/>
              <a:t>Dec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sk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FF00"/>
                </a:solidFill>
              </a:rPr>
              <a:t>e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>
            <a:off x="5046960" y="4821566"/>
            <a:ext cx="54864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17"/>
          <p:cNvSpPr>
            <a:spLocks noChangeShapeType="1"/>
          </p:cNvSpPr>
          <p:nvPr/>
        </p:nvSpPr>
        <p:spPr bwMode="auto">
          <a:xfrm>
            <a:off x="76200" y="1953266"/>
            <a:ext cx="609600" cy="0"/>
          </a:xfrm>
          <a:prstGeom prst="line">
            <a:avLst/>
          </a:prstGeom>
          <a:noFill/>
          <a:ln w="41275" cmpd="dbl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152400" y="1427318"/>
            <a:ext cx="545342" cy="369332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  <a:latin typeface="Arial" pitchFamily="-111" charset="0"/>
              </a:rPr>
              <a:t>ρ</a:t>
            </a:r>
            <a:r>
              <a:rPr lang="en-US" baseline="-25000" dirty="0" err="1">
                <a:solidFill>
                  <a:srgbClr val="FFFF00"/>
                </a:solidFill>
              </a:rPr>
              <a:t>aux</a:t>
            </a:r>
            <a:endParaRPr lang="en-US" baseline="-25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Putting It All </a:t>
            </a:r>
            <a:r>
              <a:rPr lang="en-US" dirty="0" smtClean="0"/>
              <a:t>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Recap: </a:t>
            </a:r>
          </a:p>
          <a:p>
            <a:pPr lvl="1"/>
            <a:r>
              <a:rPr lang="en-US" dirty="0" smtClean="0"/>
              <a:t>Fully </a:t>
            </a:r>
            <a:r>
              <a:rPr lang="en-US" dirty="0" err="1" smtClean="0"/>
              <a:t>simulatable</a:t>
            </a:r>
            <a:r>
              <a:rPr lang="en-US" dirty="0" smtClean="0"/>
              <a:t> </a:t>
            </a:r>
            <a:r>
              <a:rPr lang="en-US" dirty="0" err="1" smtClean="0"/>
              <a:t>ZKPoK</a:t>
            </a:r>
            <a:r>
              <a:rPr lang="en-US" dirty="0" smtClean="0"/>
              <a:t> </a:t>
            </a:r>
            <a:r>
              <a:rPr lang="en-US" dirty="0" smtClean="0">
                <a:latin typeface="Wingdings" pitchFamily="2" charset="2"/>
              </a:rPr>
              <a:t>ð</a:t>
            </a:r>
            <a:r>
              <a:rPr lang="en-US" dirty="0" smtClean="0"/>
              <a:t> quantum-secure SFE</a:t>
            </a:r>
            <a:endParaRPr lang="en-US" dirty="0"/>
          </a:p>
          <a:p>
            <a:pPr lvl="1"/>
            <a:r>
              <a:rPr lang="en-US" b="1" dirty="0" smtClean="0">
                <a:cs typeface="Times New Roman (Hebrew)" charset="-79"/>
              </a:rPr>
              <a:t>∃</a:t>
            </a:r>
            <a:r>
              <a:rPr lang="en-US" dirty="0" smtClean="0"/>
              <a:t> Fully </a:t>
            </a:r>
            <a:r>
              <a:rPr lang="en-US" dirty="0" err="1" smtClean="0"/>
              <a:t>simulatable</a:t>
            </a:r>
            <a:r>
              <a:rPr lang="en-US" dirty="0" smtClean="0"/>
              <a:t> </a:t>
            </a:r>
            <a:r>
              <a:rPr lang="en-US" dirty="0" err="1" smtClean="0"/>
              <a:t>ZKPoK</a:t>
            </a:r>
            <a:r>
              <a:rPr lang="en-US" dirty="0" smtClean="0"/>
              <a:t> Protocol</a:t>
            </a:r>
            <a:endParaRPr lang="en-US" dirty="0"/>
          </a:p>
          <a:p>
            <a:r>
              <a:rPr lang="en-US" dirty="0" smtClean="0">
                <a:solidFill>
                  <a:srgbClr val="FFFF00"/>
                </a:solidFill>
              </a:rPr>
              <a:t>Corollary1</a:t>
            </a:r>
            <a:r>
              <a:rPr lang="en-US" dirty="0" smtClean="0"/>
              <a:t>: Modular composition </a:t>
            </a:r>
            <a:r>
              <a:rPr lang="en-US" dirty="0" smtClean="0">
                <a:latin typeface="Wingdings" pitchFamily="2" charset="2"/>
              </a:rPr>
              <a:t>ð</a:t>
            </a:r>
            <a:r>
              <a:rPr lang="en-US" dirty="0" smtClean="0"/>
              <a:t> Quantum-secure SFE in plain model (i.e., no trusted set-up) assuming quantum-secure </a:t>
            </a:r>
          </a:p>
          <a:p>
            <a:pPr lvl="1"/>
            <a:r>
              <a:rPr lang="en-US" dirty="0" smtClean="0"/>
              <a:t>dense &amp; </a:t>
            </a:r>
            <a:r>
              <a:rPr lang="en-US" dirty="0" err="1" smtClean="0"/>
              <a:t>lossy</a:t>
            </a:r>
            <a:r>
              <a:rPr lang="en-US" dirty="0" smtClean="0"/>
              <a:t> encryption</a:t>
            </a:r>
          </a:p>
          <a:p>
            <a:pPr lvl="1"/>
            <a:r>
              <a:rPr lang="en-US" dirty="0" smtClean="0"/>
              <a:t>pseudorandom generator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Corollary2</a:t>
            </a:r>
            <a:r>
              <a:rPr lang="en-US" dirty="0" smtClean="0"/>
              <a:t>: An interesting equivalence: CF = </a:t>
            </a:r>
            <a:r>
              <a:rPr lang="en-US" dirty="0" err="1" smtClean="0"/>
              <a:t>ZKPoK</a:t>
            </a:r>
            <a:endParaRPr lang="en-US" dirty="0" smtClean="0"/>
          </a:p>
          <a:p>
            <a:pPr lvl="1"/>
            <a:r>
              <a:rPr lang="en-US" dirty="0" smtClean="0"/>
              <a:t>Round-complexity preserving reductions</a:t>
            </a:r>
          </a:p>
          <a:p>
            <a:r>
              <a:rPr lang="en-US" dirty="0" smtClean="0"/>
              <a:t>Independent Work [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Lunemann,Nielsen’11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Fully </a:t>
            </a:r>
            <a:r>
              <a:rPr lang="en-US" dirty="0" err="1" smtClean="0">
                <a:solidFill>
                  <a:schemeClr val="tx1"/>
                </a:solidFill>
              </a:rPr>
              <a:t>simulatable</a:t>
            </a:r>
            <a:r>
              <a:rPr lang="en-US" dirty="0" smtClean="0">
                <a:solidFill>
                  <a:schemeClr val="tx1"/>
                </a:solidFill>
              </a:rPr>
              <a:t> quantum-secure coin-flipping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Plug into </a:t>
            </a:r>
            <a:r>
              <a:rPr lang="en-US" dirty="0" smtClean="0"/>
              <a:t>[</a:t>
            </a: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GMW’87</a:t>
            </a:r>
            <a:r>
              <a:rPr lang="en-US" dirty="0" smtClean="0"/>
              <a:t>] </a:t>
            </a:r>
            <a:r>
              <a:rPr lang="en-US" dirty="0" smtClean="0">
                <a:solidFill>
                  <a:schemeClr val="tx1"/>
                </a:solidFill>
              </a:rPr>
              <a:t>and obtain similar feasibility results as ours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What I didn’t talk about our work: Models, UC-security etc.  (see paper)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0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Some key pieces of classical crypto unchanged in presence of quantum attackers</a:t>
            </a:r>
          </a:p>
          <a:p>
            <a:pPr>
              <a:defRPr/>
            </a:pPr>
            <a:r>
              <a:rPr lang="en-US" sz="2800" dirty="0" smtClean="0"/>
              <a:t>A lot more remains unclear…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Open Questions:</a:t>
            </a:r>
            <a:endParaRPr lang="en-US" dirty="0" smtClean="0"/>
          </a:p>
          <a:p>
            <a:pPr lvl="1">
              <a:defRPr/>
            </a:pPr>
            <a:r>
              <a:rPr lang="en-US" sz="2400" dirty="0" smtClean="0"/>
              <a:t>Can we extend to other settings: e.g., multi-party and concurrent security?</a:t>
            </a:r>
          </a:p>
          <a:p>
            <a:pPr lvl="1">
              <a:defRPr/>
            </a:pPr>
            <a:r>
              <a:rPr lang="en-US" sz="2400" dirty="0" smtClean="0"/>
              <a:t>Round complexity: </a:t>
            </a:r>
            <a:r>
              <a:rPr lang="en-US" sz="2400" b="1" dirty="0">
                <a:cs typeface="Times New Roman (Hebrew)" charset="-79"/>
              </a:rPr>
              <a:t>∃</a:t>
            </a:r>
            <a:r>
              <a:rPr lang="en-US" sz="2400" dirty="0" smtClean="0">
                <a:latin typeface="cmsy10" pitchFamily="-111" charset="0"/>
              </a:rPr>
              <a:t> </a:t>
            </a:r>
            <a:r>
              <a:rPr lang="en-US" sz="2400" dirty="0" smtClean="0"/>
              <a:t>quantum-secure constant </a:t>
            </a:r>
            <a:r>
              <a:rPr lang="en-US" sz="2400" dirty="0"/>
              <a:t>round </a:t>
            </a:r>
            <a:r>
              <a:rPr lang="en-US" sz="2400" dirty="0" smtClean="0"/>
              <a:t>ZK/CF? </a:t>
            </a:r>
            <a:endParaRPr lang="en-US" sz="2400" dirty="0"/>
          </a:p>
          <a:p>
            <a:pPr lvl="1"/>
            <a:r>
              <a:rPr lang="en-US" sz="2400" dirty="0" smtClean="0"/>
              <a:t>Is there any natural two-party classical protocol that is broken by quantum </a:t>
            </a:r>
            <a:r>
              <a:rPr lang="en-US" sz="2400" dirty="0" err="1" smtClean="0"/>
              <a:t>adv’s</a:t>
            </a:r>
            <a:r>
              <a:rPr lang="en-US" sz="2400" dirty="0"/>
              <a:t> </a:t>
            </a:r>
            <a:r>
              <a:rPr lang="en-US" sz="2400" b="1" dirty="0" smtClean="0"/>
              <a:t>NOT</a:t>
            </a:r>
            <a:r>
              <a:rPr lang="en-US" sz="2400" dirty="0" smtClean="0"/>
              <a:t> because of computational assumptions?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67000" y="5715000"/>
            <a:ext cx="3962400" cy="6889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you!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Helvetica" pitchFamily="34" charset="0"/>
              </a:rPr>
              <a:t>[BB’84] C.H. Bennett, G. Brassard "Quantum cryptography: Public-key distribution and coin tossing". Proceedings of IEEE International Conference on Computers, Systems and Signal Processing 1984.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Helvetica" pitchFamily="34" charset="0"/>
              </a:rPr>
              <a:t>[BM'05]  Michael Ben-Or, Dominic </a:t>
            </a:r>
            <a:r>
              <a:rPr lang="en-US" sz="1400" dirty="0" err="1" smtClean="0">
                <a:latin typeface="Helvetica" pitchFamily="34" charset="0"/>
              </a:rPr>
              <a:t>Mayers</a:t>
            </a:r>
            <a:r>
              <a:rPr lang="en-US" sz="1400" dirty="0" smtClean="0">
                <a:latin typeface="Helvetica" pitchFamily="34" charset="0"/>
              </a:rPr>
              <a:t>. “General Security Definition and </a:t>
            </a:r>
            <a:r>
              <a:rPr lang="en-US" sz="1400" dirty="0" err="1" smtClean="0">
                <a:latin typeface="Helvetica" pitchFamily="34" charset="0"/>
              </a:rPr>
              <a:t>Composability</a:t>
            </a:r>
            <a:r>
              <a:rPr lang="en-US" sz="1400" dirty="0" smtClean="0">
                <a:latin typeface="Helvetica" pitchFamily="34" charset="0"/>
              </a:rPr>
              <a:t> for Quantum &amp; Classical Protocols”. quant-ph/0409062.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Helvetica" pitchFamily="34" charset="0"/>
              </a:rPr>
              <a:t>[C’00] Ran Canetti. “Security and Composition of Multiparty Cryptographic Protocols”. J. Cryptology. 2000.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Helvetica" pitchFamily="34" charset="0"/>
              </a:rPr>
              <a:t>[CF’01] Ran Canetti, Marc </a:t>
            </a:r>
            <a:r>
              <a:rPr lang="en-US" sz="1400" dirty="0" err="1" smtClean="0">
                <a:latin typeface="Helvetica" pitchFamily="34" charset="0"/>
              </a:rPr>
              <a:t>Fischlin</a:t>
            </a:r>
            <a:r>
              <a:rPr lang="en-US" sz="1400" dirty="0" smtClean="0">
                <a:latin typeface="Helvetica" pitchFamily="34" charset="0"/>
              </a:rPr>
              <a:t>. “Universally </a:t>
            </a:r>
            <a:r>
              <a:rPr lang="en-US" sz="1400" dirty="0" err="1" smtClean="0">
                <a:latin typeface="Helvetica" pitchFamily="34" charset="0"/>
              </a:rPr>
              <a:t>Composable</a:t>
            </a:r>
            <a:r>
              <a:rPr lang="en-US" sz="1400" dirty="0" smtClean="0">
                <a:latin typeface="Helvetica" pitchFamily="34" charset="0"/>
              </a:rPr>
              <a:t> Commitments”. Crypto 2001. </a:t>
            </a:r>
          </a:p>
          <a:p>
            <a:r>
              <a:rPr lang="en-US" sz="1400" dirty="0" smtClean="0">
                <a:latin typeface="Helvetica" pitchFamily="34" charset="0"/>
              </a:rPr>
              <a:t>[CLOS’02] Ran Canetti, </a:t>
            </a:r>
            <a:r>
              <a:rPr lang="en-US" sz="1400" dirty="0" err="1" smtClean="0">
                <a:latin typeface="Helvetica" pitchFamily="34" charset="0"/>
              </a:rPr>
              <a:t>Yehuda</a:t>
            </a:r>
            <a:r>
              <a:rPr lang="en-US" sz="1400" dirty="0" smtClean="0">
                <a:latin typeface="Helvetica" pitchFamily="34" charset="0"/>
              </a:rPr>
              <a:t> </a:t>
            </a:r>
            <a:r>
              <a:rPr lang="en-US" sz="1400" dirty="0" err="1" smtClean="0">
                <a:latin typeface="Helvetica" pitchFamily="34" charset="0"/>
              </a:rPr>
              <a:t>Lindell</a:t>
            </a:r>
            <a:r>
              <a:rPr lang="en-US" sz="1400" dirty="0" smtClean="0">
                <a:latin typeface="Helvetica" pitchFamily="34" charset="0"/>
              </a:rPr>
              <a:t>, </a:t>
            </a:r>
            <a:r>
              <a:rPr lang="en-US" sz="1400" dirty="0" err="1" smtClean="0">
                <a:latin typeface="Helvetica" pitchFamily="34" charset="0"/>
              </a:rPr>
              <a:t>Rafail</a:t>
            </a:r>
            <a:r>
              <a:rPr lang="en-US" sz="1400" dirty="0" smtClean="0">
                <a:latin typeface="Helvetica" pitchFamily="34" charset="0"/>
              </a:rPr>
              <a:t> </a:t>
            </a:r>
            <a:r>
              <a:rPr lang="en-US" sz="1400" dirty="0" err="1" smtClean="0">
                <a:latin typeface="Helvetica" pitchFamily="34" charset="0"/>
              </a:rPr>
              <a:t>Ostrovsky</a:t>
            </a:r>
            <a:r>
              <a:rPr lang="en-US" sz="1400" dirty="0" smtClean="0">
                <a:latin typeface="Helvetica" pitchFamily="34" charset="0"/>
              </a:rPr>
              <a:t>, and </a:t>
            </a:r>
            <a:r>
              <a:rPr lang="en-US" sz="1400" dirty="0" err="1" smtClean="0">
                <a:latin typeface="Helvetica" pitchFamily="34" charset="0"/>
              </a:rPr>
              <a:t>Amit</a:t>
            </a:r>
            <a:r>
              <a:rPr lang="en-US" sz="1400" dirty="0" smtClean="0">
                <a:latin typeface="Helvetica" pitchFamily="34" charset="0"/>
              </a:rPr>
              <a:t> </a:t>
            </a:r>
            <a:r>
              <a:rPr lang="en-US" sz="1400" dirty="0" err="1" smtClean="0">
                <a:latin typeface="Helvetica" pitchFamily="34" charset="0"/>
              </a:rPr>
              <a:t>Sahai</a:t>
            </a:r>
            <a:r>
              <a:rPr lang="en-US" sz="1400" dirty="0" smtClean="0">
                <a:latin typeface="Helvetica" pitchFamily="34" charset="0"/>
              </a:rPr>
              <a:t>, “Universally </a:t>
            </a:r>
            <a:r>
              <a:rPr lang="en-US" sz="1400" dirty="0" err="1" smtClean="0">
                <a:latin typeface="Helvetica" pitchFamily="34" charset="0"/>
              </a:rPr>
              <a:t>composable</a:t>
            </a:r>
            <a:r>
              <a:rPr lang="en-US" sz="1400" dirty="0" smtClean="0">
                <a:latin typeface="Helvetica" pitchFamily="34" charset="0"/>
              </a:rPr>
              <a:t> two-party and multi-party secure computation”. STOC 2002, pp. 494–503.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Helvetica" pitchFamily="34" charset="0"/>
              </a:rPr>
              <a:t>[CSST'05] C. </a:t>
            </a:r>
            <a:r>
              <a:rPr lang="en-US" sz="1400" dirty="0" err="1" smtClean="0">
                <a:latin typeface="Helvetica" pitchFamily="34" charset="0"/>
              </a:rPr>
              <a:t>Crepeau</a:t>
            </a:r>
            <a:r>
              <a:rPr lang="en-US" sz="1400" dirty="0" smtClean="0">
                <a:latin typeface="Helvetica" pitchFamily="34" charset="0"/>
              </a:rPr>
              <a:t>, Louis </a:t>
            </a:r>
            <a:r>
              <a:rPr lang="en-US" sz="1400" dirty="0" err="1" smtClean="0">
                <a:latin typeface="Helvetica" pitchFamily="34" charset="0"/>
              </a:rPr>
              <a:t>Salvail</a:t>
            </a:r>
            <a:r>
              <a:rPr lang="en-US" sz="1400" dirty="0" smtClean="0">
                <a:latin typeface="Helvetica" pitchFamily="34" charset="0"/>
              </a:rPr>
              <a:t> J.-R. </a:t>
            </a:r>
            <a:r>
              <a:rPr lang="en-US" sz="1400" dirty="0" err="1" smtClean="0">
                <a:latin typeface="Helvetica" pitchFamily="34" charset="0"/>
              </a:rPr>
              <a:t>Simard</a:t>
            </a:r>
            <a:r>
              <a:rPr lang="en-US" sz="1400" dirty="0" smtClean="0">
                <a:latin typeface="Helvetica" pitchFamily="34" charset="0"/>
              </a:rPr>
              <a:t>, A. </a:t>
            </a:r>
            <a:r>
              <a:rPr lang="en-US" sz="1400" dirty="0" err="1" smtClean="0">
                <a:latin typeface="Helvetica" pitchFamily="34" charset="0"/>
              </a:rPr>
              <a:t>Tapp</a:t>
            </a:r>
            <a:r>
              <a:rPr lang="en-US" sz="1400" dirty="0" smtClean="0">
                <a:latin typeface="Helvetica" pitchFamily="34" charset="0"/>
              </a:rPr>
              <a:t>. “Classical and quantum strategies for two-</a:t>
            </a:r>
            <a:r>
              <a:rPr lang="en-US" sz="1400" dirty="0" err="1" smtClean="0">
                <a:latin typeface="Helvetica" pitchFamily="34" charset="0"/>
              </a:rPr>
              <a:t>prover</a:t>
            </a:r>
            <a:r>
              <a:rPr lang="en-US" sz="1400" dirty="0" smtClean="0">
                <a:latin typeface="Helvetica" pitchFamily="34" charset="0"/>
              </a:rPr>
              <a:t> bit commitments”. Manuscript 2005.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Helvetica" pitchFamily="34" charset="0"/>
              </a:rPr>
              <a:t>[DL’09] Ivan </a:t>
            </a:r>
            <a:r>
              <a:rPr lang="en-US" sz="1400" dirty="0" err="1" smtClean="0">
                <a:latin typeface="Helvetica" pitchFamily="34" charset="0"/>
              </a:rPr>
              <a:t>Damgård</a:t>
            </a:r>
            <a:r>
              <a:rPr lang="en-US" sz="1400" dirty="0" smtClean="0">
                <a:latin typeface="Helvetica" pitchFamily="34" charset="0"/>
              </a:rPr>
              <a:t>, </a:t>
            </a:r>
            <a:r>
              <a:rPr lang="en-US" sz="1400" dirty="0" err="1" smtClean="0">
                <a:latin typeface="Helvetica" pitchFamily="34" charset="0"/>
              </a:rPr>
              <a:t>Carolin</a:t>
            </a:r>
            <a:r>
              <a:rPr lang="en-US" sz="1400" dirty="0" smtClean="0">
                <a:latin typeface="Helvetica" pitchFamily="34" charset="0"/>
              </a:rPr>
              <a:t> </a:t>
            </a:r>
            <a:r>
              <a:rPr lang="en-US" sz="1400" dirty="0" err="1" smtClean="0">
                <a:latin typeface="Helvetica" pitchFamily="34" charset="0"/>
              </a:rPr>
              <a:t>Lunemann</a:t>
            </a:r>
            <a:r>
              <a:rPr lang="en-US" sz="1400" dirty="0" smtClean="0">
                <a:latin typeface="Helvetica" pitchFamily="34" charset="0"/>
              </a:rPr>
              <a:t>. “Quantum-Secure Coin-Flipping and Applications”. ASIACRYPT 2009.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Helvetica" pitchFamily="34" charset="0"/>
              </a:rPr>
              <a:t>[FS’09] Serge Fehr, Christian </a:t>
            </a:r>
            <a:r>
              <a:rPr lang="en-US" sz="1400" dirty="0" err="1" smtClean="0">
                <a:latin typeface="Helvetica" pitchFamily="34" charset="0"/>
              </a:rPr>
              <a:t>Schaffner</a:t>
            </a:r>
            <a:r>
              <a:rPr lang="en-US" sz="1400" dirty="0" smtClean="0">
                <a:latin typeface="Helvetica" pitchFamily="34" charset="0"/>
              </a:rPr>
              <a:t>. “Composing Quantum Protocols in a Classical Environment”. TCC 2009.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latin typeface="Helvetica" pitchFamily="34" charset="0"/>
              </a:rPr>
              <a:t>[LC’98] H.-K. Lo, H. F. </a:t>
            </a:r>
            <a:r>
              <a:rPr lang="en-US" sz="1300" dirty="0" err="1">
                <a:latin typeface="Helvetica" pitchFamily="34" charset="0"/>
              </a:rPr>
              <a:t>Chau</a:t>
            </a:r>
            <a:r>
              <a:rPr lang="en-US" sz="1300" dirty="0">
                <a:latin typeface="Helvetica" pitchFamily="34" charset="0"/>
              </a:rPr>
              <a:t>. “Why Quantum Bit Commitment And Ideal Quantum Coin Tossing Are Impossible”. </a:t>
            </a:r>
            <a:r>
              <a:rPr lang="en-US" sz="1300" dirty="0" err="1">
                <a:latin typeface="Helvetica" pitchFamily="34" charset="0"/>
              </a:rPr>
              <a:t>Physica</a:t>
            </a:r>
            <a:r>
              <a:rPr lang="en-US" sz="1300" dirty="0">
                <a:latin typeface="Helvetica" pitchFamily="34" charset="0"/>
              </a:rPr>
              <a:t> D120 (1998) 177-187. quant-</a:t>
            </a:r>
            <a:r>
              <a:rPr lang="en-US" sz="1300" dirty="0" err="1">
                <a:latin typeface="Helvetica" pitchFamily="34" charset="0"/>
              </a:rPr>
              <a:t>ph</a:t>
            </a:r>
            <a:r>
              <a:rPr lang="en-US" sz="1300" dirty="0">
                <a:latin typeface="Helvetica" pitchFamily="34" charset="0"/>
              </a:rPr>
              <a:t>/9711065.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latin typeface="Helvetica" pitchFamily="34" charset="0"/>
              </a:rPr>
              <a:t>[LC99] Hoi-</a:t>
            </a:r>
            <a:r>
              <a:rPr lang="en-US" sz="1300" dirty="0" err="1">
                <a:latin typeface="Helvetica" pitchFamily="34" charset="0"/>
              </a:rPr>
              <a:t>Kwong</a:t>
            </a:r>
            <a:r>
              <a:rPr lang="en-US" sz="1300" dirty="0">
                <a:latin typeface="Helvetica" pitchFamily="34" charset="0"/>
              </a:rPr>
              <a:t> Lo, H. F. </a:t>
            </a:r>
            <a:r>
              <a:rPr lang="en-US" sz="1300" dirty="0" err="1">
                <a:latin typeface="Helvetica" pitchFamily="34" charset="0"/>
              </a:rPr>
              <a:t>Chau</a:t>
            </a:r>
            <a:r>
              <a:rPr lang="en-US" sz="1300" dirty="0">
                <a:latin typeface="Helvetica" pitchFamily="34" charset="0"/>
              </a:rPr>
              <a:t>. “Unconditional Security of Quantum Key Distribution over Arbitrarily Long Distances”. Science 26 March 1999: Vol. 283. no. 5410, pp. 2050 - 2056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latin typeface="Helvetica" pitchFamily="34" charset="0"/>
              </a:rPr>
              <a:t>[M’97] D. </a:t>
            </a:r>
            <a:r>
              <a:rPr lang="en-US" sz="1300" dirty="0" err="1">
                <a:latin typeface="Helvetica" pitchFamily="34" charset="0"/>
              </a:rPr>
              <a:t>Mayers</a:t>
            </a:r>
            <a:r>
              <a:rPr lang="en-US" sz="1300" dirty="0">
                <a:latin typeface="Helvetica" pitchFamily="34" charset="0"/>
              </a:rPr>
              <a:t>. “</a:t>
            </a:r>
            <a:r>
              <a:rPr lang="en-US" sz="1300" dirty="0" err="1">
                <a:latin typeface="Helvetica" pitchFamily="34" charset="0"/>
              </a:rPr>
              <a:t>Unconditonally</a:t>
            </a:r>
            <a:r>
              <a:rPr lang="en-US" sz="1300" dirty="0">
                <a:latin typeface="Helvetica" pitchFamily="34" charset="0"/>
              </a:rPr>
              <a:t> secure quantum bit commitment is impossible”. Phys. Rev. </a:t>
            </a:r>
            <a:r>
              <a:rPr lang="en-US" sz="1300" dirty="0" err="1">
                <a:latin typeface="Helvetica" pitchFamily="34" charset="0"/>
              </a:rPr>
              <a:t>Lett</a:t>
            </a:r>
            <a:r>
              <a:rPr lang="en-US" sz="1300" dirty="0">
                <a:latin typeface="Helvetica" pitchFamily="34" charset="0"/>
              </a:rPr>
              <a:t>. 78, (1997) 3414-3417.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latin typeface="Helvetica" pitchFamily="34" charset="0"/>
              </a:rPr>
              <a:t>[S'94] Peter W. </a:t>
            </a:r>
            <a:r>
              <a:rPr lang="en-US" sz="1300" dirty="0" err="1">
                <a:latin typeface="Helvetica" pitchFamily="34" charset="0"/>
              </a:rPr>
              <a:t>Shor</a:t>
            </a:r>
            <a:r>
              <a:rPr lang="en-US" sz="1300" dirty="0">
                <a:latin typeface="Helvetica" pitchFamily="34" charset="0"/>
              </a:rPr>
              <a:t>. “Algorithms for Quantum Computation: Discrete Logarithms and Factoring” FOCS 1994: 124-134.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latin typeface="Helvetica" pitchFamily="34" charset="0"/>
              </a:rPr>
              <a:t>[W'09] J. </a:t>
            </a:r>
            <a:r>
              <a:rPr lang="en-US" sz="1300" dirty="0" err="1">
                <a:latin typeface="Helvetica" pitchFamily="34" charset="0"/>
              </a:rPr>
              <a:t>Watrous</a:t>
            </a:r>
            <a:r>
              <a:rPr lang="en-US" sz="1300" dirty="0">
                <a:latin typeface="Helvetica" pitchFamily="34" charset="0"/>
              </a:rPr>
              <a:t>. “Zero-knowledge against quantum attacks”. J. on Computing, 2009.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latin typeface="Helvetica" pitchFamily="34" charset="0"/>
              </a:rPr>
              <a:t>[U’10a] Dominique Unruh. “Quantum proofs of knowledge” April 2010, Preprint on IACR </a:t>
            </a:r>
            <a:r>
              <a:rPr lang="en-US" sz="1300" dirty="0" err="1">
                <a:latin typeface="Helvetica" pitchFamily="34" charset="0"/>
              </a:rPr>
              <a:t>ePrint</a:t>
            </a:r>
            <a:r>
              <a:rPr lang="en-US" sz="1300" dirty="0">
                <a:latin typeface="Helvetica" pitchFamily="34" charset="0"/>
              </a:rPr>
              <a:t> 2010/212.</a:t>
            </a:r>
          </a:p>
          <a:p>
            <a:pPr>
              <a:lnSpc>
                <a:spcPct val="90000"/>
              </a:lnSpc>
            </a:pPr>
            <a:r>
              <a:rPr lang="en-US" sz="1300" dirty="0" smtClean="0">
                <a:latin typeface="Helvetica" pitchFamily="34" charset="0"/>
              </a:rPr>
              <a:t>[U’10b] </a:t>
            </a:r>
            <a:r>
              <a:rPr lang="en-US" sz="1300" dirty="0">
                <a:latin typeface="Helvetica" pitchFamily="34" charset="0"/>
              </a:rPr>
              <a:t>Dominique Unruh. “Universally </a:t>
            </a:r>
            <a:r>
              <a:rPr lang="en-US" sz="1300" dirty="0" err="1">
                <a:latin typeface="Helvetica" pitchFamily="34" charset="0"/>
              </a:rPr>
              <a:t>composable</a:t>
            </a:r>
            <a:r>
              <a:rPr lang="en-US" sz="1300" dirty="0">
                <a:latin typeface="Helvetica" pitchFamily="34" charset="0"/>
              </a:rPr>
              <a:t> quantum multi-party computation”. EUROCRYPT 2010</a:t>
            </a:r>
          </a:p>
          <a:p>
            <a:pPr>
              <a:lnSpc>
                <a:spcPct val="90000"/>
              </a:lnSpc>
            </a:pPr>
            <a:endParaRPr lang="en-US" sz="1300" dirty="0">
              <a:latin typeface="Helvetica" pitchFamily="34" charset="0"/>
            </a:endParaRPr>
          </a:p>
          <a:p>
            <a:pPr>
              <a:lnSpc>
                <a:spcPct val="90000"/>
              </a:lnSpc>
            </a:pPr>
            <a:endParaRPr lang="en-US" sz="3200" dirty="0" smtClean="0">
              <a:latin typeface="Helvetica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0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09600" y="2514600"/>
            <a:ext cx="7924800" cy="1905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  <a:lumOff val="15000"/>
            </a:schemeClr>
          </a:solidFill>
          <a:ln w="22225">
            <a:noFill/>
            <a:round/>
            <a:headEnd type="none" w="lg" len="lg"/>
            <a:tailEnd type="none" w="lg" len="lg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Are</a:t>
            </a:r>
            <a:r>
              <a:rPr kumimoji="0" lang="en-US" sz="4000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</a:t>
            </a:r>
            <a:r>
              <a:rPr lang="en-US" sz="4000" dirty="0" smtClean="0">
                <a:solidFill>
                  <a:srgbClr val="00B0F0"/>
                </a:solidFill>
              </a:rPr>
              <a:t>classical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cryptographic</a:t>
            </a:r>
            <a:r>
              <a:rPr kumimoji="0" lang="en-US" sz="4000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protocols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secure </a:t>
            </a:r>
            <a:r>
              <a:rPr lang="en-US" sz="4000" kern="0" baseline="0" dirty="0" smtClean="0">
                <a:solidFill>
                  <a:srgbClr val="FFFF00"/>
                </a:solidFill>
              </a:rPr>
              <a:t>against</a:t>
            </a:r>
            <a:r>
              <a:rPr lang="en-US" sz="4000" kern="0" dirty="0" smtClean="0">
                <a:solidFill>
                  <a:srgbClr val="FFFF00"/>
                </a:solidFill>
              </a:rPr>
              <a:t> </a:t>
            </a:r>
          </a:p>
          <a:p>
            <a:pPr lvl="0" algn="ctr">
              <a:defRPr/>
            </a:pPr>
            <a:r>
              <a:rPr lang="en-US" sz="4000" dirty="0">
                <a:solidFill>
                  <a:srgbClr val="00B0F0"/>
                </a:solidFill>
              </a:rPr>
              <a:t>q</a:t>
            </a:r>
            <a:r>
              <a:rPr lang="en-US" sz="4000" dirty="0" smtClean="0">
                <a:solidFill>
                  <a:srgbClr val="00B0F0"/>
                </a:solidFill>
              </a:rPr>
              <a:t>uantum </a:t>
            </a:r>
            <a:r>
              <a:rPr kumimoji="0" lang="en-US" sz="4000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attackers?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5511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1219200" y="304800"/>
            <a:ext cx="6400800" cy="9144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  <a:lumOff val="15000"/>
            </a:schemeClr>
          </a:solidFill>
          <a:ln w="22225">
            <a:noFill/>
            <a:round/>
            <a:headEnd type="none" w="lg" len="lg"/>
            <a:tailEnd type="none" w="lg" len="lg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Are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classical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cryptographic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protocols </a:t>
            </a:r>
          </a:p>
          <a:p>
            <a:pPr lvl="0" algn="ctr">
              <a:defRPr/>
            </a:pP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secure </a:t>
            </a:r>
            <a:r>
              <a:rPr lang="en-US" sz="2800" kern="0" baseline="0" dirty="0" smtClean="0">
                <a:solidFill>
                  <a:srgbClr val="FFFF00"/>
                </a:solidFill>
              </a:rPr>
              <a:t>against</a:t>
            </a:r>
            <a:r>
              <a:rPr lang="en-US" sz="2800" kern="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quantum 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attackers?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19200"/>
            <a:ext cx="8229600" cy="5410200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Some protocols: no longer secure</a:t>
            </a:r>
          </a:p>
          <a:p>
            <a:pPr lvl="1"/>
            <a:r>
              <a:rPr lang="en-US" sz="2400" dirty="0" smtClean="0"/>
              <a:t>Computational assumptions broken by efficient quantum </a:t>
            </a:r>
            <a:r>
              <a:rPr lang="en-US" sz="2400" dirty="0" err="1" smtClean="0"/>
              <a:t>alg’s</a:t>
            </a:r>
            <a:endParaRPr lang="en-US" sz="2400" dirty="0" smtClean="0"/>
          </a:p>
          <a:p>
            <a:pPr lvl="2"/>
            <a:r>
              <a:rPr lang="en-US" dirty="0" smtClean="0"/>
              <a:t>Factoring and Discrete Logarithm [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Shor’94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Principal ideal problem [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Hallgren’02</a:t>
            </a:r>
            <a:r>
              <a:rPr lang="en-US" dirty="0" smtClean="0"/>
              <a:t>]</a:t>
            </a:r>
          </a:p>
          <a:p>
            <a:pPr lvl="1"/>
            <a:r>
              <a:rPr lang="en-US" sz="2400" dirty="0" smtClean="0"/>
              <a:t>Information-theoretical classically secure protocol also broken </a:t>
            </a:r>
          </a:p>
          <a:p>
            <a:pPr lvl="2"/>
            <a:r>
              <a:rPr lang="en-US" dirty="0" smtClean="0"/>
              <a:t>A two </a:t>
            </a:r>
            <a:r>
              <a:rPr lang="en-US" dirty="0" err="1" smtClean="0"/>
              <a:t>prover</a:t>
            </a:r>
            <a:r>
              <a:rPr lang="en-US" dirty="0" smtClean="0"/>
              <a:t> commitment scheme becomes non-binding [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Crepeau,Salvail,Simard,Tapp’06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Attackers </a:t>
            </a:r>
            <a:r>
              <a:rPr lang="en-US" dirty="0"/>
              <a:t>only </a:t>
            </a:r>
            <a:r>
              <a:rPr lang="en-US" dirty="0" smtClean="0"/>
              <a:t>need storing entanglement</a:t>
            </a:r>
          </a:p>
          <a:p>
            <a:r>
              <a:rPr lang="en-US" dirty="0" smtClean="0"/>
              <a:t>Many protocols: unknown how to prove security </a:t>
            </a:r>
          </a:p>
          <a:p>
            <a:pPr lvl="1"/>
            <a:r>
              <a:rPr lang="en-US" dirty="0" smtClean="0"/>
              <a:t>Classical proof techniques may no longer apply: e</a:t>
            </a:r>
            <a:r>
              <a:rPr lang="en-US" sz="2400" dirty="0" smtClean="0"/>
              <a:t>.g. </a:t>
            </a:r>
            <a:r>
              <a:rPr lang="en-US" sz="2400" dirty="0" smtClean="0">
                <a:solidFill>
                  <a:srgbClr val="FFFF00"/>
                </a:solidFill>
              </a:rPr>
              <a:t>rewinding</a:t>
            </a:r>
          </a:p>
          <a:p>
            <a:pPr lvl="1"/>
            <a:r>
              <a:rPr lang="en-US" dirty="0" smtClean="0"/>
              <a:t>General </a:t>
            </a:r>
            <a:r>
              <a:rPr lang="en-US" dirty="0"/>
              <a:t>question: how to reason about quantum adversaries?</a:t>
            </a:r>
          </a:p>
          <a:p>
            <a:pPr lvl="1"/>
            <a:endParaRPr lang="en-US" sz="2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3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715962"/>
          </a:xfrm>
        </p:spPr>
        <p:txBody>
          <a:bodyPr>
            <a:noAutofit/>
          </a:bodyPr>
          <a:lstStyle/>
          <a:p>
            <a:r>
              <a:rPr lang="en-US" sz="2800" dirty="0" smtClean="0"/>
              <a:t>Classical </a:t>
            </a:r>
            <a:r>
              <a:rPr lang="en-US" sz="2800" dirty="0"/>
              <a:t>P</a:t>
            </a:r>
            <a:r>
              <a:rPr lang="en-US" sz="2800" dirty="0" smtClean="0"/>
              <a:t>rotocols Secure against Quantum Attacks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tasks are achievable</a:t>
            </a:r>
          </a:p>
          <a:p>
            <a:pPr lvl="1"/>
            <a:r>
              <a:rPr lang="en-US" dirty="0" smtClean="0"/>
              <a:t>Zero-Knowledge (ZK) for NP [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Watrous’09</a:t>
            </a:r>
            <a:r>
              <a:rPr lang="en-US" dirty="0" smtClean="0"/>
              <a:t>] </a:t>
            </a:r>
          </a:p>
          <a:p>
            <a:pPr lvl="2"/>
            <a:r>
              <a:rPr lang="en-US" dirty="0" smtClean="0"/>
              <a:t>Quantum rewinding in </a:t>
            </a:r>
            <a:r>
              <a:rPr lang="en-US" dirty="0"/>
              <a:t>a special </a:t>
            </a:r>
            <a:r>
              <a:rPr lang="en-US" dirty="0" smtClean="0"/>
              <a:t>case </a:t>
            </a:r>
          </a:p>
          <a:p>
            <a:pPr lvl="1"/>
            <a:r>
              <a:rPr lang="en-US" dirty="0" smtClean="0"/>
              <a:t>ZK for a larger class of languages</a:t>
            </a:r>
            <a:r>
              <a:rPr lang="en-US" dirty="0"/>
              <a:t> </a:t>
            </a:r>
            <a:r>
              <a:rPr lang="en-US" dirty="0" smtClean="0"/>
              <a:t>[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Hallgren,Kolla,Sen,Zhang’08</a:t>
            </a:r>
            <a:r>
              <a:rPr lang="en-US" dirty="0" smtClean="0"/>
              <a:t>]  </a:t>
            </a:r>
          </a:p>
          <a:p>
            <a:pPr lvl="1"/>
            <a:r>
              <a:rPr lang="en-US" dirty="0" smtClean="0"/>
              <a:t>Coin-flipping [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Damgaard,Lunemann’09</a:t>
            </a:r>
            <a:r>
              <a:rPr lang="en-US" dirty="0" smtClean="0"/>
              <a:t>]</a:t>
            </a:r>
            <a:endParaRPr lang="en-US" dirty="0"/>
          </a:p>
          <a:p>
            <a:pPr lvl="1"/>
            <a:r>
              <a:rPr lang="en-US" dirty="0" smtClean="0"/>
              <a:t>Proofs </a:t>
            </a:r>
            <a:r>
              <a:rPr lang="en-US" dirty="0"/>
              <a:t>of </a:t>
            </a:r>
            <a:r>
              <a:rPr lang="en-US" dirty="0" smtClean="0"/>
              <a:t>knowledge (</a:t>
            </a:r>
            <a:r>
              <a:rPr lang="en-US" dirty="0" err="1" smtClean="0"/>
              <a:t>PoK</a:t>
            </a:r>
            <a:r>
              <a:rPr lang="en-US" dirty="0" smtClean="0"/>
              <a:t>) [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Unruh’10</a:t>
            </a:r>
            <a:r>
              <a:rPr lang="en-US" dirty="0" smtClean="0"/>
              <a:t>]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sz="2400" dirty="0" smtClean="0"/>
              <a:t>a. </a:t>
            </a:r>
            <a:r>
              <a:rPr lang="en-US" sz="2400" dirty="0" smtClean="0"/>
              <a:t>proving security of existing </a:t>
            </a:r>
            <a:r>
              <a:rPr lang="en-US" sz="2400" dirty="0" smtClean="0"/>
              <a:t>protocols</a:t>
            </a:r>
          </a:p>
          <a:p>
            <a:pPr marL="365760" lvl="1" indent="0">
              <a:buNone/>
            </a:pPr>
            <a:r>
              <a:rPr lang="en-US" sz="2400" dirty="0" smtClean="0"/>
              <a:t>b. designing new protocols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>
            <a:off x="533400" y="3581400"/>
            <a:ext cx="8077200" cy="12618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FFFF00"/>
                </a:solidFill>
                <a:cs typeface="Times New Roman (Hebrew)" charset="-79"/>
              </a:rPr>
              <a:t>Question: </a:t>
            </a:r>
            <a:r>
              <a:rPr lang="en-US" sz="2400" dirty="0" smtClean="0">
                <a:cs typeface="Times New Roman (Hebrew)" charset="-79"/>
              </a:rPr>
              <a:t>using classical protocols, is </a:t>
            </a:r>
            <a:r>
              <a:rPr lang="en-US" sz="2400" i="1" dirty="0" smtClean="0">
                <a:cs typeface="Times New Roman (Hebrew)" charset="-79"/>
              </a:rPr>
              <a:t>every</a:t>
            </a:r>
            <a:r>
              <a:rPr lang="en-US" sz="2400" dirty="0" smtClean="0">
                <a:cs typeface="Times New Roman (Hebrew)" charset="-79"/>
              </a:rPr>
              <a:t> task achievable against classical attackers also achievable against quantum attackers?</a:t>
            </a:r>
          </a:p>
        </p:txBody>
      </p:sp>
    </p:spTree>
    <p:extLst>
      <p:ext uri="{BB962C8B-B14F-4D97-AF65-F5344CB8AC3E}">
        <p14:creationId xmlns:p14="http://schemas.microsoft.com/office/powerpoint/2010/main" val="41288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3703603"/>
            <a:ext cx="4648200" cy="254479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Secure Function Evaluation (SFE)</a:t>
            </a:r>
          </a:p>
          <a:p>
            <a:pPr lvl="1"/>
            <a:r>
              <a:rPr lang="en-US" sz="2000" dirty="0">
                <a:solidFill>
                  <a:srgbClr val="FFFF00"/>
                </a:solidFill>
              </a:rPr>
              <a:t>Correctness</a:t>
            </a:r>
            <a:r>
              <a:rPr lang="en-US" sz="2000" dirty="0"/>
              <a:t>: Jointly evaluate f(</a:t>
            </a:r>
            <a:r>
              <a:rPr lang="en-US" sz="2000" dirty="0" err="1"/>
              <a:t>x,y</a:t>
            </a:r>
            <a:r>
              <a:rPr lang="en-US" sz="2000" dirty="0"/>
              <a:t>) correctly</a:t>
            </a:r>
          </a:p>
          <a:p>
            <a:pPr lvl="1"/>
            <a:r>
              <a:rPr lang="en-US" sz="2000" dirty="0">
                <a:solidFill>
                  <a:srgbClr val="FFFF00"/>
                </a:solidFill>
              </a:rPr>
              <a:t>Privacy</a:t>
            </a:r>
            <a:r>
              <a:rPr lang="en-US" sz="2000" dirty="0"/>
              <a:t>: Bob does not learn anything about x beyond f(</a:t>
            </a:r>
            <a:r>
              <a:rPr lang="en-US" sz="2000" dirty="0" err="1"/>
              <a:t>x,y</a:t>
            </a:r>
            <a:r>
              <a:rPr lang="en-US" sz="2000" dirty="0"/>
              <a:t>); same for Alice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Line 38"/>
          <p:cNvSpPr>
            <a:spLocks noChangeShapeType="1"/>
          </p:cNvSpPr>
          <p:nvPr/>
        </p:nvSpPr>
        <p:spPr bwMode="auto">
          <a:xfrm rot="5400000">
            <a:off x="1422080" y="5055199"/>
            <a:ext cx="36576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3" descr="alice_only"/>
          <p:cNvPicPr>
            <a:picLocks noChangeAspect="1" noChangeArrowheads="1"/>
          </p:cNvPicPr>
          <p:nvPr/>
        </p:nvPicPr>
        <p:blipFill>
          <a:blip r:embed="rId3" cstate="print"/>
          <a:srcRect t="32025"/>
          <a:stretch>
            <a:fillRect/>
          </a:stretch>
        </p:blipFill>
        <p:spPr bwMode="auto">
          <a:xfrm>
            <a:off x="1292161" y="4194458"/>
            <a:ext cx="465202" cy="567990"/>
          </a:xfrm>
          <a:prstGeom prst="rect">
            <a:avLst/>
          </a:prstGeom>
          <a:noFill/>
        </p:spPr>
      </p:pic>
      <p:pic>
        <p:nvPicPr>
          <p:cNvPr id="8" name="Picture 4" descr="bob_only"/>
          <p:cNvPicPr>
            <a:picLocks noChangeAspect="1" noChangeArrowheads="1"/>
          </p:cNvPicPr>
          <p:nvPr/>
        </p:nvPicPr>
        <p:blipFill>
          <a:blip r:embed="rId4" cstate="print"/>
          <a:srcRect l="-11293" t="18398" r="204" b="7468"/>
          <a:stretch>
            <a:fillRect/>
          </a:stretch>
        </p:blipFill>
        <p:spPr bwMode="auto">
          <a:xfrm>
            <a:off x="2824161" y="4182055"/>
            <a:ext cx="550278" cy="594380"/>
          </a:xfrm>
          <a:prstGeom prst="rect">
            <a:avLst/>
          </a:prstGeom>
          <a:noFill/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85800" y="4567535"/>
            <a:ext cx="842962" cy="457200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Alice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205162" y="4567535"/>
            <a:ext cx="692150" cy="457200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Bob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23962" y="3348335"/>
            <a:ext cx="338554" cy="461665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 rot="5400000">
            <a:off x="2900362" y="3957919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38"/>
          <p:cNvSpPr>
            <a:spLocks noChangeShapeType="1"/>
          </p:cNvSpPr>
          <p:nvPr/>
        </p:nvSpPr>
        <p:spPr bwMode="auto">
          <a:xfrm rot="5400000">
            <a:off x="1376362" y="3957919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128962" y="3335469"/>
            <a:ext cx="338554" cy="461665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 smtClean="0"/>
              <a:t>y</a:t>
            </a:r>
            <a:endParaRPr lang="en-US" sz="2400" dirty="0"/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 rot="5400000">
            <a:off x="2869882" y="5070455"/>
            <a:ext cx="36576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66762" y="5024735"/>
            <a:ext cx="829073" cy="461665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 smtClean="0"/>
              <a:t>f(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baseline="-25000" dirty="0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052762" y="5024719"/>
            <a:ext cx="829073" cy="461665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f(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baseline="-25000" dirty="0"/>
          </a:p>
        </p:txBody>
      </p:sp>
      <p:sp>
        <p:nvSpPr>
          <p:cNvPr id="18" name="Line 39"/>
          <p:cNvSpPr>
            <a:spLocks noChangeShapeType="1"/>
          </p:cNvSpPr>
          <p:nvPr/>
        </p:nvSpPr>
        <p:spPr bwMode="auto">
          <a:xfrm>
            <a:off x="1925001" y="4491319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5800" y="3962384"/>
            <a:ext cx="3128962" cy="1066800"/>
          </a:xfrm>
          <a:prstGeom prst="rect">
            <a:avLst/>
          </a:prstGeom>
          <a:noFill/>
          <a:ln w="28575" algn="ctr">
            <a:solidFill>
              <a:schemeClr val="accent6">
                <a:lumMod val="40000"/>
                <a:lumOff val="60000"/>
              </a:schemeClr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anchor="ctr"/>
          <a:lstStyle/>
          <a:p>
            <a:endParaRPr lang="en-US" sz="4800" dirty="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8201" y="2876490"/>
            <a:ext cx="7848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Parallels classical feasibility results: [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Yao’86;Goldreich,Micali,Wigderson’87</a:t>
            </a:r>
            <a:r>
              <a:rPr lang="en-US" sz="2000" dirty="0"/>
              <a:t>]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914400" y="1549143"/>
            <a:ext cx="7467600" cy="1309769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  <a:lumOff val="15000"/>
            </a:schemeClr>
          </a:solidFill>
          <a:ln w="22225">
            <a:noFill/>
            <a:round/>
            <a:headEnd type="none" w="lg" len="lg"/>
            <a:tailEnd type="none" w="lg" len="lg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cs typeface="Times New Roman (Hebrew)" charset="-79"/>
              </a:rPr>
              <a:t>Main Result:</a:t>
            </a:r>
          </a:p>
          <a:p>
            <a:pPr algn="ctr"/>
            <a:r>
              <a:rPr lang="en-US" sz="2800" b="1" dirty="0">
                <a:cs typeface="Times New Roman (Hebrew)" charset="-79"/>
              </a:rPr>
              <a:t>∃ </a:t>
            </a:r>
            <a:r>
              <a:rPr lang="en-US" sz="2800" b="1" dirty="0"/>
              <a:t>classical </a:t>
            </a:r>
            <a:r>
              <a:rPr lang="en-US" sz="2800" i="1" dirty="0"/>
              <a:t>secure function evaluation </a:t>
            </a:r>
            <a:r>
              <a:rPr lang="en-US" sz="2800" dirty="0"/>
              <a:t>protocols </a:t>
            </a:r>
          </a:p>
          <a:p>
            <a:pPr algn="ctr"/>
            <a:r>
              <a:rPr lang="en-US" sz="2800" dirty="0"/>
              <a:t>against </a:t>
            </a:r>
            <a:r>
              <a:rPr lang="en-US" sz="2800" b="1" dirty="0"/>
              <a:t>quantum </a:t>
            </a:r>
            <a:r>
              <a:rPr lang="en-US" sz="2800" dirty="0"/>
              <a:t>attacks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018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9" grpId="0"/>
      <p:bldP spid="10" grpId="0"/>
      <p:bldP spid="11" grpId="0"/>
      <p:bldP spid="12" grpId="0" animBg="1"/>
      <p:bldP spid="13" grpId="0" animBg="1"/>
      <p:bldP spid="14" grpId="0"/>
      <p:bldP spid="15" grpId="0" animBg="1"/>
      <p:bldP spid="16" grpId="0"/>
      <p:bldP spid="17" grpId="0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8201" y="2876490"/>
            <a:ext cx="7848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Parallels classical feasibility results: [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Yao’86;Goldreich,Micali,Wigderson’87</a:t>
            </a:r>
            <a:r>
              <a:rPr lang="en-US" sz="2000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3429000"/>
            <a:ext cx="8229600" cy="2697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a. </a:t>
            </a:r>
            <a:r>
              <a:rPr lang="en-US" sz="2400" dirty="0" smtClean="0"/>
              <a:t>Prove </a:t>
            </a:r>
            <a:r>
              <a:rPr lang="en-US" sz="2400" dirty="0"/>
              <a:t>a family of classical </a:t>
            </a:r>
            <a:r>
              <a:rPr lang="en-US" sz="2400" dirty="0" smtClean="0"/>
              <a:t>arguments goes through against quantum adversaries</a:t>
            </a:r>
            <a:endParaRPr lang="en-US" sz="2400" dirty="0"/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Corollary</a:t>
            </a:r>
            <a:r>
              <a:rPr lang="en-US" dirty="0" smtClean="0"/>
              <a:t>: </a:t>
            </a:r>
            <a:r>
              <a:rPr lang="en-US" i="1" dirty="0" smtClean="0"/>
              <a:t>fully </a:t>
            </a:r>
            <a:r>
              <a:rPr lang="en-US" i="1" dirty="0" err="1"/>
              <a:t>simulatable</a:t>
            </a:r>
            <a:r>
              <a:rPr lang="en-US" dirty="0"/>
              <a:t> </a:t>
            </a:r>
            <a:r>
              <a:rPr lang="en-US" b="1" dirty="0" err="1"/>
              <a:t>ZKPoK</a:t>
            </a:r>
            <a:r>
              <a:rPr lang="en-US" dirty="0"/>
              <a:t> </a:t>
            </a:r>
            <a:r>
              <a:rPr lang="en-US" dirty="0">
                <a:latin typeface="Wingdings" pitchFamily="2" charset="2"/>
              </a:rPr>
              <a:t>ð</a:t>
            </a:r>
            <a:r>
              <a:rPr lang="en-US" dirty="0"/>
              <a:t> </a:t>
            </a:r>
            <a:r>
              <a:rPr lang="en-US" b="1" dirty="0" smtClean="0"/>
              <a:t>quantum</a:t>
            </a:r>
            <a:r>
              <a:rPr lang="en-US" dirty="0" smtClean="0"/>
              <a:t>-secure </a:t>
            </a:r>
            <a:r>
              <a:rPr lang="en-US" dirty="0"/>
              <a:t>SFE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b.</a:t>
            </a:r>
            <a:r>
              <a:rPr lang="en-US" sz="2400" dirty="0" smtClean="0"/>
              <a:t> </a:t>
            </a:r>
            <a:r>
              <a:rPr lang="en-US" sz="2400" dirty="0"/>
              <a:t>Construct a fully </a:t>
            </a:r>
            <a:r>
              <a:rPr lang="en-US" sz="2400" dirty="0" err="1"/>
              <a:t>simulatable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ZKPoK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/>
              <a:t>against quantum </a:t>
            </a:r>
            <a:r>
              <a:rPr lang="en-US" sz="2400" dirty="0" err="1"/>
              <a:t>adv’s</a:t>
            </a:r>
            <a:endParaRPr lang="en-US" sz="2400" dirty="0"/>
          </a:p>
          <a:p>
            <a:pPr lvl="1"/>
            <a:r>
              <a:rPr lang="en-US" sz="2000" dirty="0"/>
              <a:t>Get around difficulty of quantum rewinding</a:t>
            </a:r>
          </a:p>
          <a:p>
            <a:r>
              <a:rPr lang="en-US" sz="2400" dirty="0"/>
              <a:t>Revisit quantum stand-alone security models </a:t>
            </a:r>
            <a:r>
              <a:rPr lang="en-US" sz="2400" dirty="0" smtClean="0"/>
              <a:t>(see paper)</a:t>
            </a:r>
            <a:endParaRPr lang="en-US" sz="2400" dirty="0"/>
          </a:p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7200" y="3429000"/>
            <a:ext cx="7924800" cy="1219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914400" y="1549143"/>
            <a:ext cx="7467600" cy="1309769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  <a:lumOff val="15000"/>
            </a:schemeClr>
          </a:solidFill>
          <a:ln w="22225">
            <a:noFill/>
            <a:round/>
            <a:headEnd type="none" w="lg" len="lg"/>
            <a:tailEnd type="none" w="lg" len="lg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cs typeface="Times New Roman (Hebrew)" charset="-79"/>
              </a:rPr>
              <a:t>Main Result:</a:t>
            </a:r>
          </a:p>
          <a:p>
            <a:pPr algn="ctr"/>
            <a:r>
              <a:rPr lang="en-US" sz="2800" b="1" dirty="0">
                <a:cs typeface="Times New Roman (Hebrew)" charset="-79"/>
              </a:rPr>
              <a:t>∃ </a:t>
            </a:r>
            <a:r>
              <a:rPr lang="en-US" sz="2800" b="1" dirty="0"/>
              <a:t>classical </a:t>
            </a:r>
            <a:r>
              <a:rPr lang="en-US" sz="2800" i="1" dirty="0"/>
              <a:t>secure function evaluation </a:t>
            </a:r>
            <a:r>
              <a:rPr lang="en-US" sz="2800" dirty="0"/>
              <a:t>protocols </a:t>
            </a:r>
          </a:p>
          <a:p>
            <a:pPr algn="ctr"/>
            <a:r>
              <a:rPr lang="en-US" sz="2800" dirty="0"/>
              <a:t>against </a:t>
            </a:r>
            <a:r>
              <a:rPr lang="en-US" sz="2800" b="1" dirty="0"/>
              <a:t>quantum </a:t>
            </a:r>
            <a:r>
              <a:rPr lang="en-US" sz="2800" dirty="0"/>
              <a:t>attacks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442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055276" y="5029200"/>
            <a:ext cx="5029200" cy="386773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SFE </a:t>
            </a:r>
            <a:r>
              <a:rPr lang="en-US" dirty="0" smtClean="0"/>
              <a:t>from </a:t>
            </a:r>
            <a:r>
              <a:rPr lang="en-US" dirty="0" err="1" smtClean="0"/>
              <a:t>ZKPoK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Identify a family of </a:t>
            </a:r>
            <a:r>
              <a:rPr lang="en-US" i="1" dirty="0" smtClean="0"/>
              <a:t>hybrid arguments</a:t>
            </a:r>
            <a:r>
              <a:rPr lang="en-US" dirty="0" smtClean="0"/>
              <a:t> that goes through against quantum </a:t>
            </a:r>
            <a:r>
              <a:rPr lang="en-US" dirty="0" err="1" smtClean="0"/>
              <a:t>adv’s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Adjacent pairs only differs by “simple” changes: 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., changing the plaintext of an </a:t>
            </a:r>
            <a:r>
              <a:rPr lang="en-US" dirty="0" smtClean="0"/>
              <a:t>encryption</a:t>
            </a:r>
          </a:p>
          <a:p>
            <a:pPr lvl="1"/>
            <a:r>
              <a:rPr lang="en-US" dirty="0"/>
              <a:t>Formalize a </a:t>
            </a:r>
            <a:r>
              <a:rPr lang="en-US" b="1" dirty="0"/>
              <a:t>Simple Hybrid Argument </a:t>
            </a:r>
            <a:r>
              <a:rPr lang="en-US" dirty="0" smtClean="0"/>
              <a:t>framework</a:t>
            </a:r>
          </a:p>
          <a:p>
            <a:pPr lvl="2"/>
            <a:r>
              <a:rPr lang="en-US" dirty="0" smtClean="0"/>
              <a:t>Resembles code-based games [</a:t>
            </a: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Bellare,Rogaway’06</a:t>
            </a:r>
            <a:r>
              <a:rPr lang="en-US" dirty="0" smtClean="0"/>
              <a:t>] </a:t>
            </a:r>
          </a:p>
          <a:p>
            <a:r>
              <a:rPr lang="en-US" dirty="0" smtClean="0"/>
              <a:t>A classical construction [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Canetti,Lindell,Ostrovsky,Sahai’02</a:t>
            </a:r>
            <a:r>
              <a:rPr lang="en-US" dirty="0" smtClean="0"/>
              <a:t>] fits SHA framework</a:t>
            </a:r>
          </a:p>
          <a:p>
            <a:pPr lvl="1"/>
            <a:r>
              <a:rPr lang="en-US" dirty="0" smtClean="0"/>
              <a:t>[CLOS’02]: fully </a:t>
            </a:r>
            <a:r>
              <a:rPr lang="en-US" dirty="0" err="1" smtClean="0"/>
              <a:t>simulatable</a:t>
            </a:r>
            <a:r>
              <a:rPr lang="en-US" dirty="0" smtClean="0"/>
              <a:t> </a:t>
            </a:r>
            <a:r>
              <a:rPr lang="en-US" dirty="0" err="1" smtClean="0"/>
              <a:t>ZKPoK</a:t>
            </a:r>
            <a:r>
              <a:rPr lang="en-US" dirty="0" smtClean="0"/>
              <a:t> </a:t>
            </a:r>
            <a:r>
              <a:rPr lang="en-US" dirty="0" smtClean="0">
                <a:latin typeface="Wingdings" pitchFamily="2" charset="2"/>
              </a:rPr>
              <a:t>ð</a:t>
            </a:r>
            <a:r>
              <a:rPr lang="en-US" dirty="0" smtClean="0"/>
              <a:t> classically secure SFE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Corollary</a:t>
            </a:r>
            <a:r>
              <a:rPr lang="en-US" dirty="0" smtClean="0"/>
              <a:t>: </a:t>
            </a:r>
            <a:r>
              <a:rPr lang="en-US" sz="2000" dirty="0" smtClean="0"/>
              <a:t>fully </a:t>
            </a:r>
            <a:r>
              <a:rPr lang="en-US" sz="2000" dirty="0" err="1" smtClean="0"/>
              <a:t>simulatable</a:t>
            </a:r>
            <a:r>
              <a:rPr lang="en-US" sz="2000" dirty="0" smtClean="0"/>
              <a:t> </a:t>
            </a:r>
            <a:r>
              <a:rPr lang="en-US" sz="2000" dirty="0" err="1"/>
              <a:t>ZKPoK</a:t>
            </a:r>
            <a:r>
              <a:rPr lang="en-US" sz="2000" dirty="0"/>
              <a:t> </a:t>
            </a:r>
            <a:r>
              <a:rPr lang="en-US" sz="2000" dirty="0" smtClean="0">
                <a:latin typeface="Wingdings" pitchFamily="2" charset="2"/>
              </a:rPr>
              <a:t>ð</a:t>
            </a:r>
            <a:r>
              <a:rPr lang="en-US" sz="2000" dirty="0" smtClean="0"/>
              <a:t> </a:t>
            </a:r>
            <a:r>
              <a:rPr lang="en-US" sz="2000" b="1" dirty="0" smtClean="0"/>
              <a:t>quantum</a:t>
            </a:r>
            <a:r>
              <a:rPr lang="en-US" sz="2000" dirty="0" smtClean="0"/>
              <a:t>-secure SFE</a:t>
            </a:r>
            <a:r>
              <a:rPr lang="en-US" dirty="0" smtClean="0"/>
              <a:t>, assuming</a:t>
            </a:r>
          </a:p>
          <a:p>
            <a:pPr lvl="1"/>
            <a:r>
              <a:rPr lang="en-US" dirty="0" smtClean="0"/>
              <a:t>Quantum-secure dense encryption &amp; pseudorandom generators</a:t>
            </a:r>
          </a:p>
          <a:p>
            <a:pPr lvl="1"/>
            <a:r>
              <a:rPr lang="en-US" dirty="0" smtClean="0"/>
              <a:t>Implied by, </a:t>
            </a:r>
            <a:r>
              <a:rPr lang="en-US" dirty="0" err="1" smtClean="0"/>
              <a:t>e.g</a:t>
            </a:r>
            <a:r>
              <a:rPr lang="en-US" dirty="0" smtClean="0"/>
              <a:t>, Learning-with-errors (LWE) </a:t>
            </a:r>
            <a:r>
              <a:rPr lang="en-US" dirty="0" smtClean="0"/>
              <a:t>assumption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29523" y="2072640"/>
            <a:ext cx="1085863" cy="437495"/>
          </a:xfrm>
          <a:prstGeom prst="rect">
            <a:avLst/>
          </a:prstGeom>
          <a:noFill/>
          <a:ln w="28575" algn="ctr">
            <a:solidFill>
              <a:schemeClr val="accent6">
                <a:lumMod val="40000"/>
                <a:lumOff val="60000"/>
              </a:schemeClr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anchor="ctr"/>
          <a:lstStyle/>
          <a:p>
            <a:endParaRPr lang="en-US" sz="4800" dirty="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153386" y="2052935"/>
            <a:ext cx="370614" cy="461665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86537" y="2072640"/>
            <a:ext cx="1219200" cy="437495"/>
          </a:xfrm>
          <a:prstGeom prst="rect">
            <a:avLst/>
          </a:prstGeom>
          <a:noFill/>
          <a:ln w="28575" algn="ctr">
            <a:solidFill>
              <a:schemeClr val="accent6">
                <a:lumMod val="40000"/>
                <a:lumOff val="60000"/>
              </a:schemeClr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anchor="ctr"/>
          <a:lstStyle/>
          <a:p>
            <a:endParaRPr lang="en-US" sz="4800" dirty="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086600" y="2052935"/>
            <a:ext cx="319318" cy="461665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495537" y="2057400"/>
            <a:ext cx="914400" cy="437495"/>
          </a:xfrm>
          <a:prstGeom prst="rect">
            <a:avLst/>
          </a:prstGeom>
          <a:noFill/>
          <a:ln w="28575" algn="ctr">
            <a:solidFill>
              <a:schemeClr val="accent6">
                <a:lumMod val="40000"/>
                <a:lumOff val="60000"/>
              </a:schemeClr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anchor="ctr"/>
          <a:lstStyle/>
          <a:p>
            <a:endParaRPr lang="en-US" sz="4800" dirty="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762460" y="2037695"/>
            <a:ext cx="437940" cy="461665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D’</a:t>
            </a:r>
            <a:endParaRPr lang="en-US" sz="2400" dirty="0"/>
          </a:p>
        </p:txBody>
      </p:sp>
      <p:cxnSp>
        <p:nvCxnSpPr>
          <p:cNvPr id="10" name="Straight Connector 4"/>
          <p:cNvCxnSpPr/>
          <p:nvPr/>
        </p:nvCxnSpPr>
        <p:spPr>
          <a:xfrm rot="10800000">
            <a:off x="5437338" y="2286000"/>
            <a:ext cx="792000" cy="1588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867137" y="2072640"/>
            <a:ext cx="1066800" cy="437495"/>
          </a:xfrm>
          <a:prstGeom prst="rect">
            <a:avLst/>
          </a:prstGeom>
          <a:noFill/>
          <a:ln w="28575" algn="ctr">
            <a:solidFill>
              <a:schemeClr val="accent6">
                <a:lumMod val="40000"/>
                <a:lumOff val="60000"/>
              </a:schemeClr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anchor="ctr"/>
          <a:lstStyle/>
          <a:p>
            <a:endParaRPr lang="en-US" sz="4800" dirty="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191000" y="2052935"/>
            <a:ext cx="505267" cy="461665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D’’</a:t>
            </a:r>
            <a:endParaRPr 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2038337" y="1961495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Times New Roman (Hebrew)" charset="-79"/>
                <a:sym typeface="Symbol" pitchFamily="18" charset="2"/>
              </a:rPr>
              <a:t></a:t>
            </a:r>
            <a:endParaRPr lang="en-US" sz="2800" b="1" dirty="0">
              <a:cs typeface="Times New Roman (Hebrew)" charset="-79"/>
              <a:sym typeface="Symbol" pitchFamily="18" charset="2"/>
            </a:endParaRPr>
          </a:p>
        </p:txBody>
      </p:sp>
      <p:sp>
        <p:nvSpPr>
          <p:cNvPr id="14" name="矩形 14"/>
          <p:cNvSpPr/>
          <p:nvPr/>
        </p:nvSpPr>
        <p:spPr>
          <a:xfrm>
            <a:off x="6229337" y="1991380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Times New Roman (Hebrew)" charset="-79"/>
                <a:sym typeface="Symbol" pitchFamily="18" charset="2"/>
              </a:rPr>
              <a:t></a:t>
            </a:r>
            <a:endParaRPr lang="en-US" sz="2800" b="1" dirty="0">
              <a:cs typeface="Times New Roman (Hebrew)" charset="-79"/>
              <a:sym typeface="Symbol" pitchFamily="18" charset="2"/>
            </a:endParaRPr>
          </a:p>
        </p:txBody>
      </p:sp>
      <p:sp>
        <p:nvSpPr>
          <p:cNvPr id="15" name="矩形 15"/>
          <p:cNvSpPr/>
          <p:nvPr/>
        </p:nvSpPr>
        <p:spPr>
          <a:xfrm>
            <a:off x="3409937" y="1961495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Times New Roman (Hebrew)" charset="-79"/>
                <a:sym typeface="Symbol" pitchFamily="18" charset="2"/>
              </a:rPr>
              <a:t></a:t>
            </a:r>
            <a:endParaRPr lang="en-US" sz="2800" b="1" dirty="0">
              <a:cs typeface="Times New Roman (Hebrew)" charset="-79"/>
              <a:sym typeface="Symbol" pitchFamily="18" charset="2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" name="矩形 14"/>
          <p:cNvSpPr/>
          <p:nvPr/>
        </p:nvSpPr>
        <p:spPr>
          <a:xfrm>
            <a:off x="5041110" y="1981200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Times New Roman (Hebrew)" charset="-79"/>
                <a:sym typeface="Symbol" pitchFamily="18" charset="2"/>
              </a:rPr>
              <a:t></a:t>
            </a:r>
            <a:endParaRPr lang="en-US" sz="2800" b="1" dirty="0">
              <a:cs typeface="Times New Roman (Hebrew)" charset="-79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2656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8201" y="2876490"/>
            <a:ext cx="7848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Parallels classical feasibility results: [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Yao’86;Goldreich,Micali,Wigderson’87</a:t>
            </a:r>
            <a:r>
              <a:rPr lang="en-US" sz="2000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3429000"/>
            <a:ext cx="8229600" cy="2697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a. </a:t>
            </a:r>
            <a:r>
              <a:rPr lang="en-US" sz="2400" dirty="0" smtClean="0"/>
              <a:t>Prove </a:t>
            </a:r>
            <a:r>
              <a:rPr lang="en-US" sz="2400" dirty="0"/>
              <a:t>a family of classical </a:t>
            </a:r>
            <a:r>
              <a:rPr lang="en-US" sz="2400" dirty="0" smtClean="0"/>
              <a:t>arguments goes through against quantum adversaries</a:t>
            </a:r>
            <a:endParaRPr lang="en-US" sz="2400" dirty="0"/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Corollary</a:t>
            </a:r>
            <a:r>
              <a:rPr lang="en-US" dirty="0" smtClean="0"/>
              <a:t>: </a:t>
            </a:r>
            <a:r>
              <a:rPr lang="en-US" i="1" dirty="0" smtClean="0"/>
              <a:t>Fully </a:t>
            </a:r>
            <a:r>
              <a:rPr lang="en-US" i="1" dirty="0" err="1"/>
              <a:t>simulatable</a:t>
            </a:r>
            <a:r>
              <a:rPr lang="en-US" dirty="0"/>
              <a:t> </a:t>
            </a:r>
            <a:r>
              <a:rPr lang="en-US" b="1" dirty="0" err="1"/>
              <a:t>ZKPoK</a:t>
            </a:r>
            <a:r>
              <a:rPr lang="en-US" dirty="0"/>
              <a:t> </a:t>
            </a:r>
            <a:r>
              <a:rPr lang="en-US" dirty="0">
                <a:latin typeface="Wingdings" pitchFamily="2" charset="2"/>
              </a:rPr>
              <a:t>ð</a:t>
            </a:r>
            <a:r>
              <a:rPr lang="en-US" dirty="0"/>
              <a:t> </a:t>
            </a:r>
            <a:r>
              <a:rPr lang="en-US" b="1" dirty="0"/>
              <a:t>quantum</a:t>
            </a:r>
            <a:r>
              <a:rPr lang="en-US" dirty="0"/>
              <a:t> secure SFE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b.</a:t>
            </a:r>
            <a:r>
              <a:rPr lang="en-US" sz="2400" dirty="0" smtClean="0"/>
              <a:t> </a:t>
            </a:r>
            <a:r>
              <a:rPr lang="en-US" sz="2400" dirty="0"/>
              <a:t>Construct a fully </a:t>
            </a:r>
            <a:r>
              <a:rPr lang="en-US" sz="2400" dirty="0" err="1"/>
              <a:t>simulatable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ZKPoK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/>
              <a:t>against quantum </a:t>
            </a:r>
            <a:r>
              <a:rPr lang="en-US" sz="2400" dirty="0" err="1"/>
              <a:t>adv’s</a:t>
            </a:r>
            <a:endParaRPr lang="en-US" sz="2400" dirty="0"/>
          </a:p>
          <a:p>
            <a:pPr lvl="1"/>
            <a:r>
              <a:rPr lang="en-US" sz="2000" dirty="0"/>
              <a:t>Get around difficulty of quantum rewinding</a:t>
            </a:r>
          </a:p>
          <a:p>
            <a:r>
              <a:rPr lang="en-US" sz="2400" dirty="0"/>
              <a:t>Revisit quantum stand-alone security models </a:t>
            </a:r>
            <a:r>
              <a:rPr lang="en-US" sz="2400" dirty="0" smtClean="0"/>
              <a:t>(see paper)</a:t>
            </a:r>
            <a:endParaRPr lang="en-US" sz="2400" dirty="0"/>
          </a:p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7200" y="4724400"/>
            <a:ext cx="8229600" cy="76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914400" y="1549143"/>
            <a:ext cx="7467600" cy="1309769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  <a:lumOff val="15000"/>
            </a:schemeClr>
          </a:solidFill>
          <a:ln w="22225">
            <a:noFill/>
            <a:round/>
            <a:headEnd type="none" w="lg" len="lg"/>
            <a:tailEnd type="none" w="lg" len="lg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cs typeface="Times New Roman (Hebrew)" charset="-79"/>
              </a:rPr>
              <a:t>Main Result:</a:t>
            </a:r>
          </a:p>
          <a:p>
            <a:pPr algn="ctr"/>
            <a:r>
              <a:rPr lang="en-US" sz="2800" b="1" dirty="0">
                <a:cs typeface="Times New Roman (Hebrew)" charset="-79"/>
              </a:rPr>
              <a:t>∃ </a:t>
            </a:r>
            <a:r>
              <a:rPr lang="en-US" sz="2800" b="1" dirty="0"/>
              <a:t>classical </a:t>
            </a:r>
            <a:r>
              <a:rPr lang="en-US" sz="2800" i="1" dirty="0"/>
              <a:t>secure function evaluation </a:t>
            </a:r>
            <a:r>
              <a:rPr lang="en-US" sz="2800" dirty="0"/>
              <a:t>protocols </a:t>
            </a:r>
          </a:p>
          <a:p>
            <a:pPr algn="ctr"/>
            <a:r>
              <a:rPr lang="en-US" sz="2800" dirty="0"/>
              <a:t>against </a:t>
            </a:r>
            <a:r>
              <a:rPr lang="en-US" sz="2800" b="1" dirty="0"/>
              <a:t>quantum </a:t>
            </a:r>
            <a:r>
              <a:rPr lang="en-US" sz="2800" dirty="0"/>
              <a:t>attacks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24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Zero-Knowledge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Alice </a:t>
            </a:r>
            <a:r>
              <a:rPr lang="en-US" sz="2800" dirty="0" smtClean="0"/>
              <a:t>wants </a:t>
            </a:r>
            <a:r>
              <a:rPr lang="en-US" sz="2800" dirty="0"/>
              <a:t>to convince Bob graph G is 3-colorable </a:t>
            </a:r>
            <a:endParaRPr lang="en-US" sz="2800" dirty="0">
              <a:latin typeface="cmsy10" pitchFamily="-111" charset="0"/>
            </a:endParaRPr>
          </a:p>
          <a:p>
            <a:r>
              <a:rPr lang="en-US" b="1" dirty="0"/>
              <a:t>Zero knowledge</a:t>
            </a:r>
            <a:r>
              <a:rPr lang="en-US" dirty="0"/>
              <a:t>: Bob does NOT learn the coloring </a:t>
            </a:r>
            <a:r>
              <a:rPr lang="en-US" dirty="0">
                <a:solidFill>
                  <a:srgbClr val="FFFF00"/>
                </a:solidFill>
              </a:rPr>
              <a:t>w</a:t>
            </a:r>
            <a:endParaRPr lang="en-US" dirty="0">
              <a:solidFill>
                <a:srgbClr val="FFFF00"/>
              </a:solidFill>
              <a:latin typeface="cmsy10" pitchFamily="-111" charset="0"/>
            </a:endParaRPr>
          </a:p>
          <a:p>
            <a:r>
              <a:rPr lang="en-US" b="1" dirty="0">
                <a:cs typeface="Times New Roman (Hebrew)" charset="-79"/>
              </a:rPr>
              <a:t>∀</a:t>
            </a:r>
            <a:r>
              <a:rPr lang="en-US" dirty="0"/>
              <a:t> </a:t>
            </a:r>
            <a:r>
              <a:rPr lang="en-US" dirty="0" smtClean="0"/>
              <a:t>Bob, </a:t>
            </a:r>
            <a:r>
              <a:rPr lang="en-US" b="1" dirty="0">
                <a:cs typeface="Times New Roman (Hebrew)" charset="-79"/>
              </a:rPr>
              <a:t>∃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Simulator</a:t>
            </a:r>
            <a:r>
              <a:rPr lang="en-US" dirty="0"/>
              <a:t> such that</a:t>
            </a:r>
            <a:r>
              <a:rPr lang="en-US" b="1" dirty="0">
                <a:cs typeface="Times New Roman (Hebrew)" charset="-79"/>
              </a:rPr>
              <a:t> ∀ </a:t>
            </a:r>
            <a:r>
              <a:rPr lang="en-US" dirty="0">
                <a:cs typeface="Times New Roman (Hebrew)" charset="-79"/>
              </a:rPr>
              <a:t>quantum state </a:t>
            </a:r>
            <a:r>
              <a:rPr lang="en-US" dirty="0">
                <a:solidFill>
                  <a:srgbClr val="FFFF00"/>
                </a:solidFill>
                <a:latin typeface="Arial" pitchFamily="-111" charset="0"/>
              </a:rPr>
              <a:t>ρ</a:t>
            </a:r>
            <a:r>
              <a:rPr lang="en-US" dirty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5666580" y="2526268"/>
            <a:ext cx="2791619" cy="2502932"/>
          </a:xfrm>
          <a:prstGeom prst="rect">
            <a:avLst/>
          </a:prstGeom>
          <a:solidFill>
            <a:srgbClr val="292929"/>
          </a:solidFill>
          <a:ln w="22225">
            <a:solidFill>
              <a:schemeClr val="tx1"/>
            </a:solidFill>
            <a:prstDash val="dash"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Rectangle 47"/>
          <p:cNvSpPr>
            <a:spLocks noChangeArrowheads="1"/>
          </p:cNvSpPr>
          <p:nvPr/>
        </p:nvSpPr>
        <p:spPr bwMode="auto">
          <a:xfrm>
            <a:off x="533400" y="2540554"/>
            <a:ext cx="4343400" cy="2488645"/>
          </a:xfrm>
          <a:prstGeom prst="rect">
            <a:avLst/>
          </a:prstGeom>
          <a:solidFill>
            <a:srgbClr val="292929"/>
          </a:solidFill>
          <a:ln w="22225">
            <a:solidFill>
              <a:schemeClr val="tx1"/>
            </a:solidFill>
            <a:prstDash val="dash"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pic>
        <p:nvPicPr>
          <p:cNvPr id="7" name="Picture 13" descr="alice_only"/>
          <p:cNvPicPr>
            <a:picLocks noChangeAspect="1" noChangeArrowheads="1"/>
          </p:cNvPicPr>
          <p:nvPr/>
        </p:nvPicPr>
        <p:blipFill>
          <a:blip r:embed="rId3"/>
          <a:srcRect t="32025"/>
          <a:stretch>
            <a:fillRect/>
          </a:stretch>
        </p:blipFill>
        <p:spPr bwMode="auto">
          <a:xfrm>
            <a:off x="799743" y="3377504"/>
            <a:ext cx="686513" cy="838200"/>
          </a:xfrm>
          <a:prstGeom prst="rect">
            <a:avLst/>
          </a:prstGeom>
          <a:noFill/>
        </p:spPr>
      </p:pic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684220" y="2714509"/>
            <a:ext cx="458780" cy="584775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w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0" name="Line 19"/>
          <p:cNvSpPr>
            <a:spLocks noChangeShapeType="1"/>
          </p:cNvSpPr>
          <p:nvPr/>
        </p:nvSpPr>
        <p:spPr bwMode="auto">
          <a:xfrm>
            <a:off x="1143000" y="2983467"/>
            <a:ext cx="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2530143" y="2798801"/>
            <a:ext cx="364202" cy="369332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latin typeface="Arial" pitchFamily="-111" charset="0"/>
              </a:rPr>
              <a:t>G</a:t>
            </a:r>
            <a:endParaRPr lang="en-US" dirty="0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1600200" y="2983467"/>
            <a:ext cx="982663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2827338" y="2983467"/>
            <a:ext cx="982662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20"/>
          <p:cNvSpPr>
            <a:spLocks noChangeArrowheads="1"/>
          </p:cNvSpPr>
          <p:nvPr/>
        </p:nvSpPr>
        <p:spPr bwMode="auto">
          <a:xfrm>
            <a:off x="2214563" y="3364467"/>
            <a:ext cx="941387" cy="838200"/>
          </a:xfrm>
          <a:prstGeom prst="cloudCallout">
            <a:avLst>
              <a:gd name="adj1" fmla="val -17028"/>
              <a:gd name="adj2" fmla="val 30491"/>
            </a:avLst>
          </a:prstGeom>
          <a:solidFill>
            <a:srgbClr val="004405"/>
          </a:solidFill>
          <a:ln w="22225">
            <a:solidFill>
              <a:schemeClr val="tx1"/>
            </a:solidFill>
            <a:round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protocol</a:t>
            </a:r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1682750" y="3821667"/>
            <a:ext cx="44926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3236913" y="3821667"/>
            <a:ext cx="4508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4267200" y="2707212"/>
            <a:ext cx="330539" cy="400110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Arial" pitchFamily="-111" charset="0"/>
              </a:rPr>
              <a:t>ρ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 flipH="1">
            <a:off x="4267200" y="2971800"/>
            <a:ext cx="0" cy="304800"/>
          </a:xfrm>
          <a:prstGeom prst="line">
            <a:avLst/>
          </a:prstGeom>
          <a:noFill/>
          <a:ln w="41275" cmpd="dbl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 flipH="1">
            <a:off x="4191000" y="4038600"/>
            <a:ext cx="0" cy="304800"/>
          </a:xfrm>
          <a:prstGeom prst="line">
            <a:avLst/>
          </a:prstGeom>
          <a:noFill/>
          <a:ln w="41275" cmpd="dbl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7086600" y="3212067"/>
            <a:ext cx="990600" cy="10668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7772400" y="2631012"/>
            <a:ext cx="330540" cy="400110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Arial" pitchFamily="-111" charset="0"/>
              </a:rPr>
              <a:t>ρ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sp>
        <p:nvSpPr>
          <p:cNvPr id="24" name="Line 32"/>
          <p:cNvSpPr>
            <a:spLocks noChangeShapeType="1"/>
          </p:cNvSpPr>
          <p:nvPr/>
        </p:nvSpPr>
        <p:spPr bwMode="auto">
          <a:xfrm flipH="1">
            <a:off x="7797800" y="2831067"/>
            <a:ext cx="0" cy="381000"/>
          </a:xfrm>
          <a:prstGeom prst="line">
            <a:avLst/>
          </a:prstGeom>
          <a:noFill/>
          <a:ln w="41275" cmpd="dbl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34"/>
          <p:cNvSpPr>
            <a:spLocks noChangeShapeType="1"/>
          </p:cNvSpPr>
          <p:nvPr/>
        </p:nvSpPr>
        <p:spPr bwMode="auto">
          <a:xfrm flipH="1">
            <a:off x="7848600" y="4278867"/>
            <a:ext cx="0" cy="304800"/>
          </a:xfrm>
          <a:prstGeom prst="line">
            <a:avLst/>
          </a:prstGeom>
          <a:noFill/>
          <a:ln w="41275" cmpd="dbl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6944580" y="2798673"/>
            <a:ext cx="611065" cy="461665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err="1"/>
              <a:t>Sim</a:t>
            </a:r>
            <a:endParaRPr lang="en-US" sz="2000" dirty="0"/>
          </a:p>
        </p:txBody>
      </p:sp>
      <p:sp>
        <p:nvSpPr>
          <p:cNvPr id="28" name="Text Box 36"/>
          <p:cNvSpPr txBox="1">
            <a:spLocks noChangeArrowheads="1"/>
          </p:cNvSpPr>
          <p:nvPr/>
        </p:nvSpPr>
        <p:spPr bwMode="auto">
          <a:xfrm>
            <a:off x="5798805" y="2798801"/>
            <a:ext cx="364202" cy="369332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latin typeface="Arial" pitchFamily="-111" charset="0"/>
              </a:rPr>
              <a:t>G</a:t>
            </a:r>
            <a:endParaRPr lang="en-US" dirty="0"/>
          </a:p>
        </p:txBody>
      </p:sp>
      <p:sp>
        <p:nvSpPr>
          <p:cNvPr id="29" name="Line 37"/>
          <p:cNvSpPr>
            <a:spLocks noChangeShapeType="1"/>
          </p:cNvSpPr>
          <p:nvPr/>
        </p:nvSpPr>
        <p:spPr bwMode="auto">
          <a:xfrm>
            <a:off x="6096000" y="2983467"/>
            <a:ext cx="982663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8"/>
          <p:cNvSpPr>
            <a:spLocks/>
          </p:cNvSpPr>
          <p:nvPr/>
        </p:nvSpPr>
        <p:spPr bwMode="auto">
          <a:xfrm rot="5400000">
            <a:off x="2933700" y="3086100"/>
            <a:ext cx="228600" cy="2590800"/>
          </a:xfrm>
          <a:prstGeom prst="rightBrace">
            <a:avLst>
              <a:gd name="adj1" fmla="val 94444"/>
              <a:gd name="adj2" fmla="val 50000"/>
            </a:avLst>
          </a:prstGeom>
          <a:noFill/>
          <a:ln w="38100">
            <a:solidFill>
              <a:srgbClr val="FF9900"/>
            </a:solidFill>
            <a:round/>
            <a:headEnd type="none" w="lg" len="lg"/>
            <a:tailEnd type="none" w="lg" len="lg"/>
          </a:ln>
          <a:effectLst/>
        </p:spPr>
        <p:txBody>
          <a:bodyPr rot="10800000" vert="eaVert"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1798725" y="4431268"/>
            <a:ext cx="2874248" cy="369332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 smtClean="0">
                <a:solidFill>
                  <a:srgbClr val="FFFF00"/>
                </a:solidFill>
              </a:rPr>
              <a:t>View</a:t>
            </a:r>
            <a:r>
              <a:rPr lang="en-US" sz="1800" dirty="0" smtClean="0"/>
              <a:t>: transcript </a:t>
            </a:r>
            <a:r>
              <a:rPr lang="en-US" sz="1800" dirty="0"/>
              <a:t>+ Bob’s </a:t>
            </a:r>
            <a:r>
              <a:rPr lang="en-US" sz="1800" dirty="0" smtClean="0"/>
              <a:t>state</a:t>
            </a:r>
            <a:endParaRPr lang="en-US" sz="1800" dirty="0"/>
          </a:p>
        </p:txBody>
      </p:sp>
      <p:sp>
        <p:nvSpPr>
          <p:cNvPr id="33" name="Line 44"/>
          <p:cNvSpPr>
            <a:spLocks noChangeShapeType="1"/>
          </p:cNvSpPr>
          <p:nvPr/>
        </p:nvSpPr>
        <p:spPr bwMode="auto">
          <a:xfrm flipH="1">
            <a:off x="7467600" y="4278867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45"/>
          <p:cNvSpPr>
            <a:spLocks/>
          </p:cNvSpPr>
          <p:nvPr/>
        </p:nvSpPr>
        <p:spPr bwMode="auto">
          <a:xfrm rot="5400000">
            <a:off x="7429500" y="4088367"/>
            <a:ext cx="228600" cy="1066800"/>
          </a:xfrm>
          <a:prstGeom prst="rightBrace">
            <a:avLst>
              <a:gd name="adj1" fmla="val 38889"/>
              <a:gd name="adj2" fmla="val 50000"/>
            </a:avLst>
          </a:prstGeom>
          <a:noFill/>
          <a:ln w="38100">
            <a:solidFill>
              <a:srgbClr val="FF9900"/>
            </a:solidFill>
            <a:round/>
            <a:headEnd type="none" w="lg" len="lg"/>
            <a:tailEnd type="none" w="lg" len="lg"/>
          </a:ln>
          <a:effectLst/>
        </p:spPr>
        <p:txBody>
          <a:bodyPr rot="10800000" vert="eaVert"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5666580" y="4659867"/>
            <a:ext cx="2944020" cy="369332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 smtClean="0"/>
              <a:t>transcript + Bob’s state</a:t>
            </a:r>
            <a:endParaRPr lang="en-US" sz="1800" dirty="0"/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4954741" y="3403937"/>
            <a:ext cx="607859" cy="1015663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cs typeface="Times New Roman (Hebrew)" charset="-79"/>
                <a:sym typeface="Symbol" pitchFamily="18" charset="2"/>
              </a:rPr>
              <a:t></a:t>
            </a:r>
          </a:p>
        </p:txBody>
      </p:sp>
      <p:pic>
        <p:nvPicPr>
          <p:cNvPr id="35" name="Picture 14" descr="bob_only"/>
          <p:cNvPicPr>
            <a:picLocks noChangeAspect="1" noChangeArrowheads="1"/>
          </p:cNvPicPr>
          <p:nvPr/>
        </p:nvPicPr>
        <p:blipFill>
          <a:blip r:embed="rId4"/>
          <a:srcRect l="-11293" t="18398" r="204" b="7468"/>
          <a:stretch>
            <a:fillRect/>
          </a:stretch>
        </p:blipFill>
        <p:spPr bwMode="auto">
          <a:xfrm>
            <a:off x="3951659" y="3328509"/>
            <a:ext cx="464780" cy="699701"/>
          </a:xfrm>
          <a:prstGeom prst="rect">
            <a:avLst/>
          </a:prstGeom>
          <a:noFill/>
        </p:spPr>
      </p:pic>
      <p:pic>
        <p:nvPicPr>
          <p:cNvPr id="41" name="Picture 14" descr="bob_only"/>
          <p:cNvPicPr>
            <a:picLocks noChangeAspect="1" noChangeArrowheads="1"/>
          </p:cNvPicPr>
          <p:nvPr/>
        </p:nvPicPr>
        <p:blipFill>
          <a:blip r:embed="rId4"/>
          <a:srcRect l="-11293" t="18398" r="204" b="7468"/>
          <a:stretch>
            <a:fillRect/>
          </a:stretch>
        </p:blipFill>
        <p:spPr bwMode="auto">
          <a:xfrm>
            <a:off x="7555644" y="3451389"/>
            <a:ext cx="478349" cy="720128"/>
          </a:xfrm>
          <a:prstGeom prst="rect">
            <a:avLst/>
          </a:prstGeom>
          <a:noFill/>
        </p:spPr>
      </p:pic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4800600" y="3505200"/>
            <a:ext cx="922005" cy="954107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 smtClean="0"/>
              <a:t>Quantum</a:t>
            </a:r>
          </a:p>
          <a:p>
            <a:pPr algn="ctr">
              <a:spcBef>
                <a:spcPct val="50000"/>
              </a:spcBef>
            </a:pPr>
            <a:endParaRPr lang="en-US" sz="1400" dirty="0" smtClean="0"/>
          </a:p>
          <a:p>
            <a:pPr algn="ctr">
              <a:spcBef>
                <a:spcPct val="50000"/>
              </a:spcBef>
            </a:pPr>
            <a:r>
              <a:rPr lang="en-US" sz="1400" dirty="0" smtClean="0"/>
              <a:t>Poly-time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96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7" grpId="0"/>
      <p:bldP spid="18" grpId="0" animBg="1"/>
      <p:bldP spid="20" grpId="0" animBg="1"/>
      <p:bldP spid="21" grpId="0" animBg="1"/>
      <p:bldP spid="23" grpId="0"/>
      <p:bldP spid="24" grpId="0" animBg="1"/>
      <p:bldP spid="26" grpId="0" animBg="1"/>
      <p:bldP spid="27" grpId="0"/>
      <p:bldP spid="28" grpId="0"/>
      <p:bldP spid="29" grpId="0" animBg="1"/>
      <p:bldP spid="30" grpId="0" animBg="1"/>
      <p:bldP spid="32" grpId="0"/>
      <p:bldP spid="33" grpId="0" animBg="1"/>
      <p:bldP spid="34" grpId="0" animBg="1"/>
      <p:bldP spid="37" grpId="0"/>
      <p:bldP spid="38" grpId="0"/>
      <p:bldP spid="42" grpId="0"/>
    </p:bld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12361</TotalTime>
  <Words>1658</Words>
  <Application>Microsoft Office PowerPoint</Application>
  <PresentationFormat>On-screen Show (4:3)</PresentationFormat>
  <Paragraphs>342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Symbol</vt:lpstr>
      <vt:lpstr>cmsy10</vt:lpstr>
      <vt:lpstr>Calibri</vt:lpstr>
      <vt:lpstr>Tw Cen MT</vt:lpstr>
      <vt:lpstr>Times New Roman</vt:lpstr>
      <vt:lpstr>Helvetica</vt:lpstr>
      <vt:lpstr>Wingdings</vt:lpstr>
      <vt:lpstr>Times New Roman (Hebrew)</vt:lpstr>
      <vt:lpstr>Thatch</vt:lpstr>
      <vt:lpstr>Classical Cryptographic Protocols in a Quantum World</vt:lpstr>
      <vt:lpstr>PowerPoint Presentation</vt:lpstr>
      <vt:lpstr>PowerPoint Presentation</vt:lpstr>
      <vt:lpstr>Classical Protocols Secure against Quantum Attacks</vt:lpstr>
      <vt:lpstr>Our Contribution</vt:lpstr>
      <vt:lpstr>Our Contribution</vt:lpstr>
      <vt:lpstr>Building SFE from ZKPoK</vt:lpstr>
      <vt:lpstr>Our Contribution</vt:lpstr>
      <vt:lpstr>Formalizing Zero-Knowledge</vt:lpstr>
      <vt:lpstr>Formalizing Proofs of Knowledge</vt:lpstr>
      <vt:lpstr>Difficulty of Quantum Rewinding</vt:lpstr>
      <vt:lpstr>Watrous’s Rewinding Technique &amp; Limit</vt:lpstr>
      <vt:lpstr>Fully Simulatable ZKPoK: Our Construction</vt:lpstr>
      <vt:lpstr>ZK: simulating dishonest verifiers</vt:lpstr>
      <vt:lpstr>PoK: simulating dishonest provers</vt:lpstr>
      <vt:lpstr>Putting It All Together</vt:lpstr>
      <vt:lpstr>Conclusion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 Cryptographic Protocols in a Quantum World</dc:title>
  <dc:creator>Fang</dc:creator>
  <cp:lastModifiedBy>Fang</cp:lastModifiedBy>
  <cp:revision>871</cp:revision>
  <dcterms:created xsi:type="dcterms:W3CDTF">2006-08-16T00:00:00Z</dcterms:created>
  <dcterms:modified xsi:type="dcterms:W3CDTF">2011-08-17T00:54:21Z</dcterms:modified>
</cp:coreProperties>
</file>