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924" r:id="rId1"/>
  </p:sldMasterIdLst>
  <p:notesMasterIdLst>
    <p:notesMasterId r:id="rId14"/>
  </p:notesMasterIdLst>
  <p:sldIdLst>
    <p:sldId id="256" r:id="rId2"/>
    <p:sldId id="275" r:id="rId3"/>
    <p:sldId id="277" r:id="rId4"/>
    <p:sldId id="292" r:id="rId5"/>
    <p:sldId id="279" r:id="rId6"/>
    <p:sldId id="280" r:id="rId7"/>
    <p:sldId id="281" r:id="rId8"/>
    <p:sldId id="284" r:id="rId9"/>
    <p:sldId id="286" r:id="rId10"/>
    <p:sldId id="287" r:id="rId11"/>
    <p:sldId id="288" r:id="rId12"/>
    <p:sldId id="290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3455" autoAdjust="0"/>
  </p:normalViewPr>
  <p:slideViewPr>
    <p:cSldViewPr>
      <p:cViewPr>
        <p:scale>
          <a:sx n="60" d="100"/>
          <a:sy n="60" d="100"/>
        </p:scale>
        <p:origin x="-16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17879-DB37-4639-A4CB-05F8AEE34E6E}" type="datetimeFigureOut">
              <a:rPr lang="en-CA" smtClean="0"/>
              <a:t>2014-10-02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0598A-24AF-4588-8DCE-47CD1A67EC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1820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0598A-24AF-4588-8DCE-47CD1A67EC1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8163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0598A-24AF-4588-8DCE-47CD1A67EC1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28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0598A-24AF-4588-8DCE-47CD1A67EC1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7099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0598A-24AF-4588-8DCE-47CD1A67EC1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7099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 this work,</a:t>
            </a:r>
            <a:r>
              <a:rPr lang="en-CA" baseline="0" dirty="0" smtClean="0"/>
              <a:t> a more specific question I aim to answer is: </a:t>
            </a:r>
          </a:p>
          <a:p>
            <a:endParaRPr lang="en-CA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many constructions in “</a:t>
            </a:r>
            <a:r>
              <a:rPr lang="en-CA" dirty="0" err="1" smtClean="0"/>
              <a:t>minicrypt</a:t>
            </a:r>
            <a:r>
              <a:rPr lang="en-CA" dirty="0" smtClean="0"/>
              <a:t>” are quantum-secure</a:t>
            </a:r>
          </a:p>
          <a:p>
            <a:endParaRPr lang="en-CA" baseline="0" dirty="0" smtClean="0"/>
          </a:p>
          <a:p>
            <a:endParaRPr lang="en-CA" baseline="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Suggest definitions and notations </a:t>
            </a:r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0598A-24AF-4588-8DCE-47CD1A67EC10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8697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Case 1: Game-Preserving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CA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/>
                          </a:rPr>
                          <m:t>𝐺</m:t>
                        </m:r>
                      </m:e>
                    </m:acc>
                    <m:r>
                      <a:rPr lang="en-CA" b="0" i="1" dirty="0" smtClean="0">
                        <a:latin typeface="Cambria Math"/>
                      </a:rPr>
                      <m:t>=</m:t>
                    </m:r>
                    <m:r>
                      <a:rPr lang="en-CA" b="0" i="1" dirty="0" smtClean="0">
                        <a:latin typeface="Cambria Math"/>
                      </a:rPr>
                      <m:t>𝐺</m:t>
                    </m:r>
                    <m:r>
                      <a:rPr lang="en-CA" b="0" i="1" dirty="0" smtClean="0">
                        <a:latin typeface="Cambria Math"/>
                      </a:rPr>
                      <m:t> &amp; </m:t>
                    </m:r>
                    <m:sSup>
                      <m:sSupPr>
                        <m:ctrlPr>
                          <a:rPr lang="en-CA" b="0" i="1" dirty="0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CA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CA" b="0" i="1" dirty="0" smtClean="0">
                                <a:latin typeface="Cambria Math"/>
                              </a:rPr>
                              <m:t>𝐺</m:t>
                            </m:r>
                          </m:e>
                        </m:acc>
                      </m:e>
                      <m:sup>
                        <m:r>
                          <a:rPr lang="en-CA" b="0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CA" b="0" i="1" dirty="0" smtClean="0">
                        <a:latin typeface="Cambria Math"/>
                      </a:rPr>
                      <m:t>=</m:t>
                    </m:r>
                    <m:r>
                      <a:rPr lang="en-CA" b="0" i="1" dirty="0" smtClean="0">
                        <a:latin typeface="Cambria Math"/>
                      </a:rPr>
                      <m:t>𝐺</m:t>
                    </m:r>
                    <m:r>
                      <a:rPr lang="en-CA" b="0" i="1" dirty="0" smtClean="0">
                        <a:latin typeface="Cambria Math"/>
                      </a:rPr>
                      <m:t>′</m:t>
                    </m:r>
                  </m:oMath>
                </a14:m>
                <a:endParaRPr lang="en-CA" dirty="0" smtClean="0"/>
              </a:p>
              <a:p>
                <a:r>
                  <a:rPr lang="en-CA" dirty="0"/>
                  <a:t>Case </a:t>
                </a:r>
                <a:r>
                  <a:rPr lang="en-CA" dirty="0" smtClean="0"/>
                  <a:t>2: </a:t>
                </a:r>
                <a:r>
                  <a:rPr lang="en-CA" dirty="0"/>
                  <a:t>Game-</a:t>
                </a:r>
                <a:r>
                  <a:rPr lang="en-CA" dirty="0" smtClean="0"/>
                  <a:t>Updating</a:t>
                </a:r>
                <a14:m>
                  <m:oMath xmlns:m="http://schemas.openxmlformats.org/officeDocument/2006/math">
                    <m:r>
                      <a:rPr lang="en-CA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CA" i="1">
                            <a:latin typeface="Cambria Math"/>
                          </a:rPr>
                        </m:ctrlPr>
                      </m:accPr>
                      <m:e>
                        <m:r>
                          <a:rPr lang="en-CA" i="1">
                            <a:latin typeface="Cambria Math"/>
                          </a:rPr>
                          <m:t>𝐺</m:t>
                        </m:r>
                      </m:e>
                    </m:acc>
                    <m:r>
                      <a:rPr lang="en-CA" b="0" i="1" smtClean="0">
                        <a:latin typeface="Cambria Math"/>
                      </a:rPr>
                      <m:t>≠</m:t>
                    </m:r>
                    <m:r>
                      <a:rPr lang="en-CA" i="1" dirty="0">
                        <a:latin typeface="Cambria Math"/>
                      </a:rPr>
                      <m:t>𝐺</m:t>
                    </m:r>
                  </m:oMath>
                </a14:m>
                <a:r>
                  <a:rPr lang="en-CA" dirty="0" smtClean="0"/>
                  <a:t> and/or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dirty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CA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CA" i="1" dirty="0">
                                <a:latin typeface="Cambria Math"/>
                              </a:rPr>
                              <m:t>𝐺</m:t>
                            </m:r>
                          </m:e>
                        </m:acc>
                      </m:e>
                      <m:sup>
                        <m:r>
                          <a:rPr lang="en-CA" i="1" dirty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CA" i="1" dirty="0">
                        <a:latin typeface="Cambria Math"/>
                      </a:rPr>
                      <m:t>≠</m:t>
                    </m:r>
                    <m:r>
                      <a:rPr lang="en-CA" i="1" dirty="0">
                        <a:latin typeface="Cambria Math"/>
                      </a:rPr>
                      <m:t>𝐺</m:t>
                    </m:r>
                    <m:r>
                      <a:rPr lang="en-CA" i="1" dirty="0">
                        <a:latin typeface="Cambria Math"/>
                      </a:rPr>
                      <m:t>′</m:t>
                    </m:r>
                  </m:oMath>
                </a14:m>
                <a:endParaRPr lang="en-CA" dirty="0"/>
              </a:p>
              <a:p>
                <a:pPr lvl="1"/>
                <a:r>
                  <a:rPr lang="en-US" dirty="0" smtClean="0"/>
                  <a:t>E.g., quantum RO, quantum-accessible signatures,…</a:t>
                </a:r>
                <a:endParaRPr lang="en-CA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Case 1: Game-Preserving</a:t>
                </a:r>
                <a:r>
                  <a:rPr lang="en-CA" b="0" i="0" smtClean="0">
                    <a:latin typeface="Cambria Math"/>
                  </a:rPr>
                  <a:t> 𝐺 ̂</a:t>
                </a:r>
                <a:r>
                  <a:rPr lang="en-CA" b="0" i="0" dirty="0" smtClean="0">
                    <a:latin typeface="Cambria Math"/>
                  </a:rPr>
                  <a:t>=𝐺 &amp; 𝐺 ̂^′=𝐺′</a:t>
                </a:r>
                <a:endParaRPr lang="en-CA" dirty="0" smtClean="0"/>
              </a:p>
              <a:p>
                <a:r>
                  <a:rPr lang="en-CA" dirty="0"/>
                  <a:t>Case </a:t>
                </a:r>
                <a:r>
                  <a:rPr lang="en-CA" dirty="0" smtClean="0"/>
                  <a:t>2: </a:t>
                </a:r>
                <a:r>
                  <a:rPr lang="en-CA" dirty="0"/>
                  <a:t>Game-</a:t>
                </a:r>
                <a:r>
                  <a:rPr lang="en-CA" dirty="0" smtClean="0"/>
                  <a:t>Updating</a:t>
                </a:r>
                <a:r>
                  <a:rPr lang="en-CA" i="0">
                    <a:latin typeface="Cambria Math"/>
                  </a:rPr>
                  <a:t> 𝐺 ̂</a:t>
                </a:r>
                <a:r>
                  <a:rPr lang="en-CA" b="0" i="0" smtClean="0">
                    <a:latin typeface="Cambria Math"/>
                  </a:rPr>
                  <a:t>≠</a:t>
                </a:r>
                <a:r>
                  <a:rPr lang="en-CA" i="0" dirty="0">
                    <a:latin typeface="Cambria Math"/>
                  </a:rPr>
                  <a:t>𝐺</a:t>
                </a:r>
                <a:r>
                  <a:rPr lang="en-CA" dirty="0" smtClean="0"/>
                  <a:t> and/or </a:t>
                </a:r>
                <a:r>
                  <a:rPr lang="en-CA" i="0" dirty="0">
                    <a:latin typeface="Cambria Math"/>
                  </a:rPr>
                  <a:t>𝐺 ̂^′≠𝐺′</a:t>
                </a:r>
                <a:endParaRPr lang="en-CA" dirty="0"/>
              </a:p>
              <a:p>
                <a:pPr lvl="1"/>
                <a:r>
                  <a:rPr lang="en-US" dirty="0" smtClean="0"/>
                  <a:t>E.g., quantum RO, quantum-accessible signatures,…</a:t>
                </a:r>
                <a:endParaRPr lang="en-CA" dirty="0" smtClean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0598A-24AF-4588-8DCE-47CD1A67EC10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932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0598A-24AF-4588-8DCE-47CD1A67EC1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8320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find</a:t>
            </a:r>
            <a:r>
              <a:rPr lang="en-US" baseline="0" dirty="0" smtClean="0"/>
              <a:t> it simple but hopefully not entirely trivial.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0598A-24AF-4588-8DCE-47CD1A67EC10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2906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>
                <a:sym typeface="Wingdings" panose="05000000000000000000" pitchFamily="2" charset="2"/>
              </a:rPr>
              <a:t>Ideally, PQC designers can easily make a “quantum-verified” claim.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0598A-24AF-4588-8DCE-47CD1A67EC10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395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ABC081-1239-4838-A187-2EB6444EFE86}" type="datetime1">
              <a:rPr lang="en-CA" smtClean="0"/>
              <a:t>2014-10-02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2C19CA-228D-4CAA-AFDD-55B14F315442}" type="slidenum">
              <a:rPr lang="en-CA" smtClean="0"/>
              <a:t>‹#›</a:t>
            </a:fld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2pPr marL="777240" indent="-365760">
              <a:buFont typeface="Wingdings" panose="05000000000000000000" pitchFamily="2" charset="2"/>
              <a:buChar char="§"/>
              <a:defRPr/>
            </a:lvl2pPr>
            <a:lvl3pPr marL="1143000" indent="-365760">
              <a:buFont typeface="Wingdings" panose="05000000000000000000" pitchFamily="2" charset="2"/>
              <a:buChar char="Ø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0A13-B68C-4CFD-ADF0-2C507D11B420}" type="datetime1">
              <a:rPr lang="en-CA" smtClean="0"/>
              <a:t>2014-10-02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19CA-228D-4CAA-AFDD-55B14F315442}" type="slidenum">
              <a:rPr lang="en-CA" smtClean="0"/>
              <a:t>‹#›</a:t>
            </a:fld>
            <a:endParaRPr lang="en-CA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>
            <a:lvl2pPr marL="777240" indent="-365760">
              <a:buFont typeface="Wingdings" panose="05000000000000000000" pitchFamily="2" charset="2"/>
              <a:buChar char="§"/>
              <a:defRPr/>
            </a:lvl2pPr>
            <a:lvl3pPr marL="1143000" indent="-365760">
              <a:buFont typeface="Wingdings" panose="05000000000000000000" pitchFamily="2" charset="2"/>
              <a:buChar char="Ø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9CCF-8A2F-45F8-B5E5-F70662053F8B}" type="datetime1">
              <a:rPr lang="en-CA" smtClean="0"/>
              <a:t>2014-10-02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19CA-228D-4CAA-AFDD-55B14F315442}" type="slidenum">
              <a:rPr lang="en-CA" smtClean="0"/>
              <a:t>‹#›</a:t>
            </a:fld>
            <a:endParaRPr lang="en-CA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1268760"/>
            <a:ext cx="7745505" cy="4968551"/>
          </a:xfrm>
        </p:spPr>
        <p:txBody>
          <a:bodyPr/>
          <a:lstStyle>
            <a:lvl2pPr marL="777240" indent="-365760">
              <a:buFont typeface="Wingdings" panose="05000000000000000000" pitchFamily="2" charset="2"/>
              <a:buChar char="§"/>
              <a:defRPr/>
            </a:lvl2pPr>
            <a:lvl3pPr marL="1143000" indent="-365760">
              <a:buFont typeface="Wingdings" panose="05000000000000000000" pitchFamily="2" charset="2"/>
              <a:buChar char="v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0378" y="6304235"/>
            <a:ext cx="2133600" cy="365125"/>
          </a:xfrm>
        </p:spPr>
        <p:txBody>
          <a:bodyPr/>
          <a:lstStyle/>
          <a:p>
            <a:fld id="{8533E0B3-2911-489D-A144-339C493533DD}" type="datetime1">
              <a:rPr lang="en-CA" smtClean="0"/>
              <a:t>2014-10-02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04235"/>
            <a:ext cx="28956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39264" y="6304235"/>
            <a:ext cx="2133600" cy="365125"/>
          </a:xfrm>
        </p:spPr>
        <p:txBody>
          <a:bodyPr/>
          <a:lstStyle/>
          <a:p>
            <a:fld id="{972C19CA-228D-4CAA-AFDD-55B14F315442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88490" y="332656"/>
            <a:ext cx="7756263" cy="635298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55984" y="817548"/>
            <a:ext cx="7704448" cy="523220"/>
            <a:chOff x="755984" y="1650327"/>
            <a:chExt cx="7704448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4316293" y="165032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755984" y="1925620"/>
              <a:ext cx="367200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752432" y="1922650"/>
              <a:ext cx="370800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BEAD-C162-475B-BA60-1F5DA7B0806C}" type="datetime1">
              <a:rPr lang="en-CA" smtClean="0"/>
              <a:t>2014-10-02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19CA-228D-4CAA-AFDD-55B14F315442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D026-F89F-4FBD-A760-E50E2E18F88D}" type="datetime1">
              <a:rPr lang="en-CA" smtClean="0"/>
              <a:t>2014-10-02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19CA-228D-4CAA-AFDD-55B14F315442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60378" y="6304235"/>
            <a:ext cx="2133600" cy="365125"/>
          </a:xfrm>
        </p:spPr>
        <p:txBody>
          <a:bodyPr/>
          <a:lstStyle/>
          <a:p>
            <a:fld id="{D6FC9999-4A73-45C7-BA59-19A03FAAC7F4}" type="datetime1">
              <a:rPr lang="en-CA" smtClean="0"/>
              <a:t>2014-10-02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04235"/>
            <a:ext cx="28956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639264" y="6304235"/>
            <a:ext cx="2133600" cy="365125"/>
          </a:xfrm>
        </p:spPr>
        <p:txBody>
          <a:bodyPr/>
          <a:lstStyle/>
          <a:p>
            <a:fld id="{972C19CA-228D-4CAA-AFDD-55B14F315442}" type="slidenum">
              <a:rPr lang="en-CA" smtClean="0"/>
              <a:t>‹#›</a:t>
            </a:fld>
            <a:endParaRPr lang="en-CA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60378" y="6304235"/>
            <a:ext cx="2133600" cy="365125"/>
          </a:xfrm>
        </p:spPr>
        <p:txBody>
          <a:bodyPr/>
          <a:lstStyle/>
          <a:p>
            <a:fld id="{3C46429F-13E0-43E6-8EF2-FF215370872A}" type="datetime1">
              <a:rPr lang="en-CA" smtClean="0"/>
              <a:t>2014-10-02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04235"/>
            <a:ext cx="2895600" cy="365125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39264" y="6304235"/>
            <a:ext cx="2133600" cy="365125"/>
          </a:xfrm>
        </p:spPr>
        <p:txBody>
          <a:bodyPr/>
          <a:lstStyle/>
          <a:p>
            <a:fld id="{972C19CA-228D-4CAA-AFDD-55B14F315442}" type="slidenum">
              <a:rPr lang="en-CA" smtClean="0"/>
              <a:t>‹#›</a:t>
            </a:fld>
            <a:endParaRPr lang="en-CA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60378" y="6304235"/>
            <a:ext cx="2133600" cy="365125"/>
          </a:xfrm>
        </p:spPr>
        <p:txBody>
          <a:bodyPr/>
          <a:lstStyle/>
          <a:p>
            <a:fld id="{2B6D3913-BED1-4098-A4E7-F7927889FD7C}" type="datetime1">
              <a:rPr lang="en-CA" smtClean="0"/>
              <a:t>2014-10-02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04235"/>
            <a:ext cx="2895600" cy="365125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39264" y="6304235"/>
            <a:ext cx="2133600" cy="365125"/>
          </a:xfrm>
        </p:spPr>
        <p:txBody>
          <a:bodyPr/>
          <a:lstStyle/>
          <a:p>
            <a:fld id="{972C19CA-228D-4CAA-AFDD-55B14F31544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 marL="777240" indent="-365760">
              <a:buFont typeface="Wingdings" panose="05000000000000000000" pitchFamily="2" charset="2"/>
              <a:buChar char="§"/>
              <a:defRPr sz="2200"/>
            </a:lvl2pPr>
            <a:lvl3pPr marL="1143000" indent="-365760">
              <a:buFont typeface="Wingdings" panose="05000000000000000000" pitchFamily="2" charset="2"/>
              <a:buChar char="Ø"/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3499D-B3EE-455E-98D8-A720D59651D2}" type="datetime1">
              <a:rPr lang="en-CA" smtClean="0"/>
              <a:t>2014-10-02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19CA-228D-4CAA-AFDD-55B14F31544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D16A-F38F-4482-B78B-7D5F8F2F51A9}" type="datetime1">
              <a:rPr lang="en-CA" smtClean="0"/>
              <a:t>2014-10-02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19CA-228D-4CAA-AFDD-55B14F315442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2FDABF-F235-4228-8D1E-34FF035A5FDE}" type="datetime1">
              <a:rPr lang="en-CA" smtClean="0"/>
              <a:t>2014-10-02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72C19CA-228D-4CAA-AFDD-55B14F315442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v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60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600.png"/><Relationship Id="rId4" Type="http://schemas.openxmlformats.org/officeDocument/2006/relationships/image" Target="../media/image6.wmf"/><Relationship Id="rId9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81.png"/><Relationship Id="rId18" Type="http://schemas.openxmlformats.org/officeDocument/2006/relationships/image" Target="../media/image93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92.png"/><Relationship Id="rId2" Type="http://schemas.openxmlformats.org/officeDocument/2006/relationships/image" Target="../media/image64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90.png"/><Relationship Id="rId10" Type="http://schemas.openxmlformats.org/officeDocument/2006/relationships/image" Target="../media/image72.png"/><Relationship Id="rId19" Type="http://schemas.openxmlformats.org/officeDocument/2006/relationships/image" Target="../media/image94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8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6.wmf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5.wmf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9.png"/><Relationship Id="rId5" Type="http://schemas.openxmlformats.org/officeDocument/2006/relationships/image" Target="../media/image6.wmf"/><Relationship Id="rId10" Type="http://schemas.openxmlformats.org/officeDocument/2006/relationships/image" Target="../media/image12.png"/><Relationship Id="rId4" Type="http://schemas.openxmlformats.org/officeDocument/2006/relationships/image" Target="../media/image5.wmf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.wmf"/><Relationship Id="rId39" Type="http://schemas.openxmlformats.org/officeDocument/2006/relationships/image" Target="../media/image88.png"/><Relationship Id="rId21" Type="http://schemas.openxmlformats.org/officeDocument/2006/relationships/image" Target="../media/image75.png"/><Relationship Id="rId34" Type="http://schemas.openxmlformats.org/officeDocument/2006/relationships/image" Target="../media/image83.png"/><Relationship Id="rId42" Type="http://schemas.openxmlformats.org/officeDocument/2006/relationships/image" Target="../media/image26.png"/><Relationship Id="rId25" Type="http://schemas.openxmlformats.org/officeDocument/2006/relationships/image" Target="../media/image77.png"/><Relationship Id="rId33" Type="http://schemas.openxmlformats.org/officeDocument/2006/relationships/image" Target="../media/image21.wmf"/><Relationship Id="rId38" Type="http://schemas.openxmlformats.org/officeDocument/2006/relationships/image" Target="../media/image87.png"/><Relationship Id="rId29" Type="http://schemas.openxmlformats.org/officeDocument/2006/relationships/image" Target="../media/image80.png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7.wmf"/><Relationship Id="rId32" Type="http://schemas.openxmlformats.org/officeDocument/2006/relationships/image" Target="../media/image82.png"/><Relationship Id="rId37" Type="http://schemas.openxmlformats.org/officeDocument/2006/relationships/image" Target="../media/image86.png"/><Relationship Id="rId40" Type="http://schemas.openxmlformats.org/officeDocument/2006/relationships/image" Target="../media/image24.png"/><Relationship Id="rId23" Type="http://schemas.openxmlformats.org/officeDocument/2006/relationships/image" Target="../media/image6.wmf"/><Relationship Id="rId28" Type="http://schemas.openxmlformats.org/officeDocument/2006/relationships/image" Target="../media/image79.png"/><Relationship Id="rId36" Type="http://schemas.openxmlformats.org/officeDocument/2006/relationships/image" Target="../media/image85.png"/><Relationship Id="rId31" Type="http://schemas.openxmlformats.org/officeDocument/2006/relationships/image" Target="../media/image20.png"/><Relationship Id="rId22" Type="http://schemas.openxmlformats.org/officeDocument/2006/relationships/image" Target="../media/image76.png"/><Relationship Id="rId27" Type="http://schemas.openxmlformats.org/officeDocument/2006/relationships/image" Target="../media/image78.png"/><Relationship Id="rId30" Type="http://schemas.openxmlformats.org/officeDocument/2006/relationships/image" Target="../media/image5.wmf"/><Relationship Id="rId35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wmf"/><Relationship Id="rId18" Type="http://schemas.openxmlformats.org/officeDocument/2006/relationships/image" Target="../media/image30.png"/><Relationship Id="rId3" Type="http://schemas.openxmlformats.org/officeDocument/2006/relationships/image" Target="../media/image27.png"/><Relationship Id="rId12" Type="http://schemas.openxmlformats.org/officeDocument/2006/relationships/image" Target="../media/image11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80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image" Target="../media/image7.wmf"/><Relationship Id="rId15" Type="http://schemas.openxmlformats.org/officeDocument/2006/relationships/image" Target="../media/image28.png"/><Relationship Id="rId19" Type="http://schemas.openxmlformats.org/officeDocument/2006/relationships/image" Target="../media/image31.png"/><Relationship Id="rId4" Type="http://schemas.openxmlformats.org/officeDocument/2006/relationships/image" Target="../media/image6.wmf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50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55.png"/><Relationship Id="rId5" Type="http://schemas.openxmlformats.org/officeDocument/2006/relationships/image" Target="../media/image490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0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5309" y="908720"/>
            <a:ext cx="7493115" cy="1443950"/>
          </a:xfrm>
        </p:spPr>
        <p:txBody>
          <a:bodyPr/>
          <a:lstStyle/>
          <a:p>
            <a:r>
              <a:rPr lang="en-US" sz="4000" dirty="0" smtClean="0"/>
              <a:t>Quantum Security for Post-Quantum Cryptography</a:t>
            </a:r>
            <a:endParaRPr lang="en-CA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Fang Song</a:t>
            </a:r>
          </a:p>
          <a:p>
            <a:r>
              <a:rPr lang="en-US" sz="3200" dirty="0" smtClean="0"/>
              <a:t>IQC, University of Waterloo</a:t>
            </a:r>
            <a:endParaRPr lang="en-CA" sz="3200" dirty="0"/>
          </a:p>
        </p:txBody>
      </p:sp>
      <p:sp>
        <p:nvSpPr>
          <p:cNvPr id="4" name="Rectangle 3"/>
          <p:cNvSpPr/>
          <p:nvPr/>
        </p:nvSpPr>
        <p:spPr>
          <a:xfrm>
            <a:off x="2051720" y="2452409"/>
            <a:ext cx="59766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dirty="0"/>
              <a:t>-- “Quantum-Friendly” Reductions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27829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99246" y="1124744"/>
                <a:ext cx="5967632" cy="237626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CA" dirty="0" smtClean="0">
                    <a:solidFill>
                      <a:srgbClr val="0070C0"/>
                    </a:solidFill>
                  </a:rPr>
                  <a:t>Claim</a:t>
                </a:r>
                <a:r>
                  <a:rPr lang="en-CA" dirty="0" smtClean="0"/>
                  <a:t>. If for any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𝐴</m:t>
                    </m:r>
                    <m:r>
                      <a:rPr lang="en-CA" b="0" i="1" smtClean="0">
                        <a:latin typeface="Cambria Math"/>
                      </a:rPr>
                      <m:t>∈</m:t>
                    </m:r>
                    <m:sSubSup>
                      <m:sSubSupPr>
                        <m:ctrlPr>
                          <a:rPr lang="en-CA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CA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/>
                              </a:rPr>
                              <m:t>𝐺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  <m:sup/>
                    </m:sSubSup>
                    <m:r>
                      <a:rPr lang="en-CA" b="0" i="1" smtClean="0">
                        <a:latin typeface="Cambria Math"/>
                      </a:rPr>
                      <m:t>(</m:t>
                    </m:r>
                    <m:r>
                      <a:rPr lang="en-CA" b="0" i="1" smtClean="0">
                        <a:latin typeface="Cambria Math"/>
                      </a:rPr>
                      <m:t>𝑄</m:t>
                    </m:r>
                    <m:r>
                      <a:rPr lang="en-CA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CA" dirty="0" smtClean="0"/>
                  <a:t>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CA" dirty="0" smtClean="0"/>
                  <a:t> is </a:t>
                </a:r>
              </a:p>
              <a:p>
                <a:pPr lvl="1"/>
                <a:r>
                  <a:rPr lang="en-CA" dirty="0" smtClean="0"/>
                  <a:t>Black-box: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CA" dirty="0" smtClean="0"/>
                  <a:t> uses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CA" dirty="0" smtClean="0"/>
                  <a:t> as a black-box.</a:t>
                </a:r>
              </a:p>
              <a:p>
                <a:pPr lvl="1"/>
                <a:r>
                  <a:rPr lang="en-CA" dirty="0" smtClean="0"/>
                  <a:t>Straight-line: When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CA" dirty="0" smtClean="0"/>
                  <a:t> runs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CA" dirty="0" smtClean="0"/>
                  <a:t>, it never goes back.  </a:t>
                </a:r>
              </a:p>
              <a:p>
                <a:pPr lvl="1"/>
                <a:r>
                  <a:rPr lang="en-CA" dirty="0" smtClean="0"/>
                  <a:t>Value-dominating: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CA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/>
                          </a:rPr>
                          <m:t>𝑤</m:t>
                        </m:r>
                        <m:r>
                          <a:rPr lang="en-CA" b="0" i="1" smtClean="0">
                            <a:latin typeface="Cambria Math"/>
                          </a:rPr>
                          <m:t>(</m:t>
                        </m:r>
                        <m:r>
                          <a:rPr lang="en-CA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CA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/>
                      </a:rPr>
                      <m:t>,</m:t>
                    </m:r>
                    <m:r>
                      <a:rPr lang="en-CA" b="0" i="1" smtClean="0">
                        <a:latin typeface="Cambria Math"/>
                      </a:rPr>
                      <m:t>𝐺</m:t>
                    </m:r>
                    <m:r>
                      <a:rPr lang="en-CA" b="0" i="1" smtClean="0">
                        <a:latin typeface="Cambria Math"/>
                      </a:rPr>
                      <m:t>′)=</m:t>
                    </m:r>
                    <m:r>
                      <a:rPr lang="en-CA" b="0" i="1" smtClean="0">
                        <a:latin typeface="Cambria Math"/>
                      </a:rPr>
                      <m:t>𝑤</m:t>
                    </m:r>
                    <m:r>
                      <a:rPr lang="en-CA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CA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CA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/>
                      </a:rPr>
                      <m:t>,</m:t>
                    </m:r>
                    <m:r>
                      <a:rPr lang="en-CA" b="0" i="1" smtClean="0">
                        <a:latin typeface="Cambria Math"/>
                      </a:rPr>
                      <m:t>𝐺</m:t>
                    </m:r>
                    <m:r>
                      <a:rPr lang="en-CA" b="0" i="1" smtClean="0">
                        <a:latin typeface="Cambria Math"/>
                      </a:rPr>
                      <m:t>′)⇒</m:t>
                    </m:r>
                    <m:r>
                      <a:rPr lang="en-CA" b="0" i="1" smtClean="0">
                        <a:latin typeface="Cambria Math"/>
                      </a:rPr>
                      <m:t>𝑤</m:t>
                    </m:r>
                    <m:r>
                      <a:rPr lang="en-CA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CA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CA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/>
                      </a:rPr>
                      <m:t>,</m:t>
                    </m:r>
                    <m:r>
                      <a:rPr lang="en-CA" b="0" i="1" smtClean="0">
                        <a:latin typeface="Cambria Math"/>
                      </a:rPr>
                      <m:t>𝐺</m:t>
                    </m:r>
                    <m:r>
                      <a:rPr lang="en-CA" b="0" i="1" smtClean="0">
                        <a:latin typeface="Cambria Math"/>
                      </a:rPr>
                      <m:t>)=</m:t>
                    </m:r>
                    <m:r>
                      <a:rPr lang="en-CA" b="0" i="1" smtClean="0">
                        <a:latin typeface="Cambria Math"/>
                      </a:rPr>
                      <m:t>𝑤</m:t>
                    </m:r>
                    <m:r>
                      <a:rPr lang="en-CA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CA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CA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/>
                      </a:rPr>
                      <m:t>,</m:t>
                    </m:r>
                    <m:r>
                      <a:rPr lang="en-CA" b="0" i="1" smtClean="0">
                        <a:latin typeface="Cambria Math"/>
                      </a:rPr>
                      <m:t>𝐺</m:t>
                    </m:r>
                    <m:r>
                      <a:rPr lang="en-CA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CA" dirty="0" smtClean="0"/>
                  <a:t>.</a:t>
                </a:r>
              </a:p>
              <a:p>
                <a:pPr marL="0" indent="0">
                  <a:buNone/>
                </a:pPr>
                <a:r>
                  <a:rPr lang="en-CA" dirty="0" smtClean="0"/>
                  <a:t>Then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/>
                      </a:rPr>
                      <m:t>𝑅</m:t>
                    </m:r>
                    <m:r>
                      <a:rPr lang="en-CA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CA" dirty="0" smtClean="0"/>
                  <a:t>is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CA" dirty="0" smtClean="0"/>
                  <a:t>-closed.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𝐵</m:t>
                        </m:r>
                      </m:e>
                      <m:sup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𝐴</m:t>
                            </m:r>
                          </m:e>
                        </m:acc>
                      </m:sup>
                    </m:sSup>
                  </m:oMath>
                </a14:m>
                <a:r>
                  <a:rPr lang="en-CA" dirty="0" smtClean="0"/>
                  <a:t>)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9246" y="1124744"/>
                <a:ext cx="5967632" cy="2376264"/>
              </a:xfrm>
              <a:blipFill rotWithShape="1">
                <a:blip r:embed="rId3"/>
                <a:stretch>
                  <a:fillRect l="-1634" t="-3342" r="-29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19CA-228D-4CAA-AFDD-55B14F315442}" type="slidenum">
              <a:rPr lang="en-CA" smtClean="0"/>
              <a:t>10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A Useful Condition for </a:t>
            </a:r>
            <a:r>
              <a:rPr lang="en-CA" sz="3600" dirty="0" err="1" smtClean="0"/>
              <a:t>Closedness</a:t>
            </a:r>
            <a:endParaRPr lang="en-CA" sz="3600" dirty="0"/>
          </a:p>
        </p:txBody>
      </p:sp>
      <p:sp>
        <p:nvSpPr>
          <p:cNvPr id="25" name="Content Placeholder 1"/>
          <p:cNvSpPr txBox="1">
            <a:spLocks/>
          </p:cNvSpPr>
          <p:nvPr/>
        </p:nvSpPr>
        <p:spPr>
          <a:xfrm>
            <a:off x="744456" y="3810102"/>
            <a:ext cx="8148024" cy="4229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v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CA" sz="16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6516216" y="1196752"/>
            <a:ext cx="2257896" cy="1712276"/>
            <a:chOff x="5973516" y="3399383"/>
            <a:chExt cx="2257896" cy="1712276"/>
          </a:xfrm>
        </p:grpSpPr>
        <p:sp>
          <p:nvSpPr>
            <p:cNvPr id="46" name="矩形 974"/>
            <p:cNvSpPr/>
            <p:nvPr/>
          </p:nvSpPr>
          <p:spPr>
            <a:xfrm>
              <a:off x="7387629" y="3918447"/>
              <a:ext cx="812110" cy="113251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pic>
          <p:nvPicPr>
            <p:cNvPr id="27" name="Picture 16" descr="j0139031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1359" y="3399383"/>
              <a:ext cx="576064" cy="796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矩形 974"/>
            <p:cNvSpPr/>
            <p:nvPr/>
          </p:nvSpPr>
          <p:spPr>
            <a:xfrm>
              <a:off x="6085335" y="3399383"/>
              <a:ext cx="2146077" cy="17122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5973516" y="3399383"/>
                  <a:ext cx="471859" cy="461665"/>
                </a:xfrm>
                <a:prstGeom prst="rect">
                  <a:avLst/>
                </a:prstGeom>
                <a:noFill/>
                <a:ln w="3175">
                  <a:noFill/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/>
                          </a:rPr>
                          <m:t>𝐵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73516" y="3399383"/>
                  <a:ext cx="47185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3175">
                  <a:noFill/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9" name="Picture 10" descr="C:\Users\talk\AppData\Local\Microsoft\Windows\INetCache\IE\A74U5M58\MC900349121[1]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7651" y="4190409"/>
              <a:ext cx="823761" cy="793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7295832" y="3831431"/>
                  <a:ext cx="471859" cy="461665"/>
                </a:xfrm>
                <a:prstGeom prst="rect">
                  <a:avLst/>
                </a:prstGeom>
                <a:noFill/>
                <a:ln w="3175">
                  <a:noFill/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7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95832" y="3831431"/>
                  <a:ext cx="47185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3175">
                  <a:noFill/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Group 50"/>
            <p:cNvGrpSpPr/>
            <p:nvPr/>
          </p:nvGrpSpPr>
          <p:grpSpPr>
            <a:xfrm>
              <a:off x="6804248" y="4006129"/>
              <a:ext cx="540000" cy="935039"/>
              <a:chOff x="6588224" y="4006129"/>
              <a:chExt cx="540000" cy="935039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6588224" y="4006129"/>
                <a:ext cx="540000" cy="400690"/>
                <a:chOff x="6932630" y="1037654"/>
                <a:chExt cx="540000" cy="400690"/>
              </a:xfrm>
            </p:grpSpPr>
            <p:cxnSp>
              <p:nvCxnSpPr>
                <p:cNvPr id="38" name="直接箭头连接符 599"/>
                <p:cNvCxnSpPr/>
                <p:nvPr/>
              </p:nvCxnSpPr>
              <p:spPr>
                <a:xfrm flipH="1">
                  <a:off x="6932630" y="1438344"/>
                  <a:ext cx="540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599"/>
                <p:cNvCxnSpPr/>
                <p:nvPr/>
              </p:nvCxnSpPr>
              <p:spPr>
                <a:xfrm>
                  <a:off x="6932630" y="1037654"/>
                  <a:ext cx="540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箭头连接符 599"/>
              <p:cNvCxnSpPr/>
              <p:nvPr/>
            </p:nvCxnSpPr>
            <p:spPr>
              <a:xfrm flipH="1">
                <a:off x="6588224" y="4941168"/>
                <a:ext cx="540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831587" y="4113055"/>
                <a:ext cx="0" cy="25200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831587" y="4545152"/>
                <a:ext cx="0" cy="25200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Down Arrow 52"/>
            <p:cNvSpPr/>
            <p:nvPr/>
          </p:nvSpPr>
          <p:spPr>
            <a:xfrm>
              <a:off x="6516216" y="4191471"/>
              <a:ext cx="254047" cy="70317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83568" y="4293096"/>
            <a:ext cx="7750692" cy="1581274"/>
            <a:chOff x="493716" y="3851756"/>
            <a:chExt cx="7750692" cy="1581274"/>
          </a:xfrm>
        </p:grpSpPr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1115616" y="4047455"/>
              <a:ext cx="920005" cy="40011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/>
                <a:t>OWF</a:t>
              </a:r>
              <a:endParaRPr lang="en-US" sz="2400" dirty="0"/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3059832" y="3893567"/>
              <a:ext cx="1358633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/>
                <a:t>One-Time Signature</a:t>
              </a:r>
              <a:endParaRPr lang="en-US" sz="2000" dirty="0"/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1979712" y="3851756"/>
              <a:ext cx="1197964" cy="369332"/>
            </a:xfrm>
            <a:prstGeom prst="rect">
              <a:avLst/>
            </a:prstGeom>
            <a:noFill/>
            <a:ln w="3175">
              <a:noFill/>
              <a:miter lim="800000"/>
              <a:headEnd type="none" w="lg" len="lg"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[</a:t>
              </a:r>
              <a:r>
                <a:rPr lang="en-US" dirty="0" err="1" smtClean="0"/>
                <a:t>Lamport</a:t>
              </a:r>
              <a:r>
                <a:rPr lang="en-US" dirty="0" smtClean="0"/>
                <a:t>]</a:t>
              </a:r>
              <a:endParaRPr lang="en-US" sz="2400" dirty="0"/>
            </a:p>
          </p:txBody>
        </p:sp>
        <p:cxnSp>
          <p:nvCxnSpPr>
            <p:cNvPr id="71" name="Straight Arrow Connector 70"/>
            <p:cNvCxnSpPr>
              <a:stCxn id="68" idx="3"/>
              <a:endCxn id="69" idx="1"/>
            </p:cNvCxnSpPr>
            <p:nvPr/>
          </p:nvCxnSpPr>
          <p:spPr>
            <a:xfrm>
              <a:off x="2035621" y="4247510"/>
              <a:ext cx="102421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 Box 9"/>
            <p:cNvSpPr txBox="1">
              <a:spLocks noChangeArrowheads="1"/>
            </p:cNvSpPr>
            <p:nvPr/>
          </p:nvSpPr>
          <p:spPr bwMode="auto">
            <a:xfrm>
              <a:off x="1881150" y="4725144"/>
              <a:ext cx="2551947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/>
                <a:t>Universal One-Way Hash Functions</a:t>
              </a:r>
              <a:endParaRPr lang="en-US" sz="2000" dirty="0"/>
            </a:p>
          </p:txBody>
        </p:sp>
        <p:cxnSp>
          <p:nvCxnSpPr>
            <p:cNvPr id="73" name="Elbow Connector 72"/>
            <p:cNvCxnSpPr>
              <a:stCxn id="68" idx="2"/>
              <a:endCxn id="72" idx="1"/>
            </p:cNvCxnSpPr>
            <p:nvPr/>
          </p:nvCxnSpPr>
          <p:spPr>
            <a:xfrm rot="16200000" flipH="1">
              <a:off x="1412623" y="4610560"/>
              <a:ext cx="631522" cy="30553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 Box 9"/>
            <p:cNvSpPr txBox="1">
              <a:spLocks noChangeArrowheads="1"/>
            </p:cNvSpPr>
            <p:nvPr/>
          </p:nvSpPr>
          <p:spPr bwMode="auto">
            <a:xfrm>
              <a:off x="493716" y="4581128"/>
              <a:ext cx="1197964" cy="369332"/>
            </a:xfrm>
            <a:prstGeom prst="rect">
              <a:avLst/>
            </a:prstGeom>
            <a:noFill/>
            <a:ln w="3175">
              <a:noFill/>
              <a:miter lim="800000"/>
              <a:headEnd type="none" w="lg" len="lg"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[</a:t>
              </a:r>
              <a:r>
                <a:rPr lang="en-US" dirty="0" err="1" smtClean="0"/>
                <a:t>Rompel</a:t>
              </a:r>
              <a:r>
                <a:rPr lang="en-US" dirty="0" smtClean="0"/>
                <a:t>]</a:t>
              </a:r>
              <a:endParaRPr lang="en-US" sz="2400" dirty="0"/>
            </a:p>
          </p:txBody>
        </p:sp>
        <p:sp>
          <p:nvSpPr>
            <p:cNvPr id="75" name="Text Box 9"/>
            <p:cNvSpPr txBox="1">
              <a:spLocks noChangeArrowheads="1"/>
            </p:cNvSpPr>
            <p:nvPr/>
          </p:nvSpPr>
          <p:spPr bwMode="auto">
            <a:xfrm>
              <a:off x="5733647" y="3893567"/>
              <a:ext cx="2510761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/>
                <a:t>(Full-fledged) </a:t>
              </a:r>
            </a:p>
            <a:p>
              <a:pPr algn="ctr"/>
              <a:r>
                <a:rPr lang="en-US" sz="2000" dirty="0" smtClean="0"/>
                <a:t>Hash-Tree Signature</a:t>
              </a:r>
              <a:endParaRPr lang="en-US" sz="2000" dirty="0"/>
            </a:p>
          </p:txBody>
        </p:sp>
        <p:cxnSp>
          <p:nvCxnSpPr>
            <p:cNvPr id="76" name="Straight Arrow Connector 75"/>
            <p:cNvCxnSpPr>
              <a:stCxn id="69" idx="3"/>
              <a:endCxn id="75" idx="1"/>
            </p:cNvCxnSpPr>
            <p:nvPr/>
          </p:nvCxnSpPr>
          <p:spPr>
            <a:xfrm>
              <a:off x="4418465" y="4247510"/>
              <a:ext cx="131518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>
              <a:stCxn id="72" idx="3"/>
            </p:cNvCxnSpPr>
            <p:nvPr/>
          </p:nvCxnSpPr>
          <p:spPr>
            <a:xfrm flipV="1">
              <a:off x="4433097" y="4247511"/>
              <a:ext cx="1002999" cy="831576"/>
            </a:xfrm>
            <a:prstGeom prst="bentConnector3">
              <a:avLst>
                <a:gd name="adj1" fmla="val 10029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 Box 9"/>
            <p:cNvSpPr txBox="1">
              <a:spLocks noChangeArrowheads="1"/>
            </p:cNvSpPr>
            <p:nvPr/>
          </p:nvSpPr>
          <p:spPr bwMode="auto">
            <a:xfrm>
              <a:off x="4499992" y="3861048"/>
              <a:ext cx="1197964" cy="369332"/>
            </a:xfrm>
            <a:prstGeom prst="rect">
              <a:avLst/>
            </a:prstGeom>
            <a:noFill/>
            <a:ln w="3175">
              <a:noFill/>
              <a:miter lim="800000"/>
              <a:headEnd type="none" w="lg" len="lg"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[</a:t>
              </a:r>
              <a:r>
                <a:rPr lang="en-US" dirty="0" err="1" smtClean="0"/>
                <a:t>Merkle</a:t>
              </a:r>
              <a:r>
                <a:rPr lang="en-US" dirty="0" smtClean="0"/>
                <a:t>]</a:t>
              </a:r>
              <a:endParaRPr lang="en-US" sz="2400" dirty="0"/>
            </a:p>
          </p:txBody>
        </p:sp>
      </p:grpSp>
      <p:sp>
        <p:nvSpPr>
          <p:cNvPr id="83" name="内容占位符 2"/>
          <p:cNvSpPr txBox="1">
            <a:spLocks/>
          </p:cNvSpPr>
          <p:nvPr/>
        </p:nvSpPr>
        <p:spPr>
          <a:xfrm>
            <a:off x="380949" y="4233070"/>
            <a:ext cx="8390597" cy="20882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0">
              <a:buNone/>
            </a:pPr>
            <a:endParaRPr kumimoji="1" lang="en-US" altLang="zh-CN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320961" y="4242650"/>
                <a:ext cx="8568952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34340" indent="-342900">
                  <a:buFont typeface="Wingdings" panose="05000000000000000000" pitchFamily="2" charset="2"/>
                  <a:buChar char="§"/>
                </a:pPr>
                <a:r>
                  <a:rPr kumimoji="1" lang="en-US" altLang="zh-CN" sz="2000" dirty="0"/>
                  <a:t>Made common belief and some previous claim rigorous (e.g. [</a:t>
                </a:r>
                <a:r>
                  <a:rPr kumimoji="1" lang="en-US" altLang="zh-CN" sz="1600" dirty="0"/>
                  <a:t>IM’PQCrypto11</a:t>
                </a:r>
                <a:r>
                  <a:rPr kumimoji="1" lang="en-US" altLang="zh-CN" sz="2000" dirty="0" smtClean="0"/>
                  <a:t>]).</a:t>
                </a:r>
                <a:endParaRPr lang="en-CA" sz="2000" dirty="0" smtClean="0"/>
              </a:p>
              <a:p>
                <a:pPr marL="434340" indent="-342900">
                  <a:buFont typeface="Wingdings" panose="05000000000000000000" pitchFamily="2" charset="2"/>
                  <a:buChar char="§"/>
                </a:pPr>
                <a:r>
                  <a:rPr lang="en-CA" sz="2000" dirty="0" smtClean="0"/>
                  <a:t>Same holds for XMSS [</a:t>
                </a:r>
                <a:r>
                  <a:rPr lang="en-CA" sz="1600" dirty="0" smtClean="0"/>
                  <a:t>BDH11</a:t>
                </a:r>
                <a:r>
                  <a:rPr lang="en-CA" sz="2000" dirty="0" smtClean="0"/>
                  <a:t>]: more efficient OTS + (different) Hash tree.</a:t>
                </a:r>
              </a:p>
              <a:p>
                <a:pPr marL="891540" lvl="1" indent="-342900">
                  <a:buFont typeface="Wingdings" panose="05000000000000000000" pitchFamily="2" charset="2"/>
                  <a:buChar char="§"/>
                </a:pPr>
                <a:r>
                  <a:rPr kumimoji="1" lang="en-US" altLang="zh-CN" sz="2000" dirty="0" smtClean="0"/>
                  <a:t>More features not checked yet: e.g. forward security… </a:t>
                </a:r>
              </a:p>
              <a:p>
                <a:pPr marL="434340" indent="-342900">
                  <a:buFont typeface="Wingdings" panose="05000000000000000000" pitchFamily="2" charset="2"/>
                  <a:buChar char="§"/>
                </a:pPr>
                <a:r>
                  <a:rPr kumimoji="1" lang="en-US" altLang="zh-CN" sz="2000" dirty="0" smtClean="0"/>
                  <a:t>[Zhandry’Crypto13] showed that (with very nice techniques)</a:t>
                </a:r>
              </a:p>
              <a:p>
                <a:pPr marL="891540" lvl="1" indent="-342900">
                  <a:buFont typeface="Courier New" panose="02070309020205020404" pitchFamily="49" charset="0"/>
                  <a:buChar char="o"/>
                </a:pPr>
                <a:r>
                  <a:rPr kumimoji="1" lang="en-US" altLang="zh-CN" sz="2000" dirty="0" smtClean="0"/>
                  <a:t>Collision-Resistant Hash Function </a:t>
                </a:r>
                <a14:m>
                  <m:oMath xmlns:m="http://schemas.openxmlformats.org/officeDocument/2006/math">
                    <m:r>
                      <a:rPr kumimoji="1" lang="en-CA" altLang="zh-CN" sz="2000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kumimoji="1" lang="en-US" altLang="zh-CN" sz="2000" dirty="0" smtClean="0"/>
                  <a:t> QQ-secure Signatures.</a:t>
                </a:r>
              </a:p>
              <a:p>
                <a:pPr marL="891540" lvl="1" indent="-342900">
                  <a:buFont typeface="Courier New" panose="02070309020205020404" pitchFamily="49" charset="0"/>
                  <a:buChar char="o"/>
                </a:pPr>
                <a:r>
                  <a:rPr kumimoji="1" lang="en-US" altLang="zh-CN" sz="2000" dirty="0" smtClean="0"/>
                  <a:t>QQ: adversary can ask for superposition signing queries </a:t>
                </a:r>
                <a14:m>
                  <m:oMath xmlns:m="http://schemas.openxmlformats.org/officeDocument/2006/math">
                    <m:r>
                      <a:rPr kumimoji="1" lang="en-CA" altLang="zh-CN" sz="2000" b="0" i="1" smtClean="0">
                        <a:latin typeface="Cambria Math"/>
                      </a:rPr>
                      <m:t>∑|</m:t>
                    </m:r>
                    <m:r>
                      <a:rPr kumimoji="1" lang="en-CA" altLang="zh-CN" sz="2000" b="0" i="1" smtClean="0">
                        <a:latin typeface="Cambria Math"/>
                      </a:rPr>
                      <m:t>𝑚</m:t>
                    </m:r>
                    <m:r>
                      <a:rPr kumimoji="1" lang="en-CA" altLang="zh-CN" sz="2000" b="0" i="1" smtClean="0">
                        <a:latin typeface="Cambria Math"/>
                      </a:rPr>
                      <m:t>〉</m:t>
                    </m:r>
                  </m:oMath>
                </a14:m>
                <a:r>
                  <a:rPr kumimoji="1" lang="en-US" altLang="zh-CN" sz="2000" dirty="0" smtClean="0"/>
                  <a:t>.</a:t>
                </a:r>
              </a:p>
              <a:p>
                <a:pPr marL="891540" lvl="1" indent="-342900">
                  <a:buFont typeface="Wingdings" panose="05000000000000000000" pitchFamily="2" charset="2"/>
                  <a:buChar char="§"/>
                </a:pPr>
                <a:endParaRPr kumimoji="1" lang="en-US" altLang="zh-CN" sz="2000" dirty="0"/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61" y="4242650"/>
                <a:ext cx="8568952" cy="2246769"/>
              </a:xfrm>
              <a:prstGeom prst="rect">
                <a:avLst/>
              </a:prstGeom>
              <a:blipFill rotWithShape="1">
                <a:blip r:embed="rId8"/>
                <a:stretch>
                  <a:fillRect t="-135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AutoShape 6"/>
              <p:cNvSpPr>
                <a:spLocks noChangeArrowheads="1"/>
              </p:cNvSpPr>
              <p:nvPr/>
            </p:nvSpPr>
            <p:spPr bwMode="auto">
              <a:xfrm>
                <a:off x="395536" y="3573016"/>
                <a:ext cx="8280920" cy="504056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noFill/>
                <a:round/>
                <a:headEnd type="none" w="lg" len="lg"/>
                <a:tailEnd type="none" w="lg" len="lg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CA" sz="2400" dirty="0">
                    <a:solidFill>
                      <a:srgbClr val="FFFF00"/>
                    </a:solidFill>
                  </a:rPr>
                  <a:t>Application</a:t>
                </a:r>
                <a:r>
                  <a:rPr lang="en-CA" sz="2400" dirty="0" smtClean="0">
                    <a:solidFill>
                      <a:schemeClr val="bg1"/>
                    </a:solidFill>
                  </a:rPr>
                  <a:t>: Quantum-safe OWFs </a:t>
                </a:r>
                <a14:m>
                  <m:oMath xmlns:m="http://schemas.openxmlformats.org/officeDocument/2006/math">
                    <m:r>
                      <a:rPr lang="en-CA" sz="2400" i="1">
                        <a:solidFill>
                          <a:schemeClr val="bg1"/>
                        </a:solidFill>
                        <a:latin typeface="Cambria Math"/>
                      </a:rPr>
                      <m:t>⇒</m:t>
                    </m:r>
                  </m:oMath>
                </a14:m>
                <a:r>
                  <a:rPr lang="en-CA" sz="2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CA" sz="2400" dirty="0">
                    <a:solidFill>
                      <a:schemeClr val="bg1"/>
                    </a:solidFill>
                  </a:rPr>
                  <a:t>Quantum-secure Signatures</a:t>
                </a:r>
                <a:endParaRPr lang="en-CA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6" name="AutoShap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573016"/>
                <a:ext cx="8280920" cy="504056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9"/>
                <a:stretch>
                  <a:fillRect/>
                </a:stretch>
              </a:blipFill>
              <a:ln w="22225">
                <a:noFill/>
                <a:round/>
                <a:headEnd type="none" w="lg" len="lg"/>
                <a:tailEnd type="none" w="lg" len="lg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13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owchart: Alternate Process 38"/>
          <p:cNvSpPr/>
          <p:nvPr/>
        </p:nvSpPr>
        <p:spPr>
          <a:xfrm>
            <a:off x="683568" y="2516949"/>
            <a:ext cx="3857992" cy="2988332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5" y="2985000"/>
            <a:ext cx="3600399" cy="2417238"/>
            <a:chOff x="827585" y="2985000"/>
            <a:chExt cx="3600399" cy="2417238"/>
          </a:xfrm>
        </p:grpSpPr>
        <p:sp>
          <p:nvSpPr>
            <p:cNvPr id="58" name="Flowchart: Alternate Process 57"/>
            <p:cNvSpPr/>
            <p:nvPr/>
          </p:nvSpPr>
          <p:spPr>
            <a:xfrm>
              <a:off x="827585" y="3343820"/>
              <a:ext cx="3600399" cy="2058418"/>
            </a:xfrm>
            <a:prstGeom prst="flowChartAlternateProcess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359355" y="4413370"/>
                  <a:ext cx="460190" cy="474169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1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59355" y="4413370"/>
                  <a:ext cx="460190" cy="47416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317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475656" y="4425874"/>
                  <a:ext cx="471859" cy="46166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/>
                          </a:rPr>
                          <m:t>𝐵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3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75656" y="4425874"/>
                  <a:ext cx="471859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317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/>
            <p:cNvCxnSpPr>
              <a:stCxn id="63" idx="0"/>
              <a:endCxn id="68" idx="2"/>
            </p:cNvCxnSpPr>
            <p:nvPr/>
          </p:nvCxnSpPr>
          <p:spPr>
            <a:xfrm flipV="1">
              <a:off x="1711586" y="3993112"/>
              <a:ext cx="3612" cy="4327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4" idx="2"/>
              <a:endCxn id="61" idx="0"/>
            </p:cNvCxnSpPr>
            <p:nvPr/>
          </p:nvCxnSpPr>
          <p:spPr>
            <a:xfrm flipH="1">
              <a:off x="3589450" y="3993112"/>
              <a:ext cx="3791" cy="4202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469269" y="3521573"/>
                  <a:ext cx="552011" cy="471539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CA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latin typeface="Cambria Math"/>
                              </a:rPr>
                              <m:t>𝐵</m:t>
                            </m:r>
                          </m:e>
                        </m:acc>
                        <m:r>
                          <a:rPr lang="en-CA" sz="24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8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69269" y="3521573"/>
                  <a:ext cx="552011" cy="47153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3846" r="-15217"/>
                  </a:stretch>
                </a:blipFill>
                <a:ln w="317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2453328" y="2985000"/>
              <a:ext cx="434734" cy="769441"/>
            </a:xfrm>
            <a:prstGeom prst="rect">
              <a:avLst/>
            </a:prstGeom>
            <a:noFill/>
            <a:ln w="3175">
              <a:noFill/>
              <a:miter lim="800000"/>
              <a:headEnd type="none" w="lg" len="lg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4400" dirty="0" smtClean="0">
                  <a:solidFill>
                    <a:srgbClr val="FF0000"/>
                  </a:solidFill>
                </a:rPr>
                <a:t>?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9"/>
              <p:cNvSpPr txBox="1">
                <a:spLocks noChangeArrowheads="1"/>
              </p:cNvSpPr>
              <p:nvPr/>
            </p:nvSpPr>
            <p:spPr bwMode="auto">
              <a:xfrm>
                <a:off x="1081447" y="4086893"/>
                <a:ext cx="466217" cy="461665"/>
              </a:xfrm>
              <a:prstGeom prst="rect">
                <a:avLst/>
              </a:prstGeom>
              <a:noFill/>
              <a:ln w="3175">
                <a:noFill/>
                <a:miter lim="800000"/>
                <a:headEnd type="none" w="lg" len="lg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1447" y="4086893"/>
                <a:ext cx="466217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175">
                <a:noFill/>
                <a:miter lim="800000"/>
                <a:headEnd type="none" w="lg" len="lg"/>
                <a:tailEnd type="none" w="lg" len="lg"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/>
          <p:cNvCxnSpPr>
            <a:stCxn id="61" idx="1"/>
            <a:endCxn id="64" idx="3"/>
          </p:cNvCxnSpPr>
          <p:nvPr/>
        </p:nvCxnSpPr>
        <p:spPr>
          <a:xfrm flipH="1" flipV="1">
            <a:off x="2871950" y="4641627"/>
            <a:ext cx="487405" cy="8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4" idx="1"/>
            <a:endCxn id="63" idx="3"/>
          </p:cNvCxnSpPr>
          <p:nvPr/>
        </p:nvCxnSpPr>
        <p:spPr>
          <a:xfrm flipH="1">
            <a:off x="1947515" y="4641627"/>
            <a:ext cx="464245" cy="1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577" y="1229125"/>
            <a:ext cx="7704855" cy="471683"/>
          </a:xfrm>
          <a:ln w="3175"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dirty="0" smtClean="0">
                <a:solidFill>
                  <a:srgbClr val="0070C0"/>
                </a:solidFill>
              </a:rPr>
              <a:t>Upshot</a:t>
            </a:r>
            <a:r>
              <a:rPr lang="en-CA" dirty="0" smtClean="0"/>
              <a:t>: let an </a:t>
            </a:r>
            <a:r>
              <a:rPr lang="en-CA" b="1" dirty="0" smtClean="0"/>
              <a:t>interpreter</a:t>
            </a:r>
            <a:r>
              <a:rPr lang="en-CA" dirty="0" smtClean="0"/>
              <a:t> take you to the game-preserving land!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19CA-228D-4CAA-AFDD-55B14F315442}" type="slidenum">
              <a:rPr lang="en-CA" smtClean="0"/>
              <a:t>11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Lifting Game-Updating Reductions</a:t>
            </a:r>
            <a:endParaRPr lang="en-CA" sz="3600" dirty="0"/>
          </a:p>
        </p:txBody>
      </p:sp>
      <p:sp>
        <p:nvSpPr>
          <p:cNvPr id="59" name="矩形 974"/>
          <p:cNvSpPr/>
          <p:nvPr/>
        </p:nvSpPr>
        <p:spPr>
          <a:xfrm rot="5400000">
            <a:off x="2156513" y="3171927"/>
            <a:ext cx="835698" cy="2781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Box 9"/>
              <p:cNvSpPr txBox="1">
                <a:spLocks noChangeArrowheads="1"/>
              </p:cNvSpPr>
              <p:nvPr/>
            </p:nvSpPr>
            <p:spPr bwMode="auto">
              <a:xfrm>
                <a:off x="3377941" y="1862759"/>
                <a:ext cx="460190" cy="474169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77941" y="1862759"/>
                <a:ext cx="460190" cy="47416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3175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 Box 9"/>
              <p:cNvSpPr txBox="1">
                <a:spLocks noChangeArrowheads="1"/>
              </p:cNvSpPr>
              <p:nvPr/>
            </p:nvSpPr>
            <p:spPr bwMode="auto">
              <a:xfrm>
                <a:off x="2441837" y="4404542"/>
                <a:ext cx="460190" cy="474169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1837" y="4404542"/>
                <a:ext cx="460190" cy="4741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3175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 Box 9"/>
              <p:cNvSpPr txBox="1">
                <a:spLocks noChangeArrowheads="1"/>
              </p:cNvSpPr>
              <p:nvPr/>
            </p:nvSpPr>
            <p:spPr bwMode="auto">
              <a:xfrm>
                <a:off x="751269" y="1844824"/>
                <a:ext cx="469103" cy="473976"/>
              </a:xfrm>
              <a:prstGeom prst="rect">
                <a:avLst/>
              </a:prstGeom>
              <a:noFill/>
              <a:ln w="3175">
                <a:noFill/>
                <a:miter lim="800000"/>
                <a:headEnd type="none" w="lg" len="lg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/>
                            </a:rPr>
                            <m:t>𝐺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1269" y="1844824"/>
                <a:ext cx="469103" cy="47397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3175">
                <a:noFill/>
                <a:miter lim="800000"/>
                <a:headEnd type="none" w="lg" len="lg"/>
                <a:tailEnd type="none" w="lg" len="lg"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Box 9"/>
              <p:cNvSpPr txBox="1">
                <a:spLocks noChangeArrowheads="1"/>
              </p:cNvSpPr>
              <p:nvPr/>
            </p:nvSpPr>
            <p:spPr bwMode="auto">
              <a:xfrm>
                <a:off x="3995936" y="1844824"/>
                <a:ext cx="549253" cy="473976"/>
              </a:xfrm>
              <a:prstGeom prst="rect">
                <a:avLst/>
              </a:prstGeom>
              <a:noFill/>
              <a:ln w="3175">
                <a:noFill/>
                <a:miter lim="800000"/>
                <a:headEnd type="none" w="lg" len="lg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/>
                            </a:rPr>
                            <m:t>𝐺</m:t>
                          </m:r>
                        </m:e>
                      </m:acc>
                      <m:r>
                        <a:rPr lang="en-CA" sz="24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5936" y="1844824"/>
                <a:ext cx="549253" cy="47397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3175">
                <a:noFill/>
                <a:miter lim="800000"/>
                <a:headEnd type="none" w="lg" len="lg"/>
                <a:tailEnd type="none" w="lg" len="lg"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/>
          <p:cNvCxnSpPr/>
          <p:nvPr/>
        </p:nvCxnSpPr>
        <p:spPr>
          <a:xfrm rot="16200000">
            <a:off x="971457" y="3711628"/>
            <a:ext cx="3420000" cy="4719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9"/>
              <p:cNvSpPr txBox="1">
                <a:spLocks noChangeArrowheads="1"/>
              </p:cNvSpPr>
              <p:nvPr/>
            </p:nvSpPr>
            <p:spPr bwMode="auto">
              <a:xfrm>
                <a:off x="755576" y="3866435"/>
                <a:ext cx="466217" cy="461665"/>
              </a:xfrm>
              <a:prstGeom prst="rect">
                <a:avLst/>
              </a:prstGeom>
              <a:noFill/>
              <a:ln w="3175">
                <a:noFill/>
                <a:miter lim="800000"/>
                <a:headEnd type="none" w="lg" len="lg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3866435"/>
                <a:ext cx="466217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3175">
                <a:noFill/>
                <a:miter lim="800000"/>
                <a:headEnd type="none" w="lg" len="lg"/>
                <a:tailEnd type="none" w="lg" len="lg"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9"/>
              <p:cNvSpPr txBox="1">
                <a:spLocks noChangeArrowheads="1"/>
              </p:cNvSpPr>
              <p:nvPr/>
            </p:nvSpPr>
            <p:spPr bwMode="auto">
              <a:xfrm>
                <a:off x="3964269" y="3866435"/>
                <a:ext cx="535723" cy="461665"/>
              </a:xfrm>
              <a:prstGeom prst="rect">
                <a:avLst/>
              </a:prstGeom>
              <a:noFill/>
              <a:ln w="3175">
                <a:noFill/>
                <a:miter lim="800000"/>
                <a:headEnd type="none" w="lg" len="lg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/>
                        </a:rPr>
                        <m:t>𝐺</m:t>
                      </m:r>
                      <m:r>
                        <a:rPr lang="en-CA" sz="24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4269" y="3866435"/>
                <a:ext cx="535723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3175">
                <a:noFill/>
                <a:miter lim="800000"/>
                <a:headEnd type="none" w="lg" len="lg"/>
                <a:tailEnd type="none" w="lg" len="lg"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353148" y="2336928"/>
            <a:ext cx="540340" cy="1656184"/>
            <a:chOff x="3353148" y="2336928"/>
            <a:chExt cx="540340" cy="1656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353148" y="3518943"/>
                  <a:ext cx="540340" cy="474169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CA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latin typeface="Cambria Math"/>
                              </a:rPr>
                              <m:t>𝐴</m:t>
                            </m:r>
                          </m:e>
                        </m:acc>
                        <m:r>
                          <a:rPr lang="en-CA" sz="24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53148" y="3518943"/>
                  <a:ext cx="540340" cy="47416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317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/>
            <p:cNvGrpSpPr/>
            <p:nvPr/>
          </p:nvGrpSpPr>
          <p:grpSpPr>
            <a:xfrm>
              <a:off x="3389432" y="2336928"/>
              <a:ext cx="450738" cy="1182015"/>
              <a:chOff x="3389432" y="2336928"/>
              <a:chExt cx="450738" cy="1182015"/>
            </a:xfrm>
          </p:grpSpPr>
          <p:cxnSp>
            <p:nvCxnSpPr>
              <p:cNvPr id="62" name="Straight Arrow Connector 61"/>
              <p:cNvCxnSpPr>
                <a:stCxn id="60" idx="2"/>
                <a:endCxn id="43" idx="0"/>
              </p:cNvCxnSpPr>
              <p:nvPr/>
            </p:nvCxnSpPr>
            <p:spPr>
              <a:xfrm>
                <a:off x="3608036" y="2336928"/>
                <a:ext cx="6765" cy="3600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89432" y="2696968"/>
                    <a:ext cx="450738" cy="471732"/>
                  </a:xfrm>
                  <a:prstGeom prst="rect">
                    <a:avLst/>
                  </a:prstGeom>
                  <a:solidFill>
                    <a:srgbClr val="00B0F0"/>
                  </a:solidFill>
                  <a:ln w="3175">
                    <a:solidFill>
                      <a:schemeClr val="tx1"/>
                    </a:solidFill>
                    <a:miter lim="800000"/>
                    <a:headEnd type="none" w="lg" len="lg"/>
                    <a:tailEnd type="none" w="lg" len="lg"/>
                  </a:ln>
                  <a:effectLst/>
                </p:spPr>
                <p:txBody>
                  <a:bodyPr wrap="square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3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389432" y="2696968"/>
                    <a:ext cx="450738" cy="4717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861" r="-26667"/>
                    </a:stretch>
                  </a:blipFill>
                  <a:ln w="3175">
                    <a:solidFill>
                      <a:schemeClr val="tx1"/>
                    </a:solidFill>
                    <a:miter lim="800000"/>
                    <a:headEnd type="none" w="lg" len="lg"/>
                    <a:tailEnd type="none" w="lg" len="lg"/>
                  </a:ln>
                  <a:effectLst/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Arrow Connector 44"/>
              <p:cNvCxnSpPr>
                <a:stCxn id="43" idx="2"/>
                <a:endCxn id="44" idx="0"/>
              </p:cNvCxnSpPr>
              <p:nvPr/>
            </p:nvCxnSpPr>
            <p:spPr>
              <a:xfrm>
                <a:off x="3614801" y="3168700"/>
                <a:ext cx="8517" cy="3502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9"/>
              <p:cNvSpPr txBox="1">
                <a:spLocks noChangeArrowheads="1"/>
              </p:cNvSpPr>
              <p:nvPr/>
            </p:nvSpPr>
            <p:spPr bwMode="auto">
              <a:xfrm>
                <a:off x="865826" y="2585469"/>
                <a:ext cx="466218" cy="471539"/>
              </a:xfrm>
              <a:prstGeom prst="rect">
                <a:avLst/>
              </a:prstGeom>
              <a:noFill/>
              <a:ln w="3175">
                <a:noFill/>
                <a:miter lim="800000"/>
                <a:headEnd type="none" w="lg" len="lg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5826" y="2585469"/>
                <a:ext cx="466218" cy="471539"/>
              </a:xfrm>
              <a:prstGeom prst="rect">
                <a:avLst/>
              </a:prstGeom>
              <a:blipFill rotWithShape="1">
                <a:blip r:embed="rId14"/>
                <a:stretch>
                  <a:fillRect t="-3896" r="-20779"/>
                </a:stretch>
              </a:blipFill>
              <a:ln w="3175">
                <a:noFill/>
                <a:miter lim="800000"/>
                <a:headEnd type="none" w="lg" len="lg"/>
                <a:tailEnd type="none" w="lg" len="lg"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517224" y="1853593"/>
            <a:ext cx="471860" cy="1667980"/>
            <a:chOff x="1517224" y="1853593"/>
            <a:chExt cx="471860" cy="16679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517224" y="2696968"/>
                  <a:ext cx="450738" cy="471732"/>
                </a:xfrm>
                <a:prstGeom prst="rect">
                  <a:avLst/>
                </a:prstGeom>
                <a:solidFill>
                  <a:srgbClr val="00B0F0"/>
                </a:solidFill>
                <a:ln w="317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CA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latin typeface="Cambria Math"/>
                              </a:rPr>
                              <m:t>𝐼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6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17224" y="2696968"/>
                  <a:ext cx="450738" cy="4717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861" r="-25333"/>
                  </a:stretch>
                </a:blipFill>
                <a:ln w="317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517224" y="1853593"/>
                  <a:ext cx="471860" cy="471539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CA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7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17224" y="1853593"/>
                  <a:ext cx="471860" cy="47153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3846" r="-17949"/>
                  </a:stretch>
                </a:blipFill>
                <a:ln w="317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stCxn id="68" idx="0"/>
              <a:endCxn id="46" idx="2"/>
            </p:cNvCxnSpPr>
            <p:nvPr/>
          </p:nvCxnSpPr>
          <p:spPr>
            <a:xfrm flipH="1" flipV="1">
              <a:off x="1742593" y="3168700"/>
              <a:ext cx="2682" cy="3528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6" idx="0"/>
              <a:endCxn id="47" idx="2"/>
            </p:cNvCxnSpPr>
            <p:nvPr/>
          </p:nvCxnSpPr>
          <p:spPr>
            <a:xfrm flipV="1">
              <a:off x="1742593" y="2325132"/>
              <a:ext cx="10561" cy="3718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9"/>
              <p:cNvSpPr txBox="1">
                <a:spLocks noChangeArrowheads="1"/>
              </p:cNvSpPr>
              <p:nvPr/>
            </p:nvSpPr>
            <p:spPr bwMode="auto">
              <a:xfrm>
                <a:off x="2453328" y="2297437"/>
                <a:ext cx="451086" cy="471539"/>
              </a:xfrm>
              <a:prstGeom prst="rect">
                <a:avLst/>
              </a:prstGeom>
              <a:noFill/>
              <a:ln w="3175">
                <a:noFill/>
                <a:miter lim="800000"/>
                <a:headEnd type="none" w="lg" len="lg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3328" y="2297437"/>
                <a:ext cx="451086" cy="471539"/>
              </a:xfrm>
              <a:prstGeom prst="rect">
                <a:avLst/>
              </a:prstGeom>
              <a:blipFill rotWithShape="1">
                <a:blip r:embed="rId17"/>
                <a:stretch>
                  <a:fillRect t="-3896" r="-17568"/>
                </a:stretch>
              </a:blipFill>
              <a:ln w="3175">
                <a:noFill/>
                <a:miter lim="800000"/>
                <a:headEnd type="none" w="lg" len="lg"/>
                <a:tailEnd type="none" w="lg" len="lg"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1"/>
              <p:cNvSpPr txBox="1">
                <a:spLocks/>
              </p:cNvSpPr>
              <p:nvPr/>
            </p:nvSpPr>
            <p:spPr>
              <a:xfrm>
                <a:off x="4544437" y="1780450"/>
                <a:ext cx="4204027" cy="27681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65760" indent="-3657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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77240" indent="-3657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3657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v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508760" indent="-32004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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32004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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148840" indent="-274320" algn="l" defTabSz="914400" rtl="0" eaLnBrk="1" latinLnBrk="0" hangingPunct="1"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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68880" indent="-274320" algn="l" defTabSz="914400" rtl="0" eaLnBrk="1" latinLnBrk="0" hangingPunct="1"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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88920" indent="-274320" algn="l" defTabSz="914400" rtl="0" eaLnBrk="1" latinLnBrk="0" hangingPunct="1"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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08960" indent="-274320" algn="l" defTabSz="914400" rtl="0" eaLnBrk="1" latinLnBrk="0" hangingPunct="1"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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5760" lvl="1">
                  <a:buFont typeface="Wingdings" pitchFamily="2" charset="2"/>
                  <a:buChar char=""/>
                </a:pPr>
                <a:r>
                  <a:rPr lang="en-CA" sz="2200" dirty="0" smtClean="0"/>
                  <a:t>Definition. A classical reduction </a:t>
                </a:r>
                <a14:m>
                  <m:oMath xmlns:m="http://schemas.openxmlformats.org/officeDocument/2006/math">
                    <m:r>
                      <a:rPr lang="en-CA" sz="2200" i="1" dirty="0" smtClean="0">
                        <a:latin typeface="Cambria Math"/>
                      </a:rPr>
                      <m:t>𝑅</m:t>
                    </m:r>
                    <m:r>
                      <a:rPr lang="en-CA" sz="2200" i="1" dirty="0" smtClean="0">
                        <a:latin typeface="Cambria Math"/>
                      </a:rPr>
                      <m:t>=(</m:t>
                    </m:r>
                    <m:r>
                      <a:rPr lang="en-CA" sz="2200" i="1" dirty="0" smtClean="0">
                        <a:latin typeface="Cambria Math"/>
                      </a:rPr>
                      <m:t>𝐺</m:t>
                    </m:r>
                    <m:r>
                      <a:rPr lang="en-CA" sz="2200" i="1" dirty="0" smtClean="0">
                        <a:latin typeface="Cambria Math"/>
                      </a:rPr>
                      <m:t>,</m:t>
                    </m:r>
                    <m:r>
                      <a:rPr lang="en-CA" sz="2200" i="1" dirty="0" smtClean="0">
                        <a:latin typeface="Cambria Math"/>
                      </a:rPr>
                      <m:t>𝑇</m:t>
                    </m:r>
                    <m:r>
                      <a:rPr lang="en-CA" sz="2200" i="1" dirty="0" smtClean="0">
                        <a:latin typeface="Cambria Math"/>
                      </a:rPr>
                      <m:t>,</m:t>
                    </m:r>
                    <m:r>
                      <a:rPr lang="en-CA" sz="2200" i="1" dirty="0" smtClean="0">
                        <a:latin typeface="Cambria Math"/>
                      </a:rPr>
                      <m:t>𝐺</m:t>
                    </m:r>
                    <m:r>
                      <a:rPr lang="en-CA" sz="2200" i="1" dirty="0" smtClean="0">
                        <a:latin typeface="Cambria Math"/>
                      </a:rPr>
                      <m:t>’) </m:t>
                    </m:r>
                  </m:oMath>
                </a14:m>
                <a:r>
                  <a:rPr lang="en-CA" sz="2200" dirty="0"/>
                  <a:t>is </a:t>
                </a:r>
                <a14:m>
                  <m:oMath xmlns:m="http://schemas.openxmlformats.org/officeDocument/2006/math">
                    <m:r>
                      <a:rPr lang="en-CA" sz="220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CA" sz="2200" dirty="0" smtClean="0"/>
                  <a:t>-translatable if 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latin typeface="Cambria Math"/>
                      </a:rPr>
                      <m:t>∃</m:t>
                    </m:r>
                    <m:acc>
                      <m:accPr>
                        <m:chr m:val="̂"/>
                        <m:ctrlPr>
                          <a:rPr lang="en-CA" sz="22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CA" sz="2200" b="0" i="1" smtClean="0">
                            <a:latin typeface="Cambria Math"/>
                          </a:rPr>
                          <m:t>𝐼</m:t>
                        </m:r>
                      </m:e>
                    </m:acc>
                  </m:oMath>
                </a14:m>
                <a:r>
                  <a:rPr lang="en-CA" sz="2200" dirty="0" smtClean="0"/>
                  <a:t> </a:t>
                </a:r>
                <a:r>
                  <a:rPr lang="en-CA" sz="2200" dirty="0" err="1" smtClean="0"/>
                  <a:t>s.t.</a:t>
                </a:r>
                <a:r>
                  <a:rPr lang="en-CA" sz="2200" dirty="0" smtClean="0"/>
                  <a:t>, </a:t>
                </a:r>
              </a:p>
              <a:p>
                <a:pPr marL="731520" lvl="2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CA" sz="2000" b="0" i="1" smtClean="0">
                            <a:latin typeface="Cambria Math"/>
                          </a:rPr>
                          <m:t>𝐼</m:t>
                        </m:r>
                      </m:e>
                    </m:acc>
                  </m:oMath>
                </a14:m>
                <a:r>
                  <a:rPr lang="en-CA" sz="2000" dirty="0" smtClean="0"/>
                  <a:t> is a “good” interpreter.</a:t>
                </a:r>
              </a:p>
              <a:p>
                <a:pPr marL="1097280" lvl="3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CA" sz="20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CA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/>
                              </a:rPr>
                              <m:t>𝐴</m:t>
                            </m:r>
                          </m:e>
                        </m:acc>
                        <m:r>
                          <a:rPr lang="en-CA" sz="2000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CA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CA" sz="2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/>
                                  </a:rPr>
                                  <m:t>𝐺</m:t>
                                </m:r>
                              </m:e>
                            </m:acc>
                          </m:e>
                          <m:sup>
                            <m:r>
                              <a:rPr lang="en-CA" sz="20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CA" sz="2000" b="0" i="1" smtClean="0">
                        <a:latin typeface="Cambria Math"/>
                      </a:rPr>
                      <m:t>≈</m:t>
                    </m:r>
                    <m:r>
                      <a:rPr lang="en-CA" sz="2000" b="0" i="1" smtClean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CA" sz="20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CA" sz="2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acc>
                          </m:e>
                          <m:sup>
                            <m:r>
                              <a:rPr lang="en-CA" sz="20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CA" sz="2000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CA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2000" b="0" i="1" smtClean="0">
                                <a:latin typeface="Cambria Math"/>
                              </a:rPr>
                              <m:t>𝐺</m:t>
                            </m:r>
                          </m:e>
                          <m:sup>
                            <m:r>
                              <a:rPr lang="en-CA" sz="20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CA" sz="2000" b="0" dirty="0" smtClean="0"/>
              </a:p>
              <a:p>
                <a:pPr marL="1097280" lvl="3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CA" sz="2000" i="1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CA" sz="2000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CA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/>
                              </a:rPr>
                              <m:t>𝐵</m:t>
                            </m:r>
                          </m:e>
                        </m:acc>
                        <m:r>
                          <a:rPr lang="en-CA" sz="20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CA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/>
                              </a:rPr>
                              <m:t>𝐺</m:t>
                            </m:r>
                          </m:e>
                        </m:acc>
                        <m:r>
                          <a:rPr lang="en-CA" sz="200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CA" sz="2000" i="1">
                        <a:latin typeface="Cambria Math"/>
                      </a:rPr>
                      <m:t>≈</m:t>
                    </m:r>
                    <m:r>
                      <a:rPr lang="en-CA" sz="2000" i="1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CA" sz="2000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CA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/>
                              </a:rPr>
                              <m:t>𝐵</m:t>
                            </m:r>
                          </m:e>
                        </m:acc>
                        <m:r>
                          <a:rPr lang="en-CA" sz="2200" b="0" i="1" dirty="0" smtClean="0">
                            <a:latin typeface="Cambria Math"/>
                          </a:rPr>
                          <m:t>′</m:t>
                        </m:r>
                        <m:r>
                          <a:rPr lang="en-CA" sz="2000" i="1">
                            <a:latin typeface="Cambria Math"/>
                          </a:rPr>
                          <m:t>,</m:t>
                        </m:r>
                        <m:r>
                          <a:rPr lang="en-CA" sz="2000" b="0" i="1" smtClean="0">
                            <a:latin typeface="Cambria Math"/>
                          </a:rPr>
                          <m:t>𝐺</m:t>
                        </m:r>
                      </m:e>
                    </m:d>
                  </m:oMath>
                </a14:m>
                <a:endParaRPr lang="en-CA" sz="2000" dirty="0"/>
              </a:p>
              <a:p>
                <a:pPr marL="731520" lvl="2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CA" sz="2000" i="1" dirty="0">
                        <a:latin typeface="Cambria Math"/>
                      </a:rPr>
                      <m:t>𝑅</m:t>
                    </m:r>
                    <m:r>
                      <a:rPr lang="en-CA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CA" sz="2000" dirty="0"/>
                  <a:t>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CA" sz="2000" i="1">
                            <a:latin typeface="Cambria Math"/>
                          </a:rPr>
                          <m:t>𝐼</m:t>
                        </m:r>
                      </m:e>
                    </m:acc>
                    <m:r>
                      <a:rPr lang="en-CA" sz="2000" i="1" dirty="0">
                        <a:latin typeface="Cambria Math"/>
                      </a:rPr>
                      <m:t>(</m:t>
                    </m:r>
                    <m:r>
                      <a:rPr lang="en-CA" sz="2000" i="1" dirty="0">
                        <a:latin typeface="Cambria Math"/>
                      </a:rPr>
                      <m:t>𝑄</m:t>
                    </m:r>
                    <m:r>
                      <a:rPr lang="en-CA" sz="20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CA" sz="2000" dirty="0"/>
                  <a:t>-respectful</a:t>
                </a:r>
                <a:r>
                  <a:rPr lang="en-CA" sz="2000" dirty="0" smtClean="0"/>
                  <a:t>.</a:t>
                </a:r>
              </a:p>
              <a:p>
                <a:pPr marL="0" lvl="1" indent="0">
                  <a:buNone/>
                </a:pPr>
                <a:endParaRPr lang="en-CA" sz="2200" dirty="0"/>
              </a:p>
              <a:p>
                <a:pPr marL="731520" lvl="2">
                  <a:buFont typeface="Wingdings" pitchFamily="2" charset="2"/>
                  <a:buChar char="§"/>
                </a:pPr>
                <a:endParaRPr lang="en-CA" sz="2000" b="0" dirty="0" smtClean="0"/>
              </a:p>
            </p:txBody>
          </p:sp>
        </mc:Choice>
        <mc:Fallback xmlns="">
          <p:sp>
            <p:nvSpPr>
              <p:cNvPr id="71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437" y="1780450"/>
                <a:ext cx="4204027" cy="2768108"/>
              </a:xfrm>
              <a:prstGeom prst="rect">
                <a:avLst/>
              </a:prstGeom>
              <a:blipFill rotWithShape="1">
                <a:blip r:embed="rId18"/>
                <a:stretch>
                  <a:fillRect l="-1449" t="-1322" r="-2319" b="-11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1"/>
              <p:cNvSpPr txBox="1">
                <a:spLocks/>
              </p:cNvSpPr>
              <p:nvPr/>
            </p:nvSpPr>
            <p:spPr>
              <a:xfrm>
                <a:off x="4572000" y="4736326"/>
                <a:ext cx="4572000" cy="9249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65760" indent="-3657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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77240" indent="-3657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3657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v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508760" indent="-32004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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32004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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148840" indent="-274320" algn="l" defTabSz="914400" rtl="0" eaLnBrk="1" latinLnBrk="0" hangingPunct="1"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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68880" indent="-274320" algn="l" defTabSz="914400" rtl="0" eaLnBrk="1" latinLnBrk="0" hangingPunct="1"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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88920" indent="-274320" algn="l" defTabSz="914400" rtl="0" eaLnBrk="1" latinLnBrk="0" hangingPunct="1"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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08960" indent="-274320" algn="l" defTabSz="914400" rtl="0" eaLnBrk="1" latinLnBrk="0" hangingPunct="1"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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5760" lvl="1">
                  <a:buFont typeface="Wingdings" pitchFamily="2" charset="2"/>
                  <a:buChar char=""/>
                </a:pPr>
                <a:r>
                  <a:rPr lang="en-CA" sz="2200" b="1" dirty="0" smtClean="0">
                    <a:solidFill>
                      <a:srgbClr val="0070C0"/>
                    </a:solidFill>
                  </a:rPr>
                  <a:t>Theorem 2</a:t>
                </a:r>
                <a:r>
                  <a:rPr lang="en-CA" sz="2200" dirty="0" smtClean="0"/>
                  <a:t>. If 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CA" sz="2200" dirty="0" smtClean="0"/>
                  <a:t> is 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CA" sz="2200" dirty="0" smtClean="0"/>
                  <a:t>-translatable, then there exists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2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CA" sz="2200" b="0" i="1" smtClean="0">
                            <a:latin typeface="Cambria Math"/>
                          </a:rPr>
                          <m:t>𝑅</m:t>
                        </m:r>
                      </m:e>
                    </m:acc>
                    <m:r>
                      <a:rPr lang="en-CA" sz="2200" b="0" i="1" dirty="0" smtClean="0">
                        <a:latin typeface="Cambria Math"/>
                      </a:rPr>
                      <m:t>=(</m:t>
                    </m:r>
                    <m:acc>
                      <m:accPr>
                        <m:chr m:val="̂"/>
                        <m:ctrlPr>
                          <a:rPr lang="en-CA" sz="2200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CA" sz="2200" b="0" i="1" dirty="0" smtClean="0">
                            <a:latin typeface="Cambria Math"/>
                          </a:rPr>
                          <m:t>𝐺</m:t>
                        </m:r>
                      </m:e>
                    </m:acc>
                    <m:r>
                      <a:rPr lang="en-CA" sz="2200" b="0" i="1" dirty="0" smtClean="0">
                        <a:latin typeface="Cambria Math"/>
                      </a:rPr>
                      <m:t>,</m:t>
                    </m:r>
                    <m:acc>
                      <m:accPr>
                        <m:chr m:val="̂"/>
                        <m:ctrlPr>
                          <a:rPr lang="en-CA" sz="2200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CA" sz="2200" b="0" i="1" dirty="0" smtClean="0">
                            <a:latin typeface="Cambria Math"/>
                          </a:rPr>
                          <m:t>𝑇</m:t>
                        </m:r>
                      </m:e>
                    </m:acc>
                    <m:r>
                      <a:rPr lang="en-CA" sz="2200" b="0" i="1" dirty="0" smtClean="0">
                        <a:latin typeface="Cambria Math"/>
                      </a:rPr>
                      <m:t>,</m:t>
                    </m:r>
                    <m:acc>
                      <m:accPr>
                        <m:chr m:val="̂"/>
                        <m:ctrlPr>
                          <a:rPr lang="en-CA" sz="2200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CA" sz="2200" b="0" i="1" dirty="0" smtClean="0">
                            <a:latin typeface="Cambria Math"/>
                          </a:rPr>
                          <m:t>𝐺</m:t>
                        </m:r>
                      </m:e>
                    </m:acc>
                    <m:r>
                      <a:rPr lang="en-CA" sz="2200" b="0" i="1" dirty="0" smtClean="0">
                        <a:latin typeface="Cambria Math"/>
                      </a:rPr>
                      <m:t>′)</m:t>
                    </m:r>
                  </m:oMath>
                </a14:m>
                <a:r>
                  <a:rPr lang="en-CA" sz="2200" dirty="0" smtClean="0"/>
                  <a:t>.</a:t>
                </a:r>
                <a:endParaRPr lang="en-CA" sz="2200" dirty="0"/>
              </a:p>
              <a:p>
                <a:pPr marL="731520" lvl="2">
                  <a:buFont typeface="Wingdings" pitchFamily="2" charset="2"/>
                  <a:buChar char="§"/>
                </a:pPr>
                <a:endParaRPr lang="en-CA" sz="2000" b="0" dirty="0" smtClean="0"/>
              </a:p>
            </p:txBody>
          </p:sp>
        </mc:Choice>
        <mc:Fallback xmlns="">
          <p:sp>
            <p:nvSpPr>
              <p:cNvPr id="72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736326"/>
                <a:ext cx="4572000" cy="924922"/>
              </a:xfrm>
              <a:prstGeom prst="rect">
                <a:avLst/>
              </a:prstGeom>
              <a:blipFill rotWithShape="1">
                <a:blip r:embed="rId19"/>
                <a:stretch>
                  <a:fillRect l="-1333" t="-39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ontent Placeholder 1"/>
          <p:cNvSpPr txBox="1">
            <a:spLocks/>
          </p:cNvSpPr>
          <p:nvPr/>
        </p:nvSpPr>
        <p:spPr>
          <a:xfrm>
            <a:off x="475383" y="5661248"/>
            <a:ext cx="8193233" cy="792088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v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600" dirty="0" smtClean="0"/>
              <a:t>Application: unify previous results</a:t>
            </a:r>
          </a:p>
          <a:p>
            <a:pPr lvl="1"/>
            <a:r>
              <a:rPr lang="en-CA" sz="1800" dirty="0" smtClean="0"/>
              <a:t>E.g., a more modular proof for Full-Domain Hash in Quantum RO.  </a:t>
            </a:r>
          </a:p>
          <a:p>
            <a:pPr marL="0" indent="0">
              <a:buFont typeface="Wingdings" pitchFamily="2" charset="2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95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7" grpId="0"/>
      <p:bldP spid="51" grpId="0"/>
      <p:bldP spid="71" grpId="0"/>
      <p:bldP spid="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1052737"/>
            <a:ext cx="7977209" cy="5184576"/>
          </a:xfrm>
        </p:spPr>
        <p:txBody>
          <a:bodyPr>
            <a:normAutofit lnSpcReduction="10000"/>
          </a:bodyPr>
          <a:lstStyle/>
          <a:p>
            <a:r>
              <a:rPr lang="en-CA" b="1" dirty="0" smtClean="0"/>
              <a:t>Takeaways</a:t>
            </a:r>
          </a:p>
          <a:p>
            <a:pPr lvl="1"/>
            <a:r>
              <a:rPr lang="en-CA" dirty="0" smtClean="0"/>
              <a:t>To establish quantum security of a classical scheme, assumptions, security definitions, reductions all need to be re-examined.</a:t>
            </a:r>
          </a:p>
          <a:p>
            <a:pPr lvl="1"/>
            <a:r>
              <a:rPr lang="en-US" dirty="0" smtClean="0"/>
              <a:t>We’ve given characterizations for “quantum-friendly” reductions.</a:t>
            </a:r>
            <a:endParaRPr lang="en-CA" dirty="0" smtClean="0"/>
          </a:p>
          <a:p>
            <a:pPr lvl="2"/>
            <a:r>
              <a:rPr lang="en-CA" dirty="0" smtClean="0"/>
              <a:t>Simple cases: there is a tool to ease the routine wok.</a:t>
            </a:r>
          </a:p>
          <a:p>
            <a:r>
              <a:rPr lang="en-US" b="1" dirty="0"/>
              <a:t>Future Directions</a:t>
            </a:r>
            <a:endParaRPr lang="en-CA" b="1" dirty="0"/>
          </a:p>
          <a:p>
            <a:pPr lvl="1"/>
            <a:r>
              <a:rPr lang="en-CA" dirty="0"/>
              <a:t>Apply and extend </a:t>
            </a:r>
            <a:r>
              <a:rPr lang="en-CA" dirty="0" smtClean="0"/>
              <a:t>our characterization and tools</a:t>
            </a:r>
            <a:endParaRPr lang="en-CA" dirty="0"/>
          </a:p>
          <a:p>
            <a:pPr lvl="2"/>
            <a:r>
              <a:rPr lang="en-CA" dirty="0"/>
              <a:t>Many straightforward </a:t>
            </a:r>
            <a:r>
              <a:rPr lang="en-CA" dirty="0" smtClean="0"/>
              <a:t>applications</a:t>
            </a:r>
            <a:endParaRPr lang="en-CA" dirty="0"/>
          </a:p>
          <a:p>
            <a:pPr lvl="2"/>
            <a:r>
              <a:rPr lang="en-CA" dirty="0"/>
              <a:t>More interesting cases: rewinding, QRO, </a:t>
            </a:r>
            <a:r>
              <a:rPr lang="en-CA" dirty="0" smtClean="0"/>
              <a:t>generic interpreter …  </a:t>
            </a:r>
            <a:endParaRPr lang="en-CA" dirty="0"/>
          </a:p>
          <a:p>
            <a:pPr lvl="1"/>
            <a:r>
              <a:rPr lang="en-CA" dirty="0"/>
              <a:t>Reinvestigate fundamental </a:t>
            </a:r>
            <a:r>
              <a:rPr lang="en-CA" dirty="0" smtClean="0"/>
              <a:t>objects</a:t>
            </a:r>
            <a:endParaRPr lang="en-CA" dirty="0"/>
          </a:p>
          <a:p>
            <a:pPr lvl="2"/>
            <a:r>
              <a:rPr lang="en-CA" dirty="0" err="1">
                <a:solidFill>
                  <a:srgbClr val="0070C0"/>
                </a:solidFill>
              </a:rPr>
              <a:t>P</a:t>
            </a:r>
            <a:r>
              <a:rPr lang="en-CA" dirty="0" err="1"/>
              <a:t>esudo</a:t>
            </a:r>
            <a:r>
              <a:rPr lang="en-CA" dirty="0" err="1">
                <a:solidFill>
                  <a:srgbClr val="0070C0"/>
                </a:solidFill>
              </a:rPr>
              <a:t>R</a:t>
            </a:r>
            <a:r>
              <a:rPr lang="en-CA" dirty="0" err="1"/>
              <a:t>andom</a:t>
            </a:r>
            <a:r>
              <a:rPr lang="en-CA" dirty="0" err="1">
                <a:solidFill>
                  <a:srgbClr val="0070C0"/>
                </a:solidFill>
              </a:rPr>
              <a:t>F</a:t>
            </a:r>
            <a:r>
              <a:rPr lang="en-CA" dirty="0" err="1"/>
              <a:t>unctions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 Quantum-accessible </a:t>
            </a:r>
            <a:r>
              <a:rPr lang="en-CA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PRP</a:t>
            </a:r>
            <a:r>
              <a:rPr lang="en-CA" dirty="0" err="1" smtClean="0">
                <a:sym typeface="Wingdings" panose="05000000000000000000" pitchFamily="2" charset="2"/>
              </a:rPr>
              <a:t>ermutations</a:t>
            </a:r>
            <a:r>
              <a:rPr lang="en-CA" dirty="0">
                <a:sym typeface="Wingdings" panose="05000000000000000000" pitchFamily="2" charset="2"/>
              </a:rPr>
              <a:t>?</a:t>
            </a:r>
          </a:p>
          <a:p>
            <a:pPr lvl="2"/>
            <a:r>
              <a:rPr lang="en-CA" dirty="0">
                <a:sym typeface="Wingdings" panose="05000000000000000000" pitchFamily="2" charset="2"/>
              </a:rPr>
              <a:t>May shed light on quantum unitary designs. 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Reduction has quantum access to adversary?</a:t>
            </a:r>
          </a:p>
          <a:p>
            <a:pPr lvl="2"/>
            <a:r>
              <a:rPr lang="en-CA" dirty="0">
                <a:sym typeface="Wingdings" panose="05000000000000000000" pitchFamily="2" charset="2"/>
              </a:rPr>
              <a:t>A different flavor of game-updating </a:t>
            </a:r>
            <a:r>
              <a:rPr lang="en-CA" dirty="0" smtClean="0">
                <a:sym typeface="Wingdings" panose="05000000000000000000" pitchFamily="2" charset="2"/>
              </a:rPr>
              <a:t>reductions. </a:t>
            </a:r>
            <a:endParaRPr lang="en-CA" dirty="0">
              <a:sym typeface="Wingdings" panose="05000000000000000000" pitchFamily="2" charset="2"/>
            </a:endParaRPr>
          </a:p>
          <a:p>
            <a:pPr lvl="2"/>
            <a:r>
              <a:rPr lang="en-CA" dirty="0">
                <a:sym typeface="Wingdings" panose="05000000000000000000" pitchFamily="2" charset="2"/>
              </a:rPr>
              <a:t>E.g. Quantum </a:t>
            </a:r>
            <a:r>
              <a:rPr lang="en-CA" dirty="0" err="1">
                <a:sym typeface="Wingdings" panose="05000000000000000000" pitchFamily="2" charset="2"/>
              </a:rPr>
              <a:t>Goldreich</a:t>
            </a:r>
            <a:r>
              <a:rPr lang="en-CA" dirty="0">
                <a:sym typeface="Wingdings" panose="05000000000000000000" pitchFamily="2" charset="2"/>
              </a:rPr>
              <a:t>-Levin [</a:t>
            </a:r>
            <a:r>
              <a:rPr lang="en-CA" sz="1700" dirty="0">
                <a:sym typeface="Wingdings" panose="05000000000000000000" pitchFamily="2" charset="2"/>
              </a:rPr>
              <a:t>AC’STACS02</a:t>
            </a:r>
            <a:r>
              <a:rPr lang="en-CA" dirty="0" smtClean="0">
                <a:sym typeface="Wingdings" panose="05000000000000000000" pitchFamily="2" charset="2"/>
              </a:rPr>
              <a:t>]</a:t>
            </a:r>
            <a:endParaRPr lang="en-CA" dirty="0" smtClean="0"/>
          </a:p>
          <a:p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19CA-228D-4CAA-AFDD-55B14F315442}" type="slidenum">
              <a:rPr lang="en-CA" smtClean="0"/>
              <a:t>12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Discussions</a:t>
            </a:r>
            <a:endParaRPr lang="en-CA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831100" y="5818038"/>
            <a:ext cx="3397084" cy="923330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5400" i="1" dirty="0" smtClean="0">
                <a:solidFill>
                  <a:schemeClr val="tx2"/>
                </a:solidFill>
              </a:rPr>
              <a:t>Thank you!</a:t>
            </a:r>
            <a:endParaRPr lang="en-US" sz="66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92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19CA-228D-4CAA-AFDD-55B14F315442}" type="slidenum">
              <a:rPr lang="en-CA" smtClean="0"/>
              <a:t>2</a:t>
            </a:fld>
            <a:endParaRPr lang="en-CA"/>
          </a:p>
        </p:txBody>
      </p:sp>
      <p:sp>
        <p:nvSpPr>
          <p:cNvPr id="3" name="AutoShape 6"/>
          <p:cNvSpPr>
            <a:spLocks noChangeArrowheads="1"/>
          </p:cNvSpPr>
          <p:nvPr/>
        </p:nvSpPr>
        <p:spPr bwMode="auto">
          <a:xfrm>
            <a:off x="755576" y="980728"/>
            <a:ext cx="7632848" cy="1176164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22225">
            <a:noFill/>
            <a:round/>
            <a:headEnd type="none" w="lg" len="lg"/>
            <a:tailEnd type="none" w="lg" len="lg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zh-CN" sz="3600" b="1" i="1" dirty="0" smtClean="0">
                <a:solidFill>
                  <a:schemeClr val="bg1"/>
                </a:solidFill>
              </a:rPr>
              <a:t>How do </a:t>
            </a:r>
            <a:r>
              <a:rPr lang="en-US" altLang="zh-CN" sz="3600" b="1" i="1" dirty="0">
                <a:solidFill>
                  <a:srgbClr val="FFFF00"/>
                </a:solidFill>
              </a:rPr>
              <a:t>quantum </a:t>
            </a:r>
            <a:r>
              <a:rPr lang="en-US" altLang="zh-CN" sz="3600" b="1" i="1" dirty="0" smtClean="0">
                <a:solidFill>
                  <a:schemeClr val="bg1"/>
                </a:solidFill>
              </a:rPr>
              <a:t>attacks change classical cryptography?</a:t>
            </a:r>
            <a:endParaRPr lang="en-US" sz="3600" b="1" i="1" dirty="0">
              <a:solidFill>
                <a:schemeClr val="bg1"/>
              </a:solidFill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683568" y="2276872"/>
            <a:ext cx="7961529" cy="2952328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v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>
              <a:buFont typeface="Wingdings" pitchFamily="2" charset="2"/>
              <a:buChar char=""/>
            </a:pPr>
            <a:r>
              <a:rPr lang="en-US" sz="2400" dirty="0"/>
              <a:t>Crypto-systems based on the hardness of factoring and discrete-log are </a:t>
            </a:r>
            <a:r>
              <a:rPr lang="en-US" sz="2400" dirty="0" smtClean="0"/>
              <a:t>broken</a:t>
            </a:r>
          </a:p>
          <a:p>
            <a:pPr marL="731520" lvl="2">
              <a:buFont typeface="Wingdings" panose="05000000000000000000" pitchFamily="2" charset="2"/>
              <a:buChar char="§"/>
            </a:pPr>
            <a:r>
              <a:rPr lang="en-US" dirty="0" smtClean="0"/>
              <a:t>Factoring </a:t>
            </a:r>
            <a:r>
              <a:rPr lang="en-US" dirty="0"/>
              <a:t>and discrete-log are easy on a quantum computer [</a:t>
            </a:r>
            <a:r>
              <a:rPr lang="en-US" sz="1800" dirty="0"/>
              <a:t>Shor’97</a:t>
            </a:r>
            <a:r>
              <a:rPr lang="en-US" dirty="0"/>
              <a:t>]</a:t>
            </a:r>
          </a:p>
          <a:p>
            <a:r>
              <a:rPr lang="en-US" dirty="0" smtClean="0"/>
              <a:t>Relax…, </a:t>
            </a:r>
            <a:r>
              <a:rPr lang="en-US" dirty="0"/>
              <a:t>there are </a:t>
            </a:r>
            <a:r>
              <a:rPr lang="en-US" dirty="0" smtClean="0"/>
              <a:t>“hard” </a:t>
            </a:r>
            <a:r>
              <a:rPr lang="en-US" dirty="0"/>
              <a:t>problems for quantum computers </a:t>
            </a:r>
            <a:endParaRPr lang="en-US" dirty="0" smtClean="0"/>
          </a:p>
          <a:p>
            <a:pPr lvl="1"/>
            <a:r>
              <a:rPr lang="en-US" sz="2000" dirty="0" smtClean="0"/>
              <a:t>Lattices, code-based, multivariate equations, </a:t>
            </a:r>
          </a:p>
          <a:p>
            <a:pPr lvl="1"/>
            <a:r>
              <a:rPr lang="en-US" sz="2000" dirty="0" smtClean="0"/>
              <a:t>Super-singular elliptic curve isogenies</a:t>
            </a:r>
          </a:p>
          <a:p>
            <a:pPr lvl="1"/>
            <a:r>
              <a:rPr lang="en-US" sz="2000" dirty="0" smtClean="0"/>
              <a:t>…</a:t>
            </a:r>
            <a:endParaRPr lang="en-US" sz="2000" dirty="0">
              <a:sym typeface="Wingdings" panose="05000000000000000000" pitchFamily="2" charset="2"/>
            </a:endParaRPr>
          </a:p>
          <a:p>
            <a:endParaRPr lang="en-CA" dirty="0" smtClean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683568" y="5229200"/>
            <a:ext cx="7961529" cy="576064"/>
          </a:xfrm>
          <a:prstGeom prst="rect">
            <a:avLst/>
          </a:prstGeom>
        </p:spPr>
        <p:txBody>
          <a:bodyPr/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v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Tx/>
              <a:buFont typeface="Wingdings" panose="05000000000000000000" pitchFamily="2" charset="2"/>
              <a:buChar char="v"/>
              <a:defRPr/>
            </a:pPr>
            <a:r>
              <a:rPr lang="en-CA" dirty="0"/>
              <a:t>Unfortunately, this is not the end of the story…</a:t>
            </a:r>
          </a:p>
        </p:txBody>
      </p:sp>
      <p:pic>
        <p:nvPicPr>
          <p:cNvPr id="2050" name="Picture 2" descr="C:\Users\f5song\Downloads\Dropbox\Research\slides\2014-10 pqcryto\pq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77720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52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2924944"/>
                <a:ext cx="7745505" cy="1152128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/>
                  <a:t>Reductions may fail against </a:t>
                </a:r>
                <a:r>
                  <a:rPr lang="en-CA" dirty="0"/>
                  <a:t>quantum attackers </a:t>
                </a:r>
                <a:r>
                  <a:rPr lang="en-CA" sz="2000" dirty="0"/>
                  <a:t>(Even if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CA" sz="2000" dirty="0"/>
                  <a:t> is “quantum-hard</a:t>
                </a:r>
                <a:r>
                  <a:rPr lang="en-CA" sz="2000" dirty="0" smtClean="0"/>
                  <a:t>”)</a:t>
                </a:r>
              </a:p>
              <a:p>
                <a:pPr lvl="1"/>
                <a:r>
                  <a:rPr lang="en-CA" dirty="0" smtClean="0"/>
                  <a:t>Many </a:t>
                </a:r>
                <a:r>
                  <a:rPr lang="en-CA" dirty="0"/>
                  <a:t>PQC only prove against classical attackers </a:t>
                </a:r>
                <a:endParaRPr lang="en-CA" sz="6000" dirty="0"/>
              </a:p>
              <a:p>
                <a:pPr lvl="1"/>
                <a:endParaRPr lang="en-CA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2924944"/>
                <a:ext cx="7745505" cy="1152128"/>
              </a:xfrm>
              <a:blipFill rotWithShape="1">
                <a:blip r:embed="rId3"/>
                <a:stretch>
                  <a:fillRect l="-1023" t="-4233" b="-740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19CA-228D-4CAA-AFDD-55B14F315442}" type="slidenum">
              <a:rPr lang="en-CA" smtClean="0"/>
              <a:t>3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/>
              <a:t>What do </a:t>
            </a:r>
            <a:r>
              <a:rPr lang="en-CA" sz="4000" dirty="0"/>
              <a:t>W</a:t>
            </a:r>
            <a:r>
              <a:rPr lang="en-CA" sz="4000" dirty="0" smtClean="0"/>
              <a:t>e </a:t>
            </a:r>
            <a:r>
              <a:rPr lang="en-CA" sz="4000" dirty="0"/>
              <a:t>M</a:t>
            </a:r>
            <a:r>
              <a:rPr lang="en-CA" sz="4000" dirty="0" smtClean="0"/>
              <a:t>ean by “Secure”?</a:t>
            </a:r>
            <a:endParaRPr lang="en-CA" sz="40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64088" y="1340768"/>
            <a:ext cx="3691303" cy="1296144"/>
            <a:chOff x="1672394" y="4081431"/>
            <a:chExt cx="3691303" cy="1296144"/>
          </a:xfrm>
        </p:grpSpPr>
        <p:pic>
          <p:nvPicPr>
            <p:cNvPr id="8" name="Picture 10" descr="C:\Users\talk\AppData\Local\Microsoft\Windows\INetCache\IE\A74U5M58\MC900349121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8618" y="4581128"/>
              <a:ext cx="823761" cy="793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6" descr="j0139031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4581128"/>
              <a:ext cx="576064" cy="796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/>
            <p:cNvCxnSpPr>
              <a:stCxn id="8" idx="1"/>
              <a:endCxn id="9" idx="3"/>
            </p:cNvCxnSpPr>
            <p:nvPr/>
          </p:nvCxnSpPr>
          <p:spPr>
            <a:xfrm flipH="1">
              <a:off x="3203848" y="4977703"/>
              <a:ext cx="484770" cy="16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672394" y="4081431"/>
                  <a:ext cx="1065741" cy="400110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/>
                          </a:rPr>
                          <m:t>𝑁</m:t>
                        </m:r>
                        <m:r>
                          <a:rPr lang="en-CA" sz="2000" b="0" i="1" smtClean="0">
                            <a:latin typeface="Cambria Math"/>
                          </a:rPr>
                          <m:t>=</m:t>
                        </m:r>
                        <m:r>
                          <a:rPr lang="en-CA" sz="2000" b="0" i="1" smtClean="0">
                            <a:latin typeface="Cambria Math"/>
                          </a:rPr>
                          <m:t>𝑝𝑞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72394" y="4081431"/>
                  <a:ext cx="106574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7576"/>
                  </a:stretch>
                </a:blipFill>
                <a:ln w="22225">
                  <a:noFill/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>
              <a:stCxn id="11" idx="3"/>
              <a:endCxn id="9" idx="0"/>
            </p:cNvCxnSpPr>
            <p:nvPr/>
          </p:nvCxnSpPr>
          <p:spPr>
            <a:xfrm>
              <a:off x="2738135" y="4281486"/>
              <a:ext cx="177681" cy="2996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828602" y="4945527"/>
                  <a:ext cx="635880" cy="400110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/>
                          </a:rPr>
                          <m:t>𝑝</m:t>
                        </m:r>
                        <m:r>
                          <a:rPr lang="en-CA" sz="2000" b="0" i="1" smtClean="0">
                            <a:latin typeface="Cambria Math"/>
                          </a:rPr>
                          <m:t>,</m:t>
                        </m:r>
                        <m:r>
                          <a:rPr lang="en-CA" sz="2000" b="0" i="1" smtClean="0">
                            <a:latin typeface="Cambria Math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28602" y="4945527"/>
                  <a:ext cx="635880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9231"/>
                  </a:stretch>
                </a:blipFill>
                <a:ln w="22225">
                  <a:noFill/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>
              <a:stCxn id="9" idx="1"/>
              <a:endCxn id="13" idx="3"/>
            </p:cNvCxnSpPr>
            <p:nvPr/>
          </p:nvCxnSpPr>
          <p:spPr>
            <a:xfrm flipH="1">
              <a:off x="2464482" y="4979352"/>
              <a:ext cx="163302" cy="1662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832634" y="4227188"/>
                  <a:ext cx="1531063" cy="646331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CA" b="0" i="1" smtClean="0">
                          <a:latin typeface="Cambria Math"/>
                        </a:rPr>
                        <m:t>𝐴</m:t>
                      </m:r>
                    </m:oMath>
                  </a14:m>
                  <a:r>
                    <a:rPr lang="en-US" dirty="0" smtClean="0"/>
                    <a:t> breaks Encryption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15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32634" y="4227188"/>
                  <a:ext cx="1531063" cy="64633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4717" b="-14151"/>
                  </a:stretch>
                </a:blipFill>
                <a:ln w="22225">
                  <a:noFill/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"/>
              <p:cNvSpPr txBox="1">
                <a:spLocks/>
              </p:cNvSpPr>
              <p:nvPr/>
            </p:nvSpPr>
            <p:spPr>
              <a:xfrm>
                <a:off x="683568" y="1124744"/>
                <a:ext cx="5040560" cy="20882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65760" indent="-3657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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77240" indent="-3657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3657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v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508760" indent="-32004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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32004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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148840" indent="-274320" algn="l" defTabSz="914400" rtl="0" eaLnBrk="1" latinLnBrk="0" hangingPunct="1"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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68880" indent="-274320" algn="l" defTabSz="914400" rtl="0" eaLnBrk="1" latinLnBrk="0" hangingPunct="1"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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88920" indent="-274320" algn="l" defTabSz="914400" rtl="0" eaLnBrk="1" latinLnBrk="0" hangingPunct="1"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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08960" indent="-274320" algn="l" defTabSz="914400" rtl="0" eaLnBrk="1" latinLnBrk="0" hangingPunct="1"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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dirty="0" smtClean="0"/>
                  <a:t>Provable-security: need a proof, a.k.a. security </a:t>
                </a:r>
                <a:r>
                  <a:rPr lang="en-CA" b="1" i="1" dirty="0"/>
                  <a:t>reduction</a:t>
                </a:r>
                <a:r>
                  <a:rPr lang="en-CA" i="1" dirty="0"/>
                  <a:t>.</a:t>
                </a:r>
                <a:r>
                  <a:rPr lang="en-CA" b="1" i="1" dirty="0"/>
                  <a:t> </a:t>
                </a:r>
              </a:p>
              <a:p>
                <a:pPr lvl="1"/>
                <a:r>
                  <a:rPr lang="en-CA" dirty="0" smtClean="0"/>
                  <a:t>Assume attacker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/>
                      </a:rPr>
                      <m:t>𝐴</m:t>
                    </m:r>
                  </m:oMath>
                </a14:m>
                <a:r>
                  <a:rPr lang="en-CA" dirty="0"/>
                  <a:t> breaks scheme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dirty="0">
                        <a:latin typeface="Cambria Math"/>
                      </a:rPr>
                      <m:t>Π</m:t>
                    </m:r>
                  </m:oMath>
                </a14:m>
                <a:r>
                  <a:rPr lang="en-CA" dirty="0"/>
                  <a:t>, </a:t>
                </a:r>
              </a:p>
              <a:p>
                <a:pPr lvl="1"/>
                <a:r>
                  <a:rPr lang="en-CA" dirty="0" smtClean="0"/>
                  <a:t>Construct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/>
                      </a:rPr>
                      <m:t>𝐵</m:t>
                    </m:r>
                  </m:oMath>
                </a14:m>
                <a:r>
                  <a:rPr lang="en-CA" dirty="0"/>
                  <a:t> </a:t>
                </a:r>
                <a:r>
                  <a:rPr lang="en-CA" dirty="0" smtClean="0"/>
                  <a:t>from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CA" dirty="0" smtClean="0"/>
                  <a:t> that </a:t>
                </a:r>
                <a:r>
                  <a:rPr lang="en-CA" dirty="0"/>
                  <a:t>solves a hard problem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/>
                      </a:rPr>
                      <m:t> </m:t>
                    </m:r>
                    <m:r>
                      <a:rPr lang="en-CA" i="1" dirty="0">
                        <a:latin typeface="Cambria Math"/>
                      </a:rPr>
                      <m:t>𝐿</m:t>
                    </m:r>
                  </m:oMath>
                </a14:m>
                <a:r>
                  <a:rPr lang="en-CA" dirty="0" smtClean="0"/>
                  <a:t>.</a:t>
                </a:r>
                <a:endParaRPr lang="en-CA" dirty="0"/>
              </a:p>
            </p:txBody>
          </p:sp>
        </mc:Choice>
        <mc:Fallback xmlns="">
          <p:sp>
            <p:nvSpPr>
              <p:cNvPr id="1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124744"/>
                <a:ext cx="5040560" cy="2088232"/>
              </a:xfrm>
              <a:prstGeom prst="rect">
                <a:avLst/>
              </a:prstGeom>
              <a:blipFill rotWithShape="1">
                <a:blip r:embed="rId9"/>
                <a:stretch>
                  <a:fillRect l="-1572" t="-23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6684109" y="1691516"/>
                <a:ext cx="408171" cy="369332"/>
              </a:xfrm>
              <a:prstGeom prst="rect">
                <a:avLst/>
              </a:prstGeom>
              <a:noFill/>
              <a:ln w="22225">
                <a:noFill/>
                <a:miter lim="800000"/>
                <a:headEnd type="none" w="lg" len="lg"/>
                <a:tailEnd type="none" w="lg" len="lg"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84109" y="1691516"/>
                <a:ext cx="40817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22225">
                <a:noFill/>
                <a:miter lim="800000"/>
                <a:headEnd type="none" w="lg" len="lg"/>
                <a:tailEnd type="none" w="lg" len="lg"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/>
              <p:cNvSpPr txBox="1">
                <a:spLocks/>
              </p:cNvSpPr>
              <p:nvPr/>
            </p:nvSpPr>
            <p:spPr>
              <a:xfrm>
                <a:off x="683568" y="4005064"/>
                <a:ext cx="4954758" cy="19442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65760" indent="-3657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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77240" indent="-3657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3657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v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508760" indent="-32004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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32004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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148840" indent="-274320" algn="l" defTabSz="914400" rtl="0" eaLnBrk="1" latinLnBrk="0" hangingPunct="1"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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68880" indent="-274320" algn="l" defTabSz="914400" rtl="0" eaLnBrk="1" latinLnBrk="0" hangingPunct="1"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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88920" indent="-274320" algn="l" defTabSz="914400" rtl="0" eaLnBrk="1" latinLnBrk="0" hangingPunct="1"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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08960" indent="-274320" algn="l" defTabSz="914400" rtl="0" eaLnBrk="1" latinLnBrk="0" hangingPunct="1"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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dirty="0" smtClean="0"/>
                  <a:t>Ex.1 Quantum Rewinding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CA" dirty="0" smtClean="0"/>
                  <a:t> runs and rewinds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/>
                      </a:rPr>
                      <m:t>𝐴</m:t>
                    </m:r>
                    <m:r>
                      <a:rPr lang="en-CA" i="1">
                        <a:latin typeface="Cambria Math"/>
                      </a:rPr>
                      <m:t> </m:t>
                    </m:r>
                  </m:oMath>
                </a14:m>
                <a:r>
                  <a:rPr lang="en-CA" dirty="0" smtClean="0"/>
                  <a:t> till he’s happy; </a:t>
                </a:r>
                <a:endParaRPr lang="en-CA" dirty="0"/>
              </a:p>
              <a:p>
                <a:pPr lvl="1"/>
                <a:r>
                  <a:rPr lang="en-CA" dirty="0" smtClean="0"/>
                  <a:t>Difficulty with quantum aux. state.</a:t>
                </a:r>
              </a:p>
              <a:p>
                <a:pPr lvl="2"/>
                <a:r>
                  <a:rPr lang="en-US" dirty="0" smtClean="0"/>
                  <a:t>No-cloning!</a:t>
                </a:r>
              </a:p>
              <a:p>
                <a:pPr lvl="2"/>
                <a:r>
                  <a:rPr lang="en-US" dirty="0" smtClean="0"/>
                  <a:t>Information gain </a:t>
                </a:r>
                <a:r>
                  <a:rPr lang="en-US" dirty="0" smtClean="0">
                    <a:sym typeface="Wingdings" panose="05000000000000000000" pitchFamily="2" charset="2"/>
                  </a:rPr>
                  <a:t> disturbance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anose="05000000000000000000" pitchFamily="2" charset="2"/>
                      </a:rPr>
                      <m:t>𝜌</m:t>
                    </m:r>
                  </m:oMath>
                </a14:m>
                <a:r>
                  <a:rPr lang="en-CA" dirty="0" smtClean="0"/>
                  <a:t>.</a:t>
                </a:r>
              </a:p>
              <a:p>
                <a:pPr lvl="1"/>
                <a:endParaRPr lang="en-CA" dirty="0" smtClean="0"/>
              </a:p>
            </p:txBody>
          </p:sp>
        </mc:Choice>
        <mc:Fallback xmlns="">
          <p:sp>
            <p:nvSpPr>
              <p:cNvPr id="19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005064"/>
                <a:ext cx="4954758" cy="1944216"/>
              </a:xfrm>
              <a:prstGeom prst="rect">
                <a:avLst/>
              </a:prstGeom>
              <a:blipFill rotWithShape="1">
                <a:blip r:embed="rId11"/>
                <a:stretch>
                  <a:fillRect l="-1599" t="-25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6757903" y="4112492"/>
            <a:ext cx="842920" cy="1004630"/>
            <a:chOff x="6757903" y="4112492"/>
            <a:chExt cx="842920" cy="10046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6757903" y="4593902"/>
                  <a:ext cx="497251" cy="523220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𝝆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 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57903" y="4593902"/>
                  <a:ext cx="497251" cy="52322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22225">
                  <a:noFill/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 Box 31"/>
            <p:cNvSpPr txBox="1">
              <a:spLocks noChangeArrowheads="1"/>
            </p:cNvSpPr>
            <p:nvPr/>
          </p:nvSpPr>
          <p:spPr bwMode="auto">
            <a:xfrm>
              <a:off x="7108379" y="4112492"/>
              <a:ext cx="492444" cy="830997"/>
            </a:xfrm>
            <a:prstGeom prst="rect">
              <a:avLst/>
            </a:prstGeom>
            <a:noFill/>
            <a:ln w="22225">
              <a:noFill/>
              <a:miter lim="800000"/>
              <a:headEnd type="none" w="lg" len="lg"/>
              <a:tailEnd type="none" w="lg" len="lg"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chemeClr val="tx2"/>
                  </a:solidFill>
                </a:rPr>
                <a:t>?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463040" y="4079393"/>
            <a:ext cx="3376290" cy="1474136"/>
            <a:chOff x="5463040" y="4079393"/>
            <a:chExt cx="3376290" cy="1474136"/>
          </a:xfrm>
        </p:grpSpPr>
        <p:pic>
          <p:nvPicPr>
            <p:cNvPr id="22" name="Picture 16" descr="j0139031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9192" y="4176660"/>
              <a:ext cx="445842" cy="616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矩形 974"/>
            <p:cNvSpPr/>
            <p:nvPr/>
          </p:nvSpPr>
          <p:spPr>
            <a:xfrm>
              <a:off x="5560983" y="4109010"/>
              <a:ext cx="3278347" cy="14445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5463040" y="4079393"/>
                  <a:ext cx="423962" cy="400110"/>
                </a:xfrm>
                <a:prstGeom prst="rect">
                  <a:avLst/>
                </a:prstGeom>
                <a:noFill/>
                <a:ln w="3175">
                  <a:noFill/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/>
                          </a:rPr>
                          <m:t>𝐵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4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63040" y="4079393"/>
                  <a:ext cx="423962" cy="40011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 w="3175">
                  <a:noFill/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5" name="Picture 10" descr="C:\Users\talk\AppData\Local\Microsoft\Windows\INetCache\IE\A74U5M58\MC900349121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9731" y="4799366"/>
              <a:ext cx="629168" cy="605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Group 26"/>
            <p:cNvGrpSpPr/>
            <p:nvPr/>
          </p:nvGrpSpPr>
          <p:grpSpPr>
            <a:xfrm>
              <a:off x="6122968" y="4686139"/>
              <a:ext cx="360000" cy="400690"/>
              <a:chOff x="6588224" y="4006129"/>
              <a:chExt cx="360000" cy="400690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588224" y="4006129"/>
                <a:ext cx="360000" cy="400690"/>
                <a:chOff x="6932630" y="1037654"/>
                <a:chExt cx="360000" cy="400690"/>
              </a:xfrm>
            </p:grpSpPr>
            <p:cxnSp>
              <p:nvCxnSpPr>
                <p:cNvPr id="33" name="直接箭头连接符 599"/>
                <p:cNvCxnSpPr/>
                <p:nvPr/>
              </p:nvCxnSpPr>
              <p:spPr>
                <a:xfrm flipH="1">
                  <a:off x="6932630" y="1438344"/>
                  <a:ext cx="360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箭头连接符 599"/>
                <p:cNvCxnSpPr/>
                <p:nvPr/>
              </p:nvCxnSpPr>
              <p:spPr>
                <a:xfrm>
                  <a:off x="6932630" y="1037654"/>
                  <a:ext cx="360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>
              <a:xfrm>
                <a:off x="6781547" y="4113055"/>
                <a:ext cx="0" cy="25200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6823106" y="5087505"/>
                  <a:ext cx="413190" cy="400110"/>
                </a:xfrm>
                <a:prstGeom prst="rect">
                  <a:avLst/>
                </a:prstGeom>
                <a:noFill/>
                <a:ln w="3175">
                  <a:noFill/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7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23106" y="5087505"/>
                  <a:ext cx="413190" cy="40011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  <a:ln w="3175">
                  <a:noFill/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7164288" y="4577947"/>
            <a:ext cx="1712093" cy="1011293"/>
            <a:chOff x="7180387" y="4577947"/>
            <a:chExt cx="1712093" cy="1011293"/>
          </a:xfrm>
        </p:grpSpPr>
        <p:sp>
          <p:nvSpPr>
            <p:cNvPr id="6" name="Curved Up Arrow 5"/>
            <p:cNvSpPr/>
            <p:nvPr/>
          </p:nvSpPr>
          <p:spPr>
            <a:xfrm>
              <a:off x="7180387" y="4577947"/>
              <a:ext cx="504056" cy="682236"/>
            </a:xfrm>
            <a:prstGeom prst="curvedUpArrow">
              <a:avLst>
                <a:gd name="adj1" fmla="val 13108"/>
                <a:gd name="adj2" fmla="val 50000"/>
                <a:gd name="adj3" fmla="val 2500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cxnSp>
          <p:nvCxnSpPr>
            <p:cNvPr id="37" name="直接箭头连接符 599"/>
            <p:cNvCxnSpPr/>
            <p:nvPr/>
          </p:nvCxnSpPr>
          <p:spPr>
            <a:xfrm flipH="1">
              <a:off x="7756491" y="5092979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599"/>
            <p:cNvCxnSpPr/>
            <p:nvPr/>
          </p:nvCxnSpPr>
          <p:spPr>
            <a:xfrm>
              <a:off x="7756451" y="4692289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599"/>
            <p:cNvCxnSpPr/>
            <p:nvPr/>
          </p:nvCxnSpPr>
          <p:spPr>
            <a:xfrm flipH="1">
              <a:off x="7756491" y="5447545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900467" y="4799215"/>
              <a:ext cx="0" cy="2520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900467" y="5159513"/>
              <a:ext cx="0" cy="2520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10" descr="C:\Users\talk\AppData\Local\Microsoft\Windows\INetCache\IE\A74U5M58\MC900349121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5914" y="4846043"/>
              <a:ext cx="624715" cy="601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479290" y="5189130"/>
                  <a:ext cx="413190" cy="400110"/>
                </a:xfrm>
                <a:prstGeom prst="rect">
                  <a:avLst/>
                </a:prstGeom>
                <a:noFill/>
                <a:ln w="3175">
                  <a:noFill/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8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479290" y="5189130"/>
                  <a:ext cx="413190" cy="40011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 w="3175">
                  <a:noFill/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Rectangle 4"/>
          <p:cNvSpPr/>
          <p:nvPr/>
        </p:nvSpPr>
        <p:spPr>
          <a:xfrm>
            <a:off x="1107683" y="5765194"/>
            <a:ext cx="78568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CA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 far, only can do quantum rewinding in special cases [</a:t>
            </a:r>
            <a:r>
              <a:rPr lang="en-CA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Wat09,Unr12</a:t>
            </a:r>
            <a:r>
              <a:rPr lang="en-CA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]. </a:t>
            </a:r>
            <a:endParaRPr lang="en-CA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99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2924944"/>
                <a:ext cx="7745505" cy="1152128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/>
                  <a:t>Reductions may fail against </a:t>
                </a:r>
                <a:r>
                  <a:rPr lang="en-CA" dirty="0"/>
                  <a:t>quantum attackers </a:t>
                </a:r>
                <a:r>
                  <a:rPr lang="en-CA" sz="2000" dirty="0"/>
                  <a:t>(Even if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CA" sz="2000" dirty="0"/>
                  <a:t> is “quantum-hard</a:t>
                </a:r>
                <a:r>
                  <a:rPr lang="en-CA" sz="2000" dirty="0" smtClean="0"/>
                  <a:t>”)</a:t>
                </a:r>
              </a:p>
              <a:p>
                <a:pPr lvl="1"/>
                <a:r>
                  <a:rPr lang="en-CA" dirty="0" smtClean="0"/>
                  <a:t>Many </a:t>
                </a:r>
                <a:r>
                  <a:rPr lang="en-CA" dirty="0"/>
                  <a:t>PQC only prove against classical attackers </a:t>
                </a:r>
                <a:endParaRPr lang="en-CA" sz="6000" dirty="0"/>
              </a:p>
              <a:p>
                <a:pPr lvl="1"/>
                <a:endParaRPr lang="en-CA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2924944"/>
                <a:ext cx="7745505" cy="1152128"/>
              </a:xfrm>
              <a:blipFill rotWithShape="1">
                <a:blip r:embed="rId3"/>
                <a:stretch>
                  <a:fillRect l="-1023" t="-4233" b="-740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19CA-228D-4CAA-AFDD-55B14F315442}" type="slidenum">
              <a:rPr lang="en-CA" smtClean="0"/>
              <a:t>4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/>
              <a:t>What do </a:t>
            </a:r>
            <a:r>
              <a:rPr lang="en-CA" sz="4000" dirty="0"/>
              <a:t>W</a:t>
            </a:r>
            <a:r>
              <a:rPr lang="en-CA" sz="4000" dirty="0" smtClean="0"/>
              <a:t>e </a:t>
            </a:r>
            <a:r>
              <a:rPr lang="en-CA" sz="4000" dirty="0"/>
              <a:t>M</a:t>
            </a:r>
            <a:r>
              <a:rPr lang="en-CA" sz="4000" dirty="0" smtClean="0"/>
              <a:t>ean by “Secure”?</a:t>
            </a:r>
            <a:endParaRPr lang="en-CA" sz="40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64088" y="1340768"/>
            <a:ext cx="3691303" cy="1296144"/>
            <a:chOff x="1672394" y="4081431"/>
            <a:chExt cx="3691303" cy="1296144"/>
          </a:xfrm>
        </p:grpSpPr>
        <p:pic>
          <p:nvPicPr>
            <p:cNvPr id="8" name="Picture 10" descr="C:\Users\talk\AppData\Local\Microsoft\Windows\INetCache\IE\A74U5M58\MC900349121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8618" y="4581128"/>
              <a:ext cx="823761" cy="793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6" descr="j0139031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4581128"/>
              <a:ext cx="576064" cy="796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/>
            <p:cNvCxnSpPr>
              <a:stCxn id="8" idx="1"/>
              <a:endCxn id="9" idx="3"/>
            </p:cNvCxnSpPr>
            <p:nvPr/>
          </p:nvCxnSpPr>
          <p:spPr>
            <a:xfrm flipH="1">
              <a:off x="3203848" y="4977703"/>
              <a:ext cx="484770" cy="16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672394" y="4081431"/>
                  <a:ext cx="1065741" cy="400110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/>
                          </a:rPr>
                          <m:t>𝑁</m:t>
                        </m:r>
                        <m:r>
                          <a:rPr lang="en-CA" sz="2000" b="0" i="1" smtClean="0">
                            <a:latin typeface="Cambria Math"/>
                          </a:rPr>
                          <m:t>=</m:t>
                        </m:r>
                        <m:r>
                          <a:rPr lang="en-CA" sz="2000" b="0" i="1" smtClean="0">
                            <a:latin typeface="Cambria Math"/>
                          </a:rPr>
                          <m:t>𝑝𝑞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72394" y="4081431"/>
                  <a:ext cx="1065741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7576"/>
                  </a:stretch>
                </a:blipFill>
                <a:ln w="22225">
                  <a:noFill/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>
              <a:stCxn id="11" idx="3"/>
              <a:endCxn id="9" idx="0"/>
            </p:cNvCxnSpPr>
            <p:nvPr/>
          </p:nvCxnSpPr>
          <p:spPr>
            <a:xfrm>
              <a:off x="2738135" y="4281486"/>
              <a:ext cx="177681" cy="2996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828602" y="4945527"/>
                  <a:ext cx="635880" cy="400110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/>
                          </a:rPr>
                          <m:t>𝑝</m:t>
                        </m:r>
                        <m:r>
                          <a:rPr lang="en-CA" sz="2000" b="0" i="1" smtClean="0">
                            <a:latin typeface="Cambria Math"/>
                          </a:rPr>
                          <m:t>,</m:t>
                        </m:r>
                        <m:r>
                          <a:rPr lang="en-CA" sz="2000" b="0" i="1" smtClean="0">
                            <a:latin typeface="Cambria Math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28602" y="4945527"/>
                  <a:ext cx="635880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9231"/>
                  </a:stretch>
                </a:blipFill>
                <a:ln w="22225">
                  <a:noFill/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>
              <a:stCxn id="9" idx="1"/>
              <a:endCxn id="13" idx="3"/>
            </p:cNvCxnSpPr>
            <p:nvPr/>
          </p:nvCxnSpPr>
          <p:spPr>
            <a:xfrm flipH="1">
              <a:off x="2464482" y="4979352"/>
              <a:ext cx="163302" cy="1662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832634" y="4227188"/>
                  <a:ext cx="1531063" cy="646331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CA" b="0" i="1" smtClean="0">
                          <a:latin typeface="Cambria Math"/>
                        </a:rPr>
                        <m:t>𝐴</m:t>
                      </m:r>
                    </m:oMath>
                  </a14:m>
                  <a:r>
                    <a:rPr lang="en-US" dirty="0" smtClean="0"/>
                    <a:t> breaks Encryption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15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32634" y="4227188"/>
                  <a:ext cx="1531063" cy="64633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4717" b="-14151"/>
                  </a:stretch>
                </a:blipFill>
                <a:ln w="22225">
                  <a:noFill/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"/>
              <p:cNvSpPr txBox="1">
                <a:spLocks/>
              </p:cNvSpPr>
              <p:nvPr/>
            </p:nvSpPr>
            <p:spPr>
              <a:xfrm>
                <a:off x="683568" y="1124744"/>
                <a:ext cx="4836728" cy="19442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65760" indent="-3657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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77240" indent="-3657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3657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v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508760" indent="-32004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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32004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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148840" indent="-274320" algn="l" defTabSz="914400" rtl="0" eaLnBrk="1" latinLnBrk="0" hangingPunct="1"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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68880" indent="-274320" algn="l" defTabSz="914400" rtl="0" eaLnBrk="1" latinLnBrk="0" hangingPunct="1"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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88920" indent="-274320" algn="l" defTabSz="914400" rtl="0" eaLnBrk="1" latinLnBrk="0" hangingPunct="1"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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08960" indent="-274320" algn="l" defTabSz="914400" rtl="0" eaLnBrk="1" latinLnBrk="0" hangingPunct="1"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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dirty="0"/>
                  <a:t>Provable-security: need a proof, a.k.a. security </a:t>
                </a:r>
                <a:r>
                  <a:rPr lang="en-CA" b="1" i="1" dirty="0"/>
                  <a:t>reduction</a:t>
                </a:r>
                <a:r>
                  <a:rPr lang="en-CA" i="1" dirty="0"/>
                  <a:t>.</a:t>
                </a:r>
                <a:r>
                  <a:rPr lang="en-CA" b="1" i="1" dirty="0"/>
                  <a:t> </a:t>
                </a:r>
              </a:p>
              <a:p>
                <a:pPr lvl="1"/>
                <a:r>
                  <a:rPr lang="en-CA" dirty="0"/>
                  <a:t>Assume attacker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/>
                      </a:rPr>
                      <m:t>𝐴</m:t>
                    </m:r>
                  </m:oMath>
                </a14:m>
                <a:r>
                  <a:rPr lang="en-CA" dirty="0"/>
                  <a:t> breaks scheme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dirty="0">
                        <a:latin typeface="Cambria Math"/>
                      </a:rPr>
                      <m:t>Π</m:t>
                    </m:r>
                  </m:oMath>
                </a14:m>
                <a:r>
                  <a:rPr lang="en-CA" dirty="0"/>
                  <a:t>, </a:t>
                </a:r>
              </a:p>
              <a:p>
                <a:pPr lvl="1"/>
                <a:r>
                  <a:rPr lang="en-CA" dirty="0"/>
                  <a:t>Construct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/>
                      </a:rPr>
                      <m:t>𝐵</m:t>
                    </m:r>
                  </m:oMath>
                </a14:m>
                <a:r>
                  <a:rPr lang="en-CA" dirty="0"/>
                  <a:t> from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/>
                      </a:rPr>
                      <m:t>𝐴</m:t>
                    </m:r>
                  </m:oMath>
                </a14:m>
                <a:r>
                  <a:rPr lang="en-CA" dirty="0"/>
                  <a:t> that solves a hard problem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/>
                      </a:rPr>
                      <m:t> </m:t>
                    </m:r>
                    <m:r>
                      <a:rPr lang="en-CA" i="1" dirty="0">
                        <a:latin typeface="Cambria Math"/>
                      </a:rPr>
                      <m:t>𝐿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 xmlns="">
          <p:sp>
            <p:nvSpPr>
              <p:cNvPr id="1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124744"/>
                <a:ext cx="4836728" cy="1944216"/>
              </a:xfrm>
              <a:prstGeom prst="rect">
                <a:avLst/>
              </a:prstGeom>
              <a:blipFill rotWithShape="1">
                <a:blip r:embed="rId9"/>
                <a:stretch>
                  <a:fillRect l="-1637" t="-2516" r="-1763" b="-157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6684109" y="1691516"/>
                <a:ext cx="408171" cy="369332"/>
              </a:xfrm>
              <a:prstGeom prst="rect">
                <a:avLst/>
              </a:prstGeom>
              <a:noFill/>
              <a:ln w="22225">
                <a:noFill/>
                <a:miter lim="800000"/>
                <a:headEnd type="none" w="lg" len="lg"/>
                <a:tailEnd type="none" w="lg" len="lg"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84109" y="1691516"/>
                <a:ext cx="40817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22225">
                <a:noFill/>
                <a:miter lim="800000"/>
                <a:headEnd type="none" w="lg" len="lg"/>
                <a:tailEnd type="none" w="lg" len="lg"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/>
              <p:cNvSpPr txBox="1">
                <a:spLocks/>
              </p:cNvSpPr>
              <p:nvPr/>
            </p:nvSpPr>
            <p:spPr>
              <a:xfrm>
                <a:off x="683568" y="4005064"/>
                <a:ext cx="8033537" cy="2232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65760" indent="-3657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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77240" indent="-3657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3657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v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508760" indent="-32004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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32004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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148840" indent="-274320" algn="l" defTabSz="914400" rtl="0" eaLnBrk="1" latinLnBrk="0" hangingPunct="1"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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68880" indent="-274320" algn="l" defTabSz="914400" rtl="0" eaLnBrk="1" latinLnBrk="0" hangingPunct="1"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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88920" indent="-274320" algn="l" defTabSz="914400" rtl="0" eaLnBrk="1" latinLnBrk="0" hangingPunct="1"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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08960" indent="-274320" algn="l" defTabSz="914400" rtl="0" eaLnBrk="1" latinLnBrk="0" hangingPunct="1"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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dirty="0" smtClean="0"/>
                  <a:t>Ex.2</a:t>
                </a:r>
                <a:r>
                  <a:rPr lang="en-CA" dirty="0"/>
                  <a:t> Quantum Random Oracle</a:t>
                </a:r>
                <a:endParaRPr lang="en-CA" dirty="0" smtClean="0"/>
              </a:p>
              <a:p>
                <a:pPr lvl="1"/>
                <a:r>
                  <a:rPr lang="en-CA" dirty="0" smtClean="0"/>
                  <a:t>Classical proofs often treat hash function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CA" dirty="0" smtClean="0"/>
                  <a:t> as a random oracle. </a:t>
                </a:r>
              </a:p>
              <a:p>
                <a:pPr lvl="2"/>
                <a:r>
                  <a:rPr lang="en-CA" dirty="0" smtClean="0"/>
                  <a:t>Evaluate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CA" dirty="0" smtClean="0"/>
                  <a:t> </a:t>
                </a:r>
                <a:r>
                  <a:rPr lang="en-CA" dirty="0" smtClean="0">
                    <a:sym typeface="Wingdings" panose="05000000000000000000" pitchFamily="2" charset="2"/>
                  </a:rPr>
                  <a:t>Query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  <a:sym typeface="Wingdings" panose="05000000000000000000" pitchFamily="2" charset="2"/>
                      </a:rPr>
                      <m:t>𝐻</m:t>
                    </m:r>
                  </m:oMath>
                </a14:m>
                <a:r>
                  <a:rPr lang="en-CA" dirty="0" smtClean="0"/>
                  <a:t> on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𝑥</m:t>
                    </m:r>
                  </m:oMath>
                </a14:m>
                <a:endParaRPr lang="en-CA" dirty="0" smtClean="0"/>
              </a:p>
              <a:p>
                <a:pPr lvl="1"/>
                <a:r>
                  <a:rPr lang="en-CA" dirty="0" smtClean="0"/>
                  <a:t>What if a quantum adversary makes superposition queries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∑|</m:t>
                    </m:r>
                    <m:r>
                      <a:rPr lang="en-CA" b="0" i="1" smtClean="0">
                        <a:latin typeface="Cambria Math"/>
                      </a:rPr>
                      <m:t>𝑥</m:t>
                    </m:r>
                    <m:r>
                      <a:rPr lang="en-CA" b="0" i="1" smtClean="0">
                        <a:latin typeface="Cambria Math"/>
                      </a:rPr>
                      <m:t>〉</m:t>
                    </m:r>
                  </m:oMath>
                </a14:m>
                <a:r>
                  <a:rPr lang="en-CA" dirty="0" smtClean="0"/>
                  <a:t>?</a:t>
                </a:r>
              </a:p>
              <a:p>
                <a:pPr lvl="2"/>
                <a:r>
                  <a:rPr lang="en-CA" dirty="0" smtClean="0"/>
                  <a:t>Many classical tricks do not (immediately) work.</a:t>
                </a:r>
              </a:p>
              <a:p>
                <a:pPr lvl="2"/>
                <a:r>
                  <a:rPr lang="en-CA" dirty="0" smtClean="0"/>
                  <a:t>FYI: a line of beautiful works [</a:t>
                </a:r>
                <a:r>
                  <a:rPr lang="en-CA" sz="1600" dirty="0" smtClean="0"/>
                  <a:t>Zhandry’12’13,Unruh’Crypto14…</a:t>
                </a:r>
                <a:r>
                  <a:rPr lang="en-CA" dirty="0" smtClean="0"/>
                  <a:t>]</a:t>
                </a:r>
              </a:p>
            </p:txBody>
          </p:sp>
        </mc:Choice>
        <mc:Fallback xmlns="">
          <p:sp>
            <p:nvSpPr>
              <p:cNvPr id="19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005064"/>
                <a:ext cx="8033537" cy="2232248"/>
              </a:xfrm>
              <a:prstGeom prst="rect">
                <a:avLst/>
              </a:prstGeom>
              <a:blipFill rotWithShape="1">
                <a:blip r:embed="rId11"/>
                <a:stretch>
                  <a:fillRect l="-986" t="-2186" b="-19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27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2060847"/>
            <a:ext cx="7977209" cy="34563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 smtClean="0"/>
              <a:t>Main Result</a:t>
            </a:r>
            <a:r>
              <a:rPr lang="en-CA" dirty="0" smtClean="0"/>
              <a:t>: Characterize “Quantum-Friendly” reductions.</a:t>
            </a:r>
          </a:p>
          <a:p>
            <a:r>
              <a:rPr lang="en-CA" dirty="0" smtClean="0"/>
              <a:t>Case 1: Class-Respectful Reductions</a:t>
            </a:r>
          </a:p>
          <a:p>
            <a:pPr lvl="1"/>
            <a:r>
              <a:rPr lang="en-US" dirty="0" smtClean="0"/>
              <a:t>Common </a:t>
            </a:r>
            <a:r>
              <a:rPr lang="en-US" dirty="0"/>
              <a:t>case: </a:t>
            </a:r>
            <a:r>
              <a:rPr lang="en-US" dirty="0" smtClean="0"/>
              <a:t>adversary has quantum </a:t>
            </a:r>
            <a:r>
              <a:rPr lang="en-US" dirty="0"/>
              <a:t>inner working, </a:t>
            </a:r>
            <a:r>
              <a:rPr lang="en-US" dirty="0" smtClean="0"/>
              <a:t>classical interaction with outside world.  </a:t>
            </a:r>
            <a:endParaRPr lang="en-CA" dirty="0" smtClean="0"/>
          </a:p>
          <a:p>
            <a:pPr lvl="1"/>
            <a:r>
              <a:rPr lang="en-CA" dirty="0" smtClean="0"/>
              <a:t>Formalize sufficient conditions, simple to check.</a:t>
            </a:r>
          </a:p>
          <a:p>
            <a:pPr lvl="1"/>
            <a:r>
              <a:rPr lang="en-CA" dirty="0" smtClean="0"/>
              <a:t>Application: (quantum-safe</a:t>
            </a:r>
            <a:r>
              <a:rPr lang="en-CA" dirty="0"/>
              <a:t>) one-way functions </a:t>
            </a:r>
            <a:r>
              <a:rPr lang="en-CA" dirty="0">
                <a:sym typeface="Wingdings" panose="05000000000000000000" pitchFamily="2" charset="2"/>
              </a:rPr>
              <a:t> Signatures</a:t>
            </a:r>
            <a:endParaRPr lang="en-CA" dirty="0"/>
          </a:p>
          <a:p>
            <a:pPr lvl="2"/>
            <a:r>
              <a:rPr lang="en-CA" dirty="0" smtClean="0"/>
              <a:t>An </a:t>
            </a:r>
            <a:r>
              <a:rPr lang="en-CA" dirty="0"/>
              <a:t>e</a:t>
            </a:r>
            <a:r>
              <a:rPr lang="en-CA" dirty="0" smtClean="0"/>
              <a:t>fficient </a:t>
            </a:r>
            <a:r>
              <a:rPr lang="en-CA" dirty="0"/>
              <a:t>v</a:t>
            </a:r>
            <a:r>
              <a:rPr lang="en-CA" dirty="0" smtClean="0"/>
              <a:t>ariant: XMSS [</a:t>
            </a:r>
            <a:r>
              <a:rPr lang="en-CA" sz="1600" dirty="0" smtClean="0"/>
              <a:t>BHH11</a:t>
            </a:r>
            <a:r>
              <a:rPr lang="en-CA" dirty="0" smtClean="0"/>
              <a:t>] (Motivation of this work)</a:t>
            </a:r>
          </a:p>
          <a:p>
            <a:pPr lvl="2"/>
            <a:r>
              <a:rPr lang="en-CA" dirty="0" smtClean="0"/>
              <a:t>Not surprising; just making routine work rigorous and easier </a:t>
            </a:r>
          </a:p>
          <a:p>
            <a:r>
              <a:rPr lang="en-CA" dirty="0" smtClean="0"/>
              <a:t>Case 2: Class-Translatable Reductions</a:t>
            </a:r>
          </a:p>
          <a:p>
            <a:pPr lvl="1"/>
            <a:r>
              <a:rPr lang="en-CA" dirty="0" smtClean="0"/>
              <a:t>Unify a few previous works, e.g., Full-Domain Hash in QRO</a:t>
            </a:r>
          </a:p>
          <a:p>
            <a:pPr lvl="1"/>
            <a:endParaRPr lang="en-CA" dirty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19CA-228D-4CAA-AFDD-55B14F315442}" type="slidenum">
              <a:rPr lang="en-CA" smtClean="0"/>
              <a:t>5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 Did in This </a:t>
            </a:r>
            <a:r>
              <a:rPr lang="en-CA" dirty="0"/>
              <a:t>W</a:t>
            </a:r>
            <a:r>
              <a:rPr lang="en-CA" dirty="0" smtClean="0"/>
              <a:t>ork</a:t>
            </a:r>
            <a:endParaRPr lang="en-CA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755576" y="1268760"/>
            <a:ext cx="7632848" cy="792088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22225">
            <a:noFill/>
            <a:round/>
            <a:headEnd type="none" w="lg" len="lg"/>
            <a:tailEnd type="none" w="lg" len="lg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Q: What classical security reductions can go through against quantum attacks?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39552" y="5661248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v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200" dirty="0" smtClean="0"/>
              <a:t>Side: Spell out Provable Quantum Security</a:t>
            </a:r>
            <a:endParaRPr lang="en-CA" sz="2200" dirty="0"/>
          </a:p>
          <a:p>
            <a:pPr lvl="1"/>
            <a:r>
              <a:rPr lang="en-CA" dirty="0" smtClean="0"/>
              <a:t>Before </a:t>
            </a:r>
            <a:r>
              <a:rPr lang="en-CA" dirty="0"/>
              <a:t>“how”, be clear “what” to do to </a:t>
            </a:r>
            <a:r>
              <a:rPr lang="en-CA" dirty="0" smtClean="0"/>
              <a:t>establish quantum </a:t>
            </a:r>
            <a:r>
              <a:rPr lang="en-CA" dirty="0"/>
              <a:t>security </a:t>
            </a:r>
          </a:p>
        </p:txBody>
      </p:sp>
    </p:spTree>
    <p:extLst>
      <p:ext uri="{BB962C8B-B14F-4D97-AF65-F5344CB8AC3E}">
        <p14:creationId xmlns:p14="http://schemas.microsoft.com/office/powerpoint/2010/main" val="398514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19CA-228D-4CAA-AFDD-55B14F315442}" type="slidenum">
              <a:rPr lang="en-CA" smtClean="0"/>
              <a:t>6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Review: Provable Classical Security</a:t>
            </a:r>
            <a:endParaRPr lang="en-CA" sz="3600" dirty="0"/>
          </a:p>
        </p:txBody>
      </p:sp>
      <p:grpSp>
        <p:nvGrpSpPr>
          <p:cNvPr id="6" name="Group 5"/>
          <p:cNvGrpSpPr/>
          <p:nvPr/>
        </p:nvGrpSpPr>
        <p:grpSpPr>
          <a:xfrm>
            <a:off x="971600" y="1926124"/>
            <a:ext cx="3456384" cy="1502876"/>
            <a:chOff x="611560" y="2204864"/>
            <a:chExt cx="3456384" cy="1502876"/>
          </a:xfrm>
        </p:grpSpPr>
        <p:grpSp>
          <p:nvGrpSpPr>
            <p:cNvPr id="7" name="Group 6"/>
            <p:cNvGrpSpPr/>
            <p:nvPr/>
          </p:nvGrpSpPr>
          <p:grpSpPr>
            <a:xfrm>
              <a:off x="611560" y="2204864"/>
              <a:ext cx="3456384" cy="1502876"/>
              <a:chOff x="2023196" y="1716634"/>
              <a:chExt cx="3456384" cy="1502876"/>
            </a:xfrm>
          </p:grpSpPr>
          <p:sp>
            <p:nvSpPr>
              <p:cNvPr id="14" name="Text Box 8"/>
              <p:cNvSpPr txBox="1">
                <a:spLocks noChangeArrowheads="1"/>
              </p:cNvSpPr>
              <p:nvPr/>
            </p:nvSpPr>
            <p:spPr bwMode="auto">
              <a:xfrm>
                <a:off x="2023196" y="2036023"/>
                <a:ext cx="338554" cy="369332"/>
              </a:xfrm>
              <a:prstGeom prst="rect">
                <a:avLst/>
              </a:prstGeom>
              <a:noFill/>
              <a:ln w="22225">
                <a:noFill/>
                <a:miter lim="800000"/>
                <a:headEnd type="none" w="lg" len="lg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 smtClean="0"/>
                  <a:t>C</a:t>
                </a:r>
                <a:endParaRPr lang="en-US" sz="2400" dirty="0"/>
              </a:p>
            </p:txBody>
          </p:sp>
          <p:sp>
            <p:nvSpPr>
              <p:cNvPr id="15" name="Text Box 9"/>
              <p:cNvSpPr txBox="1">
                <a:spLocks noChangeArrowheads="1"/>
              </p:cNvSpPr>
              <p:nvPr/>
            </p:nvSpPr>
            <p:spPr bwMode="auto">
              <a:xfrm>
                <a:off x="5119540" y="2004666"/>
                <a:ext cx="351378" cy="369332"/>
              </a:xfrm>
              <a:prstGeom prst="rect">
                <a:avLst/>
              </a:prstGeom>
              <a:noFill/>
              <a:ln w="22225">
                <a:noFill/>
                <a:miter lim="800000"/>
                <a:headEnd type="none" w="lg" len="lg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 smtClean="0"/>
                  <a:t>A</a:t>
                </a:r>
                <a:endParaRPr 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671"/>
                  <p:cNvSpPr txBox="1"/>
                  <p:nvPr/>
                </p:nvSpPr>
                <p:spPr>
                  <a:xfrm>
                    <a:off x="3420305" y="2180620"/>
                    <a:ext cx="120086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CA" altLang="zh-CN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CA" altLang="zh-CN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a:rPr lang="en-CA" altLang="zh-CN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CA" altLang="zh-CN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CA" altLang="zh-CN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6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0305" y="2180620"/>
                    <a:ext cx="1200863" cy="400110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r="-1015" b="-15152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矩形 974"/>
              <p:cNvSpPr/>
              <p:nvPr/>
            </p:nvSpPr>
            <p:spPr>
              <a:xfrm>
                <a:off x="2023196" y="1716634"/>
                <a:ext cx="3456384" cy="15028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6912" y="1716634"/>
                    <a:ext cx="2765181" cy="369332"/>
                  </a:xfrm>
                  <a:prstGeom prst="rect">
                    <a:avLst/>
                  </a:prstGeom>
                  <a:noFill/>
                  <a:ln w="22225">
                    <a:noFill/>
                    <a:miter lim="800000"/>
                    <a:headEnd type="none" w="lg" len="lg"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dirty="0" smtClean="0"/>
                      <a:t>One-Way Function Game </a:t>
                    </a:r>
                    <a14:m>
                      <m:oMath xmlns:m="http://schemas.openxmlformats.org/officeDocument/2006/math">
                        <m:r>
                          <a:rPr lang="en-CA" b="0" i="1" smtClean="0">
                            <a:latin typeface="Cambria Math"/>
                          </a:rPr>
                          <m:t>𝐺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 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16912" y="1716634"/>
                    <a:ext cx="2765181" cy="369332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l="-1987" t="-8197" b="-24590"/>
                    </a:stretch>
                  </a:blipFill>
                  <a:ln w="22225">
                    <a:noFill/>
                    <a:miter lim="800000"/>
                    <a:headEnd type="none" w="lg" len="lg"/>
                    <a:tailEnd type="none" w="lg" len="lg"/>
                  </a:ln>
                  <a:effectLst/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直接箭头连接符 599"/>
              <p:cNvCxnSpPr/>
              <p:nvPr/>
            </p:nvCxnSpPr>
            <p:spPr>
              <a:xfrm flipH="1">
                <a:off x="3463356" y="3084786"/>
                <a:ext cx="1080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直接箭头连接符 599"/>
            <p:cNvCxnSpPr/>
            <p:nvPr/>
          </p:nvCxnSpPr>
          <p:spPr>
            <a:xfrm>
              <a:off x="2051720" y="3068960"/>
              <a:ext cx="108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16" descr="j0139031[1]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865" y="2704561"/>
              <a:ext cx="576064" cy="796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talk\AppData\Local\Microsoft\Windows\INetCache\IE\6OMTUKY7\MC900217006[1].wmf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2708920"/>
              <a:ext cx="941138" cy="831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671"/>
                <p:cNvSpPr txBox="1"/>
                <p:nvPr/>
              </p:nvSpPr>
              <p:spPr>
                <a:xfrm>
                  <a:off x="1691680" y="3172906"/>
                  <a:ext cx="1872208" cy="407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altLang="zh-CN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altLang="zh-CN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CA" altLang="zh-CN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CA" altLang="zh-CN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altLang="zh-CN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∈</m:t>
                            </m:r>
                          </m:e>
                          <m:sup>
                            <m:r>
                              <a:rPr lang="en-CA" altLang="zh-CN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?</m:t>
                            </m:r>
                          </m:sup>
                        </m:sSup>
                        <m:sSup>
                          <m:sSupPr>
                            <m:ctrlPr>
                              <a:rPr lang="en-CA" altLang="zh-CN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altLang="zh-CN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CA" altLang="zh-CN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CA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CA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CA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6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3172906"/>
                  <a:ext cx="1872208" cy="4070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b="-149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2" name="Picture 8" descr="C:\Users\talk\AppData\Local\Microsoft\Windows\INetCache\IE\6OMTUKY7\MC900299869[1].wmf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6215" y="2564904"/>
              <a:ext cx="641489" cy="396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671"/>
                <p:cNvSpPr txBox="1"/>
                <p:nvPr/>
              </p:nvSpPr>
              <p:spPr>
                <a:xfrm>
                  <a:off x="1615883" y="2740858"/>
                  <a:ext cx="36382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6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5883" y="2740858"/>
                  <a:ext cx="363829" cy="400110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395536" y="4315041"/>
            <a:ext cx="5208507" cy="1872208"/>
            <a:chOff x="900922" y="4077072"/>
            <a:chExt cx="5208507" cy="1872208"/>
          </a:xfrm>
        </p:grpSpPr>
        <p:grpSp>
          <p:nvGrpSpPr>
            <p:cNvPr id="38" name="Group 37"/>
            <p:cNvGrpSpPr/>
            <p:nvPr/>
          </p:nvGrpSpPr>
          <p:grpSpPr>
            <a:xfrm>
              <a:off x="900922" y="4077072"/>
              <a:ext cx="5208507" cy="1872208"/>
              <a:chOff x="905276" y="2204864"/>
              <a:chExt cx="5208507" cy="1872208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905276" y="2204864"/>
                <a:ext cx="5208507" cy="1872208"/>
                <a:chOff x="2316912" y="1716634"/>
                <a:chExt cx="5208507" cy="1872208"/>
              </a:xfrm>
            </p:grpSpPr>
            <p:sp>
              <p:nvSpPr>
                <p:cNvPr id="5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945407" y="2499430"/>
                  <a:ext cx="338554" cy="369332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dirty="0" smtClean="0"/>
                    <a:t>C</a:t>
                  </a:r>
                  <a:endParaRPr lang="en-US" sz="2400" dirty="0"/>
                </a:p>
              </p:txBody>
            </p:sp>
            <p:sp>
              <p:nvSpPr>
                <p:cNvPr id="5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857348" y="2463426"/>
                  <a:ext cx="338554" cy="369332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dirty="0"/>
                    <a:t>B</a:t>
                  </a:r>
                  <a:endParaRPr lang="en-US" sz="24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671"/>
                    <p:cNvSpPr txBox="1"/>
                    <p:nvPr/>
                  </p:nvSpPr>
                  <p:spPr>
                    <a:xfrm>
                      <a:off x="4093638" y="2508722"/>
                      <a:ext cx="623469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oMath>
                        </m:oMathPara>
                      </a14:m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TextBox 6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3638" y="2508722"/>
                      <a:ext cx="623469" cy="400110"/>
                    </a:xfrm>
                    <a:prstGeom prst="rect">
                      <a:avLst/>
                    </a:prstGeom>
                    <a:blipFill rotWithShape="1">
                      <a:blip r:embed="rId28"/>
                      <a:stretch>
                        <a:fillRect b="-923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5" name="矩形 974"/>
                <p:cNvSpPr/>
                <p:nvPr/>
              </p:nvSpPr>
              <p:spPr>
                <a:xfrm>
                  <a:off x="2945407" y="1995373"/>
                  <a:ext cx="4580012" cy="159346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000"/>
                </a:p>
              </p:txBody>
            </p:sp>
            <p:sp>
              <p:nvSpPr>
                <p:cNvPr id="5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316912" y="1716634"/>
                  <a:ext cx="184731" cy="369332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/>
                  <a:endParaRPr lang="en-US" dirty="0"/>
                </a:p>
              </p:txBody>
            </p:sp>
            <p:cxnSp>
              <p:nvCxnSpPr>
                <p:cNvPr id="57" name="直接箭头连接符 599"/>
                <p:cNvCxnSpPr/>
                <p:nvPr/>
              </p:nvCxnSpPr>
              <p:spPr>
                <a:xfrm flipH="1">
                  <a:off x="4069107" y="3444826"/>
                  <a:ext cx="648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箭头连接符 599"/>
              <p:cNvCxnSpPr/>
              <p:nvPr/>
            </p:nvCxnSpPr>
            <p:spPr>
              <a:xfrm>
                <a:off x="2693471" y="3429000"/>
                <a:ext cx="612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8" name="Picture 16" descr="j0139031[1]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2218" y="3208617"/>
                <a:ext cx="576064" cy="7964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 descr="C:\Users\talk\AppData\Local\Microsoft\Windows\INetCache\IE\6OMTUKY7\MC900217006[1].wmf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4338" y="3246042"/>
                <a:ext cx="941138" cy="8310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671"/>
                  <p:cNvSpPr txBox="1"/>
                  <p:nvPr/>
                </p:nvSpPr>
                <p:spPr>
                  <a:xfrm>
                    <a:off x="2781293" y="3597965"/>
                    <a:ext cx="452170" cy="407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CA" altLang="zh-CN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CA" altLang="zh-CN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altLang="zh-CN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TextBox 6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1293" y="3597965"/>
                    <a:ext cx="452170" cy="407099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51" name="Picture 8" descr="C:\Users\talk\AppData\Local\Microsoft\Windows\INetCache\IE\6OMTUKY7\MC900299869[1].wmf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63987" y="3032956"/>
                <a:ext cx="641489" cy="3960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9" name="Picture 10" descr="C:\Users\talk\AppData\Local\Microsoft\Windows\INetCache\IE\A74U5M58\MC900349121[1].wmf"/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3251" y="4364042"/>
              <a:ext cx="823761" cy="793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2" descr="http://iphonefreakz.com/wp-content/uploads/2008/12/optimus-256x256.png"/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1048" y="5032842"/>
              <a:ext cx="894493" cy="894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5746004" y="4355812"/>
              <a:ext cx="351378" cy="369332"/>
            </a:xfrm>
            <a:prstGeom prst="rect">
              <a:avLst/>
            </a:prstGeom>
            <a:noFill/>
            <a:ln w="22225">
              <a:noFill/>
              <a:miter lim="800000"/>
              <a:headEnd type="none" w="lg" len="lg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dirty="0" smtClean="0"/>
                <a:t>A</a:t>
              </a:r>
              <a:endParaRPr lang="en-US" sz="2400" dirty="0"/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4669269" y="4847215"/>
              <a:ext cx="325730" cy="369332"/>
            </a:xfrm>
            <a:prstGeom prst="rect">
              <a:avLst/>
            </a:prstGeom>
            <a:noFill/>
            <a:ln w="22225">
              <a:noFill/>
              <a:miter lim="800000"/>
              <a:headEnd type="none" w="lg" len="lg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T</a:t>
              </a:r>
              <a:endParaRPr lang="en-US" sz="2400" dirty="0"/>
            </a:p>
          </p:txBody>
        </p:sp>
        <p:cxnSp>
          <p:nvCxnSpPr>
            <p:cNvPr id="43" name="Elbow Connector 42"/>
            <p:cNvCxnSpPr>
              <a:stCxn id="39" idx="2"/>
              <a:endCxn id="40" idx="3"/>
            </p:cNvCxnSpPr>
            <p:nvPr/>
          </p:nvCxnSpPr>
          <p:spPr>
            <a:xfrm rot="5400000">
              <a:off x="5293889" y="5138845"/>
              <a:ext cx="322897" cy="35959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0" idx="1"/>
              <a:endCxn id="48" idx="3"/>
            </p:cNvCxnSpPr>
            <p:nvPr/>
          </p:nvCxnSpPr>
          <p:spPr>
            <a:xfrm flipH="1" flipV="1">
              <a:off x="3923928" y="5479049"/>
              <a:ext cx="457120" cy="1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482580" y="4427820"/>
                  <a:ext cx="2594806" cy="369332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US" dirty="0" smtClean="0"/>
                    <a:t>R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b="0" i="0" smtClean="0">
                          <a:latin typeface="Cambria Math"/>
                        </a:rPr>
                        <m:t>eduction</m:t>
                      </m:r>
                      <m:r>
                        <a:rPr lang="en-CA" b="0" i="0" smtClean="0">
                          <a:latin typeface="Cambria Math"/>
                        </a:rPr>
                        <m:t> </m:t>
                      </m:r>
                      <m:r>
                        <a:rPr lang="en-CA" b="0" i="1" smtClean="0">
                          <a:latin typeface="Cambria Math"/>
                        </a:rPr>
                        <m:t>𝑅</m:t>
                      </m:r>
                      <m:r>
                        <a:rPr lang="en-CA" b="0" i="1" smtClean="0">
                          <a:latin typeface="Cambria Math"/>
                        </a:rPr>
                        <m:t>=(</m:t>
                      </m:r>
                      <m:r>
                        <a:rPr lang="en-CA" b="0" i="1" smtClean="0">
                          <a:latin typeface="Cambria Math"/>
                        </a:rPr>
                        <m:t>𝐺</m:t>
                      </m:r>
                      <m:r>
                        <a:rPr lang="en-CA" b="0" i="1" smtClean="0">
                          <a:latin typeface="Cambria Math"/>
                        </a:rPr>
                        <m:t>,</m:t>
                      </m:r>
                      <m:r>
                        <a:rPr lang="en-CA" b="0" i="1" smtClean="0">
                          <a:latin typeface="Cambria Math"/>
                        </a:rPr>
                        <m:t>𝑇</m:t>
                      </m:r>
                      <m:r>
                        <a:rPr lang="en-CA" b="0" i="1" smtClean="0">
                          <a:latin typeface="Cambria Math"/>
                        </a:rPr>
                        <m:t>,</m:t>
                      </m:r>
                      <m:r>
                        <a:rPr lang="en-CA" b="0" i="1" smtClean="0">
                          <a:latin typeface="Cambria Math"/>
                        </a:rPr>
                        <m:t>𝐺</m:t>
                      </m:r>
                      <m:r>
                        <a:rPr lang="en-CA" b="0" i="1" smtClean="0">
                          <a:latin typeface="Cambria Math"/>
                        </a:rPr>
                        <m:t>′)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82580" y="4427820"/>
                  <a:ext cx="2594806" cy="3693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l="-2118" t="-8197" b="-24590"/>
                  </a:stretch>
                </a:blipFill>
                <a:ln w="22225">
                  <a:noFill/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5076056" y="1916832"/>
            <a:ext cx="3604513" cy="2128882"/>
            <a:chOff x="4788024" y="1187460"/>
            <a:chExt cx="3604513" cy="2128882"/>
          </a:xfrm>
        </p:grpSpPr>
        <p:grpSp>
          <p:nvGrpSpPr>
            <p:cNvPr id="59" name="Group 58"/>
            <p:cNvGrpSpPr/>
            <p:nvPr/>
          </p:nvGrpSpPr>
          <p:grpSpPr>
            <a:xfrm>
              <a:off x="4788024" y="1187460"/>
              <a:ext cx="3604513" cy="2128882"/>
              <a:chOff x="4788024" y="2555612"/>
              <a:chExt cx="3604513" cy="2128882"/>
            </a:xfrm>
          </p:grpSpPr>
          <p:pic>
            <p:nvPicPr>
              <p:cNvPr id="61" name="Picture 3" descr="C:\Users\talk\AppData\Local\Microsoft\Windows\INetCache\IE\V2BV0PZ0\MC900301252[1].wmf"/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278781" y="3501008"/>
                <a:ext cx="865621" cy="7406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2" name="Group 61"/>
              <p:cNvGrpSpPr/>
              <p:nvPr/>
            </p:nvGrpSpPr>
            <p:grpSpPr>
              <a:xfrm>
                <a:off x="4788024" y="2555612"/>
                <a:ext cx="3604513" cy="2128882"/>
                <a:chOff x="588534" y="2187188"/>
                <a:chExt cx="3604513" cy="2128882"/>
              </a:xfrm>
            </p:grpSpPr>
            <p:grpSp>
              <p:nvGrpSpPr>
                <p:cNvPr id="68" name="Group 67"/>
                <p:cNvGrpSpPr/>
                <p:nvPr/>
              </p:nvGrpSpPr>
              <p:grpSpPr>
                <a:xfrm>
                  <a:off x="588534" y="2187188"/>
                  <a:ext cx="3604513" cy="2128882"/>
                  <a:chOff x="2000170" y="1698958"/>
                  <a:chExt cx="3604513" cy="2128882"/>
                </a:xfrm>
              </p:grpSpPr>
              <p:sp>
                <p:nvSpPr>
                  <p:cNvPr id="71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65672" y="2275022"/>
                    <a:ext cx="338554" cy="369332"/>
                  </a:xfrm>
                  <a:prstGeom prst="rect">
                    <a:avLst/>
                  </a:prstGeom>
                  <a:noFill/>
                  <a:ln w="22225">
                    <a:noFill/>
                    <a:miter lim="800000"/>
                    <a:headEnd type="none" w="lg" len="lg"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dirty="0" smtClean="0"/>
                      <a:t>C</a:t>
                    </a:r>
                    <a:endParaRPr lang="en-US" sz="2400" dirty="0"/>
                  </a:p>
                </p:txBody>
              </p:sp>
              <p:sp>
                <p:nvSpPr>
                  <p:cNvPr id="72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68522" y="2243664"/>
                    <a:ext cx="351378" cy="369332"/>
                  </a:xfrm>
                  <a:prstGeom prst="rect">
                    <a:avLst/>
                  </a:prstGeom>
                  <a:noFill/>
                  <a:ln w="22225">
                    <a:noFill/>
                    <a:miter lim="800000"/>
                    <a:headEnd type="none" w="lg" len="lg"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dirty="0" smtClean="0"/>
                      <a:t>A</a:t>
                    </a:r>
                    <a:endParaRPr lang="en-US" sz="240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TextBox 671"/>
                      <p:cNvSpPr txBox="1"/>
                      <p:nvPr/>
                    </p:nvSpPr>
                    <p:spPr>
                      <a:xfrm>
                        <a:off x="3822133" y="2100228"/>
                        <a:ext cx="482293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altLang="zh-CN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𝑝𝑘</m:t>
                              </m:r>
                            </m:oMath>
                          </m:oMathPara>
                        </a14:m>
                        <a:endParaRPr lang="zh-CN" altLang="en-US" sz="2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3" name="TextBox 67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22133" y="2100228"/>
                        <a:ext cx="482293" cy="400110"/>
                      </a:xfrm>
                      <a:prstGeom prst="rect">
                        <a:avLst/>
                      </a:prstGeom>
                      <a:blipFill rotWithShape="1">
                        <a:blip r:embed="rId34"/>
                        <a:stretch>
                          <a:fillRect l="-5063" r="-2532" b="-1515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74" name="矩形 974"/>
                  <p:cNvSpPr/>
                  <p:nvPr/>
                </p:nvSpPr>
                <p:spPr>
                  <a:xfrm>
                    <a:off x="2000170" y="1698958"/>
                    <a:ext cx="3604513" cy="212888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400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5" name="Text Box 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000170" y="1716634"/>
                        <a:ext cx="3604513" cy="369332"/>
                      </a:xfrm>
                      <a:prstGeom prst="rect">
                        <a:avLst/>
                      </a:prstGeom>
                      <a:noFill/>
                      <a:ln w="22225">
                        <a:noFill/>
                        <a:miter lim="800000"/>
                        <a:headEnd type="none" w="lg" len="lg"/>
                        <a:tailEnd type="none" w="lg" len="lg"/>
                      </a:ln>
                      <a:effectLst/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dirty="0" smtClean="0"/>
                          <a:t>Existential-Unforgeable Signature </a:t>
                        </a:r>
                        <a14:m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/>
                              </a:rPr>
                              <m:t>𝐺</m:t>
                            </m:r>
                            <m:r>
                              <a:rPr lang="en-CA" b="0" i="1" smtClean="0">
                                <a:latin typeface="Cambria Math"/>
                              </a:rPr>
                              <m:t>′</m:t>
                            </m:r>
                          </m:oMath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75" name="Text Box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000170" y="1716634"/>
                        <a:ext cx="3604513" cy="369332"/>
                      </a:xfrm>
                      <a:prstGeom prst="rect">
                        <a:avLst/>
                      </a:prstGeom>
                      <a:blipFill rotWithShape="1">
                        <a:blip r:embed="rId35"/>
                        <a:stretch>
                          <a:fillRect l="-1523" t="-8197" b="-24590"/>
                        </a:stretch>
                      </a:blipFill>
                      <a:ln w="22225">
                        <a:noFill/>
                        <a:miter lim="800000"/>
                        <a:headEnd type="none" w="lg" len="lg"/>
                        <a:tailEnd type="none" w="lg" len="lg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6" name="直接箭头连接符 599"/>
                  <p:cNvCxnSpPr/>
                  <p:nvPr/>
                </p:nvCxnSpPr>
                <p:spPr>
                  <a:xfrm flipH="1">
                    <a:off x="3728362" y="2901028"/>
                    <a:ext cx="720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9" name="直接箭头连接符 599"/>
                <p:cNvCxnSpPr/>
                <p:nvPr/>
              </p:nvCxnSpPr>
              <p:spPr>
                <a:xfrm>
                  <a:off x="2316806" y="2988568"/>
                  <a:ext cx="720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71"/>
                    <p:cNvSpPr txBox="1"/>
                    <p:nvPr/>
                  </p:nvSpPr>
                  <p:spPr>
                    <a:xfrm>
                      <a:off x="2460742" y="3091934"/>
                      <a:ext cx="52172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CA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TextBox 6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60742" y="3091934"/>
                      <a:ext cx="521728" cy="369332"/>
                    </a:xfrm>
                    <a:prstGeom prst="rect">
                      <a:avLst/>
                    </a:prstGeom>
                    <a:blipFill rotWithShape="1">
                      <a:blip r:embed="rId36"/>
                      <a:stretch>
                        <a:fillRect b="-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71"/>
                  <p:cNvSpPr txBox="1"/>
                  <p:nvPr/>
                </p:nvSpPr>
                <p:spPr>
                  <a:xfrm>
                    <a:off x="5217092" y="2956882"/>
                    <a:ext cx="10831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altLang="zh-CN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CA" altLang="zh-CN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𝑠𝑘</m:t>
                          </m:r>
                          <m:r>
                            <a:rPr lang="en-CA" altLang="zh-CN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CA" altLang="zh-CN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𝑝𝑘</m:t>
                          </m:r>
                          <m:r>
                            <a:rPr lang="en-CA" altLang="zh-CN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TextBox 6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7092" y="2956882"/>
                    <a:ext cx="1083100" cy="400110"/>
                  </a:xfrm>
                  <a:prstGeom prst="rect">
                    <a:avLst/>
                  </a:prstGeom>
                  <a:blipFill rotWithShape="1">
                    <a:blip r:embed="rId37"/>
                    <a:stretch>
                      <a:fillRect r="-1124" b="-15152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直接箭头连接符 599"/>
              <p:cNvCxnSpPr/>
              <p:nvPr/>
            </p:nvCxnSpPr>
            <p:spPr>
              <a:xfrm>
                <a:off x="6264328" y="4077072"/>
                <a:ext cx="1260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71"/>
                  <p:cNvSpPr txBox="1"/>
                  <p:nvPr/>
                </p:nvSpPr>
                <p:spPr>
                  <a:xfrm>
                    <a:off x="6144402" y="3779748"/>
                    <a:ext cx="14519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CA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CA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𝑠𝑘</m:t>
                              </m:r>
                            </m:sub>
                          </m:sSub>
                          <m:r>
                            <a:rPr lang="en-CA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CA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" name="TextBox 6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4402" y="3779748"/>
                    <a:ext cx="1451934" cy="369332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 r="-1681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71"/>
                  <p:cNvSpPr txBox="1"/>
                  <p:nvPr/>
                </p:nvSpPr>
                <p:spPr>
                  <a:xfrm>
                    <a:off x="6228184" y="4283804"/>
                    <a:ext cx="159489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CA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CA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CA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CA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CA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CA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CA" altLang="zh-CN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oMath>
                    </a14:m>
                    <a:r>
                      <a:rPr lang="en-CA" altLang="zh-CN" dirty="0" smtClean="0">
                        <a:solidFill>
                          <a:schemeClr val="tx1"/>
                        </a:solidFill>
                      </a:rPr>
                      <a:t>valid?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TextBox 6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8184" y="4283804"/>
                    <a:ext cx="1594899" cy="369332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 t="-8333" r="-2672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直接箭头连接符 599"/>
              <p:cNvCxnSpPr/>
              <p:nvPr/>
            </p:nvCxnSpPr>
            <p:spPr>
              <a:xfrm flipH="1">
                <a:off x="6228184" y="4581128"/>
                <a:ext cx="1440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0" name="Picture 10" descr="C:\Users\talk\AppData\Local\Microsoft\Windows\INetCache\IE\A74U5M58\MC900349121[1].wmf"/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1988840"/>
              <a:ext cx="823761" cy="793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Content Placeholder 3"/>
          <p:cNvSpPr>
            <a:spLocks noGrp="1"/>
          </p:cNvSpPr>
          <p:nvPr>
            <p:ph sz="half" idx="4294967295"/>
          </p:nvPr>
        </p:nvSpPr>
        <p:spPr>
          <a:xfrm>
            <a:off x="808430" y="1506729"/>
            <a:ext cx="4195618" cy="41010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CA" sz="2200" dirty="0" smtClean="0"/>
              <a:t>Computational Assumption</a:t>
            </a:r>
            <a:endParaRPr lang="en-CA" sz="2200" dirty="0"/>
          </a:p>
        </p:txBody>
      </p:sp>
      <p:sp>
        <p:nvSpPr>
          <p:cNvPr id="79" name="Content Placeholder 3"/>
          <p:cNvSpPr>
            <a:spLocks noGrp="1"/>
          </p:cNvSpPr>
          <p:nvPr>
            <p:ph sz="half" idx="4294967295"/>
          </p:nvPr>
        </p:nvSpPr>
        <p:spPr>
          <a:xfrm>
            <a:off x="4944560" y="1506729"/>
            <a:ext cx="3803904" cy="41010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CA" sz="2200" dirty="0" smtClean="0"/>
              <a:t>Security Requirement</a:t>
            </a:r>
            <a:endParaRPr lang="en-CA" sz="2200" dirty="0"/>
          </a:p>
        </p:txBody>
      </p:sp>
      <p:sp>
        <p:nvSpPr>
          <p:cNvPr id="80" name="Content Placeholder 3"/>
          <p:cNvSpPr>
            <a:spLocks noGrp="1"/>
          </p:cNvSpPr>
          <p:nvPr>
            <p:ph sz="half" idx="4294967295"/>
          </p:nvPr>
        </p:nvSpPr>
        <p:spPr>
          <a:xfrm>
            <a:off x="840104" y="4192970"/>
            <a:ext cx="3803904" cy="41010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CA" sz="2200" dirty="0" smtClean="0"/>
              <a:t>Security Reduction</a:t>
            </a:r>
            <a:endParaRPr lang="en-CA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ontent Placeholder 3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1331639" y="6187249"/>
                <a:ext cx="4079195" cy="410103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CA" sz="2200" b="0" dirty="0" smtClean="0"/>
                  <a:t>Want 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CA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CA" sz="2200" b="0" i="1" smtClean="0">
                            <a:latin typeface="Cambria Math"/>
                          </a:rPr>
                          <m:t>𝐴</m:t>
                        </m:r>
                        <m:r>
                          <a:rPr lang="en-CA" sz="2200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CA" sz="2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2200" b="0" i="1" smtClean="0">
                                <a:latin typeface="Cambria Math"/>
                              </a:rPr>
                              <m:t>𝐺</m:t>
                            </m:r>
                          </m:e>
                          <m:sup>
                            <m:r>
                              <a:rPr lang="en-CA" sz="22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CA" sz="2200" b="0" i="1" smtClean="0">
                        <a:latin typeface="Cambria Math"/>
                      </a:rPr>
                      <m:t>&gt;</m:t>
                    </m:r>
                    <m:r>
                      <a:rPr lang="en-CA" sz="2200" b="0" i="1" smtClean="0">
                        <a:latin typeface="Cambria Math"/>
                      </a:rPr>
                      <m:t>𝜖</m:t>
                    </m:r>
                    <m:r>
                      <a:rPr lang="en-CA" sz="2200" b="0" i="1" smtClean="0">
                        <a:latin typeface="Cambria Math"/>
                      </a:rPr>
                      <m:t>⇒</m:t>
                    </m:r>
                    <m:r>
                      <a:rPr lang="en-CA" sz="2200" b="0" i="1" smtClean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CA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CA" sz="2200" b="0" i="1" smtClean="0">
                            <a:latin typeface="Cambria Math"/>
                          </a:rPr>
                          <m:t>𝐵</m:t>
                        </m:r>
                        <m:r>
                          <a:rPr lang="en-CA" sz="2200" b="0" i="1" smtClean="0">
                            <a:latin typeface="Cambria Math"/>
                          </a:rPr>
                          <m:t>,</m:t>
                        </m:r>
                        <m:r>
                          <a:rPr lang="en-CA" sz="2200" b="0" i="1" smtClean="0"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CA" sz="2200" b="0" i="1" smtClean="0">
                        <a:latin typeface="Cambria Math"/>
                      </a:rPr>
                      <m:t>&gt;</m:t>
                    </m:r>
                    <m:r>
                      <a:rPr lang="en-CA" sz="2200" b="0" i="1" smtClean="0">
                        <a:latin typeface="Cambria Math"/>
                      </a:rPr>
                      <m:t>𝛿</m:t>
                    </m:r>
                  </m:oMath>
                </a14:m>
                <a:endParaRPr lang="en-CA" sz="2200" dirty="0"/>
              </a:p>
            </p:txBody>
          </p:sp>
        </mc:Choice>
        <mc:Fallback xmlns="">
          <p:sp>
            <p:nvSpPr>
              <p:cNvPr id="81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1331639" y="6187249"/>
                <a:ext cx="4079195" cy="410103"/>
              </a:xfrm>
              <a:prstGeom prst="rect">
                <a:avLst/>
              </a:prstGeom>
              <a:blipFill rotWithShape="1">
                <a:blip r:embed="rId40"/>
                <a:stretch>
                  <a:fillRect l="-1493" t="-7463" b="-238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3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971600" y="3522953"/>
                <a:ext cx="3803904" cy="410103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CA" sz="2200" b="0" dirty="0" smtClean="0"/>
                  <a:t>Assume 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CA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CA" sz="2200" b="0" i="1" smtClean="0">
                            <a:latin typeface="Cambria Math"/>
                          </a:rPr>
                          <m:t>𝐴</m:t>
                        </m:r>
                        <m:r>
                          <a:rPr lang="en-CA" sz="2200" b="0" i="1" smtClean="0">
                            <a:latin typeface="Cambria Math"/>
                          </a:rPr>
                          <m:t>,</m:t>
                        </m:r>
                        <m:r>
                          <a:rPr lang="en-CA" sz="2200" b="0" i="1" smtClean="0"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CA" sz="2200" b="0" i="1" smtClean="0">
                        <a:latin typeface="Cambria Math"/>
                      </a:rPr>
                      <m:t>≔</m:t>
                    </m:r>
                    <m:r>
                      <m:rPr>
                        <m:sty m:val="p"/>
                      </m:rPr>
                      <a:rPr lang="en-CA" sz="2200" b="0" i="1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CA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CA" sz="2200" b="0" i="1" smtClean="0">
                            <a:latin typeface="Cambria Math"/>
                          </a:rPr>
                          <m:t>𝐴</m:t>
                        </m:r>
                        <m:r>
                          <a:rPr lang="en-CA" sz="2200" b="0" i="1" smtClean="0">
                            <a:latin typeface="Cambria Math"/>
                          </a:rPr>
                          <m:t> </m:t>
                        </m:r>
                        <m:r>
                          <a:rPr lang="en-CA" sz="2200" b="0" i="1" smtClean="0">
                            <a:latin typeface="Cambria Math"/>
                          </a:rPr>
                          <m:t>𝑤𝑖𝑛𝑠</m:t>
                        </m:r>
                      </m:e>
                    </m:d>
                    <m:r>
                      <a:rPr lang="en-CA" sz="2200" b="0" i="1" smtClean="0">
                        <a:latin typeface="Cambria Math"/>
                      </a:rPr>
                      <m:t>&lt;</m:t>
                    </m:r>
                    <m:r>
                      <a:rPr lang="en-CA" sz="2200" b="0" i="1" smtClean="0">
                        <a:latin typeface="Cambria Math"/>
                      </a:rPr>
                      <m:t>𝛿</m:t>
                    </m:r>
                  </m:oMath>
                </a14:m>
                <a:endParaRPr lang="en-CA" sz="2200" dirty="0"/>
              </a:p>
            </p:txBody>
          </p:sp>
        </mc:Choice>
        <mc:Fallback xmlns="">
          <p:sp>
            <p:nvSpPr>
              <p:cNvPr id="82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971600" y="3522953"/>
                <a:ext cx="3803904" cy="410103"/>
              </a:xfrm>
              <a:prstGeom prst="rect">
                <a:avLst/>
              </a:prstGeom>
              <a:blipFill rotWithShape="1">
                <a:blip r:embed="rId41"/>
                <a:stretch>
                  <a:fillRect l="-1442" t="-14925" b="-1194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3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5076056" y="4077072"/>
                <a:ext cx="3803904" cy="410103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CA" sz="2200" b="0" dirty="0" smtClean="0"/>
                  <a:t>Want 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CA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CA" sz="2200" b="0" i="1" smtClean="0">
                            <a:latin typeface="Cambria Math"/>
                          </a:rPr>
                          <m:t>𝐴</m:t>
                        </m:r>
                        <m:r>
                          <a:rPr lang="en-CA" sz="2200" b="0" i="1" smtClean="0">
                            <a:latin typeface="Cambria Math"/>
                          </a:rPr>
                          <m:t>,</m:t>
                        </m:r>
                        <m:r>
                          <a:rPr lang="en-CA" sz="2200" b="0" i="1" smtClean="0">
                            <a:latin typeface="Cambria Math"/>
                          </a:rPr>
                          <m:t>𝐺</m:t>
                        </m:r>
                        <m:r>
                          <a:rPr lang="en-CA" sz="2200" b="0" i="1" smtClean="0">
                            <a:latin typeface="Cambria Math"/>
                          </a:rPr>
                          <m:t>′</m:t>
                        </m:r>
                      </m:e>
                    </m:d>
                    <m:r>
                      <a:rPr lang="en-CA" sz="2200" b="0" i="1" smtClean="0">
                        <a:latin typeface="Cambria Math"/>
                      </a:rPr>
                      <m:t>≔</m:t>
                    </m:r>
                    <m:r>
                      <m:rPr>
                        <m:sty m:val="p"/>
                      </m:rPr>
                      <a:rPr lang="en-CA" sz="2200" b="0" i="1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CA" sz="2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CA" sz="2200" b="0" i="1" smtClean="0">
                            <a:latin typeface="Cambria Math"/>
                          </a:rPr>
                          <m:t>𝐴</m:t>
                        </m:r>
                        <m:r>
                          <a:rPr lang="en-CA" sz="2200" b="0" i="1" smtClean="0">
                            <a:latin typeface="Cambria Math"/>
                          </a:rPr>
                          <m:t> </m:t>
                        </m:r>
                        <m:r>
                          <a:rPr lang="en-CA" sz="2200" b="0" i="1" smtClean="0">
                            <a:latin typeface="Cambria Math"/>
                          </a:rPr>
                          <m:t>𝑤𝑖𝑛𝑠</m:t>
                        </m:r>
                      </m:e>
                    </m:d>
                    <m:r>
                      <a:rPr lang="en-CA" sz="2200" b="0" i="1" smtClean="0">
                        <a:latin typeface="Cambria Math"/>
                      </a:rPr>
                      <m:t>&lt;</m:t>
                    </m:r>
                    <m:r>
                      <a:rPr lang="en-CA" sz="2200" b="0" i="1" smtClean="0">
                        <a:latin typeface="Cambria Math"/>
                      </a:rPr>
                      <m:t>𝜖</m:t>
                    </m:r>
                  </m:oMath>
                </a14:m>
                <a:endParaRPr lang="en-CA" sz="2200" dirty="0"/>
              </a:p>
            </p:txBody>
          </p:sp>
        </mc:Choice>
        <mc:Fallback xmlns="">
          <p:sp>
            <p:nvSpPr>
              <p:cNvPr id="83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5076056" y="4077072"/>
                <a:ext cx="3803904" cy="410103"/>
              </a:xfrm>
              <a:prstGeom prst="rect">
                <a:avLst/>
              </a:prstGeom>
              <a:blipFill rotWithShape="1">
                <a:blip r:embed="rId42"/>
                <a:stretch>
                  <a:fillRect l="-1763" t="-7463" b="-238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 Box 8"/>
          <p:cNvSpPr txBox="1">
            <a:spLocks noChangeArrowheads="1"/>
          </p:cNvSpPr>
          <p:nvPr/>
        </p:nvSpPr>
        <p:spPr bwMode="auto">
          <a:xfrm>
            <a:off x="5857762" y="5426340"/>
            <a:ext cx="2366478" cy="646331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CA" dirty="0" smtClean="0"/>
              <a:t>Usually consider poly-time adversaries</a:t>
            </a:r>
            <a:endParaRPr lang="en-US" dirty="0"/>
          </a:p>
        </p:txBody>
      </p:sp>
      <p:sp>
        <p:nvSpPr>
          <p:cNvPr id="77" name="Content Placeholder 3"/>
          <p:cNvSpPr>
            <a:spLocks noGrp="1"/>
          </p:cNvSpPr>
          <p:nvPr>
            <p:ph sz="half" idx="4294967295"/>
          </p:nvPr>
        </p:nvSpPr>
        <p:spPr>
          <a:xfrm>
            <a:off x="2287912" y="1124744"/>
            <a:ext cx="5452440" cy="41010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CA" sz="2200" dirty="0" smtClean="0"/>
              <a:t>Use </a:t>
            </a:r>
            <a:r>
              <a:rPr lang="en-CA" sz="2200" b="1" i="1" dirty="0" smtClean="0"/>
              <a:t>Games</a:t>
            </a:r>
            <a:r>
              <a:rPr lang="en-CA" sz="2200" dirty="0" smtClean="0"/>
              <a:t> to formalize the following: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317191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  <p:bldP spid="82" grpId="0" build="p"/>
      <p:bldP spid="83" grpId="0" build="p"/>
      <p:bldP spid="1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19CA-228D-4CAA-AFDD-55B14F315442}" type="slidenum">
              <a:rPr lang="en-CA" smtClean="0"/>
              <a:t>7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Provable Quantum Security</a:t>
            </a:r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1129564" y="2060848"/>
            <a:ext cx="2448272" cy="1152128"/>
            <a:chOff x="611560" y="2555612"/>
            <a:chExt cx="2448272" cy="1152128"/>
          </a:xfrm>
        </p:grpSpPr>
        <p:grpSp>
          <p:nvGrpSpPr>
            <p:cNvPr id="7" name="Group 6"/>
            <p:cNvGrpSpPr/>
            <p:nvPr/>
          </p:nvGrpSpPr>
          <p:grpSpPr>
            <a:xfrm>
              <a:off x="611560" y="2555612"/>
              <a:ext cx="2448272" cy="1152128"/>
              <a:chOff x="2023196" y="2067382"/>
              <a:chExt cx="2448272" cy="1152128"/>
            </a:xfrm>
          </p:grpSpPr>
          <p:sp>
            <p:nvSpPr>
              <p:cNvPr id="17" name="矩形 974"/>
              <p:cNvSpPr/>
              <p:nvPr/>
            </p:nvSpPr>
            <p:spPr>
              <a:xfrm>
                <a:off x="2023196" y="2067382"/>
                <a:ext cx="2448272" cy="1152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75324" y="2067382"/>
                    <a:ext cx="398378" cy="369332"/>
                  </a:xfrm>
                  <a:prstGeom prst="rect">
                    <a:avLst/>
                  </a:prstGeom>
                  <a:noFill/>
                  <a:ln w="22225">
                    <a:noFill/>
                    <a:miter lim="800000"/>
                    <a:headEnd type="none" w="lg" len="lg"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𝐺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 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175324" y="2067382"/>
                    <a:ext cx="398378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 w="22225">
                    <a:noFill/>
                    <a:miter lim="800000"/>
                    <a:headEnd type="none" w="lg" len="lg"/>
                    <a:tailEnd type="none" w="lg" len="lg"/>
                  </a:ln>
                  <a:effectLst/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直接箭头连接符 599"/>
              <p:cNvCxnSpPr/>
              <p:nvPr/>
            </p:nvCxnSpPr>
            <p:spPr>
              <a:xfrm flipH="1">
                <a:off x="3103316" y="2796754"/>
                <a:ext cx="504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直接箭头连接符 599"/>
            <p:cNvCxnSpPr/>
            <p:nvPr/>
          </p:nvCxnSpPr>
          <p:spPr>
            <a:xfrm>
              <a:off x="1691680" y="3068960"/>
              <a:ext cx="5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16" descr="j0139031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2708920"/>
              <a:ext cx="576064" cy="796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talk\AppData\Local\Microsoft\Windows\INetCache\IE\6OMTUKY7\MC900217006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2708920"/>
              <a:ext cx="941138" cy="831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 40"/>
          <p:cNvGrpSpPr/>
          <p:nvPr/>
        </p:nvGrpSpPr>
        <p:grpSpPr>
          <a:xfrm>
            <a:off x="1129564" y="3386805"/>
            <a:ext cx="2541803" cy="1161421"/>
            <a:chOff x="1129564" y="3635731"/>
            <a:chExt cx="2541803" cy="1161421"/>
          </a:xfrm>
        </p:grpSpPr>
        <p:grpSp>
          <p:nvGrpSpPr>
            <p:cNvPr id="20" name="Group 19"/>
            <p:cNvGrpSpPr/>
            <p:nvPr/>
          </p:nvGrpSpPr>
          <p:grpSpPr>
            <a:xfrm>
              <a:off x="1129564" y="3635731"/>
              <a:ext cx="2541803" cy="1161421"/>
              <a:chOff x="4788025" y="1614729"/>
              <a:chExt cx="2541803" cy="1161421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4788025" y="1614729"/>
                <a:ext cx="2541803" cy="1161421"/>
                <a:chOff x="4788025" y="2982881"/>
                <a:chExt cx="2541803" cy="1161421"/>
              </a:xfrm>
            </p:grpSpPr>
            <p:pic>
              <p:nvPicPr>
                <p:cNvPr id="23" name="Picture 3" descr="C:\Users\talk\AppData\Local\Microsoft\Windows\INetCache\IE\V2BV0PZ0\MC900301252[1].wmf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4861579" y="3289498"/>
                  <a:ext cx="865621" cy="7406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4" name="Group 23"/>
                <p:cNvGrpSpPr/>
                <p:nvPr/>
              </p:nvGrpSpPr>
              <p:grpSpPr>
                <a:xfrm>
                  <a:off x="4788025" y="2982881"/>
                  <a:ext cx="2541803" cy="1161421"/>
                  <a:chOff x="588535" y="2614457"/>
                  <a:chExt cx="2541803" cy="1161421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588535" y="2614457"/>
                    <a:ext cx="2541803" cy="1161421"/>
                    <a:chOff x="2000171" y="2126227"/>
                    <a:chExt cx="2541803" cy="1161421"/>
                  </a:xfrm>
                </p:grpSpPr>
                <p:sp>
                  <p:nvSpPr>
                    <p:cNvPr id="36" name="矩形 974"/>
                    <p:cNvSpPr/>
                    <p:nvPr/>
                  </p:nvSpPr>
                  <p:spPr>
                    <a:xfrm>
                      <a:off x="2000171" y="2126227"/>
                      <a:ext cx="2541803" cy="116142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400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Text Box 8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100252" y="2126227"/>
                          <a:ext cx="447558" cy="369332"/>
                        </a:xfrm>
                        <a:prstGeom prst="rect">
                          <a:avLst/>
                        </a:prstGeom>
                        <a:noFill/>
                        <a:ln w="22225">
                          <a:noFill/>
                          <a:miter lim="800000"/>
                          <a:headEnd type="none" w="lg" len="lg"/>
                          <a:tailEnd type="none" w="lg" len="lg"/>
                        </a:ln>
                        <a:effectLst/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latin typeface="Cambria Math"/>
                                  </a:rPr>
                                  <m:t>𝐺</m:t>
                                </m:r>
                                <m:r>
                                  <a:rPr lang="en-CA" b="0" i="1" smtClean="0">
                                    <a:latin typeface="Cambria Math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37" name="Text Box 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3100252" y="2126227"/>
                          <a:ext cx="447558" cy="369332"/>
                        </a:xfrm>
                        <a:prstGeom prst="rect">
                          <a:avLst/>
                        </a:prstGeom>
                        <a:blipFill rotWithShape="1">
                          <a:blip r:embed="rId12"/>
                          <a:stretch>
                            <a:fillRect/>
                          </a:stretch>
                        </a:blipFill>
                        <a:ln w="22225">
                          <a:noFill/>
                          <a:miter lim="800000"/>
                          <a:headEnd type="none" w="lg" len="lg"/>
                          <a:tailEnd type="none" w="lg" len="lg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8" name="直接箭头连接符 599"/>
                    <p:cNvCxnSpPr/>
                    <p:nvPr/>
                  </p:nvCxnSpPr>
                  <p:spPr>
                    <a:xfrm flipH="1">
                      <a:off x="2998213" y="3008908"/>
                      <a:ext cx="7200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1" name="直接箭头连接符 599"/>
                  <p:cNvCxnSpPr/>
                  <p:nvPr/>
                </p:nvCxnSpPr>
                <p:spPr>
                  <a:xfrm>
                    <a:off x="1586577" y="3065090"/>
                    <a:ext cx="7200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22" name="Picture 10" descr="C:\Users\talk\AppData\Local\Microsoft\Windows\INetCache\IE\A74U5M58\MC900349121[1].wmf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6067" y="1849338"/>
                <a:ext cx="823761" cy="793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40" name="Straight Connector 39"/>
            <p:cNvCxnSpPr/>
            <p:nvPr/>
          </p:nvCxnSpPr>
          <p:spPr>
            <a:xfrm>
              <a:off x="2485853" y="4221088"/>
              <a:ext cx="0" cy="2520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-252536" y="4414564"/>
            <a:ext cx="4769062" cy="1872208"/>
            <a:chOff x="900922" y="4077072"/>
            <a:chExt cx="4769062" cy="1872208"/>
          </a:xfrm>
        </p:grpSpPr>
        <p:grpSp>
          <p:nvGrpSpPr>
            <p:cNvPr id="43" name="Group 42"/>
            <p:cNvGrpSpPr/>
            <p:nvPr/>
          </p:nvGrpSpPr>
          <p:grpSpPr>
            <a:xfrm>
              <a:off x="900922" y="4077072"/>
              <a:ext cx="4769062" cy="1872208"/>
              <a:chOff x="905276" y="2204864"/>
              <a:chExt cx="4769062" cy="1872208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905276" y="2204864"/>
                <a:ext cx="4769062" cy="1872208"/>
                <a:chOff x="2316912" y="1716634"/>
                <a:chExt cx="4769062" cy="1872208"/>
              </a:xfrm>
            </p:grpSpPr>
            <p:sp>
              <p:nvSpPr>
                <p:cNvPr id="60" name="矩形 974"/>
                <p:cNvSpPr/>
                <p:nvPr/>
              </p:nvSpPr>
              <p:spPr>
                <a:xfrm>
                  <a:off x="2945407" y="1995373"/>
                  <a:ext cx="4140567" cy="159346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000"/>
                </a:p>
              </p:txBody>
            </p:sp>
            <p:sp>
              <p:nvSpPr>
                <p:cNvPr id="6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316912" y="1716634"/>
                  <a:ext cx="184731" cy="369332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/>
                  <a:endParaRPr lang="en-US" dirty="0"/>
                </a:p>
              </p:txBody>
            </p:sp>
            <p:cxnSp>
              <p:nvCxnSpPr>
                <p:cNvPr id="62" name="直接箭头连接符 599"/>
                <p:cNvCxnSpPr/>
                <p:nvPr/>
              </p:nvCxnSpPr>
              <p:spPr>
                <a:xfrm flipH="1">
                  <a:off x="3973096" y="3372818"/>
                  <a:ext cx="5400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直接箭头连接符 599"/>
              <p:cNvCxnSpPr/>
              <p:nvPr/>
            </p:nvCxnSpPr>
            <p:spPr>
              <a:xfrm>
                <a:off x="2561460" y="3573016"/>
                <a:ext cx="540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3" name="Picture 16" descr="j0139031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9532" y="3136609"/>
                <a:ext cx="576064" cy="7964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2" descr="C:\Users\talk\AppData\Local\Microsoft\Windows\INetCache\IE\6OMTUKY7\MC900217006[1].wm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4338" y="3246042"/>
                <a:ext cx="941138" cy="8310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4" name="Picture 10" descr="C:\Users\talk\AppData\Local\Microsoft\Windows\INetCache\IE\A74U5M58\MC900349121[1].wmf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6223" y="4355811"/>
              <a:ext cx="823761" cy="793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12" descr="http://iphonefreakz.com/wp-content/uploads/2008/12/optimus-256x256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2893" y="4952205"/>
              <a:ext cx="894493" cy="894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8" name="Elbow Connector 47"/>
            <p:cNvCxnSpPr>
              <a:stCxn id="44" idx="2"/>
              <a:endCxn id="45" idx="3"/>
            </p:cNvCxnSpPr>
            <p:nvPr/>
          </p:nvCxnSpPr>
          <p:spPr>
            <a:xfrm rot="5400000">
              <a:off x="5042500" y="5183847"/>
              <a:ext cx="250491" cy="18071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5" idx="1"/>
              <a:endCxn id="53" idx="3"/>
            </p:cNvCxnSpPr>
            <p:nvPr/>
          </p:nvCxnSpPr>
          <p:spPr>
            <a:xfrm flipH="1">
              <a:off x="3781242" y="5399452"/>
              <a:ext cx="401651" cy="75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517043" y="4471599"/>
                  <a:ext cx="2056287" cy="369332"/>
                </a:xfrm>
                <a:prstGeom prst="rect">
                  <a:avLst/>
                </a:prstGeom>
                <a:noFill/>
                <a:ln w="22225">
                  <a:noFill/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𝑅</m:t>
                        </m:r>
                        <m:r>
                          <a:rPr lang="en-CA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=(</m:t>
                        </m:r>
                        <m:r>
                          <a:rPr lang="en-CA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𝐺</m:t>
                        </m:r>
                        <m:r>
                          <a:rPr lang="en-CA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CA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𝑇</m:t>
                        </m:r>
                        <m:r>
                          <a:rPr lang="en-CA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CA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𝐺</m:t>
                        </m:r>
                        <m:r>
                          <a:rPr lang="en-CA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′)</m:t>
                        </m:r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17043" y="4471599"/>
                  <a:ext cx="205628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15000"/>
                  </a:stretch>
                </a:blipFill>
                <a:ln w="22225">
                  <a:noFill/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1"/>
              <p:cNvSpPr txBox="1">
                <a:spLocks/>
              </p:cNvSpPr>
              <p:nvPr/>
            </p:nvSpPr>
            <p:spPr>
              <a:xfrm>
                <a:off x="5220072" y="4005065"/>
                <a:ext cx="3154205" cy="778832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65760" indent="-3657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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77240" indent="-3657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3657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v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508760" indent="-32004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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32004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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148840" indent="-274320" algn="l" defTabSz="914400" rtl="0" eaLnBrk="1" latinLnBrk="0" hangingPunct="1"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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68880" indent="-274320" algn="l" defTabSz="914400" rtl="0" eaLnBrk="1" latinLnBrk="0" hangingPunct="1"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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88920" indent="-274320" algn="l" defTabSz="914400" rtl="0" eaLnBrk="1" latinLnBrk="0" hangingPunct="1"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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08960" indent="-274320" algn="l" defTabSz="914400" rtl="0" eaLnBrk="1" latinLnBrk="0" hangingPunct="1"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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CA" sz="1800" b="0" dirty="0" smtClean="0"/>
                  <a:t>Formalize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18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CA" sz="1800" b="0" i="1" smtClean="0">
                            <a:latin typeface="Cambria Math"/>
                          </a:rPr>
                          <m:t>𝐺</m:t>
                        </m:r>
                        <m:r>
                          <a:rPr lang="en-CA" sz="1800" b="0" i="1" smtClean="0">
                            <a:latin typeface="Cambria Math"/>
                          </a:rPr>
                          <m:t>′</m:t>
                        </m:r>
                      </m:e>
                    </m:acc>
                  </m:oMath>
                </a14:m>
                <a:r>
                  <a:rPr lang="en-CA" sz="1800" dirty="0" smtClean="0"/>
                  <a:t>  </a:t>
                </a:r>
              </a:p>
              <a:p>
                <a:pPr marL="0" indent="0" algn="ctr">
                  <a:buNone/>
                </a:pPr>
                <a:r>
                  <a:rPr lang="en-CA" sz="1800" dirty="0" smtClean="0"/>
                  <a:t>Want </a:t>
                </a:r>
                <a14:m>
                  <m:oMath xmlns:m="http://schemas.openxmlformats.org/officeDocument/2006/math">
                    <m:r>
                      <a:rPr lang="en-CA" sz="1800" i="1">
                        <a:latin typeface="Cambria Math"/>
                      </a:rPr>
                      <m:t>∀</m:t>
                    </m:r>
                    <m:acc>
                      <m:accPr>
                        <m:chr m:val="̂"/>
                        <m:ctrlPr>
                          <a:rPr lang="en-CA" sz="1800" i="1">
                            <a:latin typeface="Cambria Math"/>
                          </a:rPr>
                        </m:ctrlPr>
                      </m:accPr>
                      <m:e>
                        <m:r>
                          <a:rPr lang="en-CA" sz="1800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CA" sz="1800" i="1">
                        <a:latin typeface="Cambria Math"/>
                      </a:rPr>
                      <m:t>∈</m:t>
                    </m:r>
                    <m:r>
                      <a:rPr lang="en-CA" sz="1800" i="1">
                        <a:latin typeface="Cambria Math"/>
                      </a:rPr>
                      <m:t>𝑄</m:t>
                    </m:r>
                    <m:r>
                      <a:rPr lang="en-CA" sz="1800" i="1">
                        <a:latin typeface="Cambria Math"/>
                      </a:rPr>
                      <m:t>, </m:t>
                    </m:r>
                    <m:r>
                      <a:rPr lang="en-CA" sz="1800" i="1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CA" sz="1800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CA" sz="1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CA" sz="1800" i="1">
                                <a:latin typeface="Cambria Math"/>
                              </a:rPr>
                              <m:t>𝐴</m:t>
                            </m:r>
                          </m:e>
                        </m:acc>
                        <m:r>
                          <a:rPr lang="en-CA" sz="1800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CA" sz="1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CA" sz="1800" i="1">
                                <a:latin typeface="Cambria Math"/>
                              </a:rPr>
                              <m:t>𝐺</m:t>
                            </m:r>
                            <m:r>
                              <a:rPr lang="en-CA" sz="1800" b="0" i="1" smtClean="0">
                                <a:latin typeface="Cambria Math"/>
                              </a:rPr>
                              <m:t>′</m:t>
                            </m:r>
                          </m:e>
                        </m:acc>
                      </m:e>
                    </m:d>
                    <m:r>
                      <a:rPr lang="en-CA" sz="1800" i="1">
                        <a:latin typeface="Cambria Math"/>
                      </a:rPr>
                      <m:t>&lt;</m:t>
                    </m:r>
                    <m:r>
                      <a:rPr lang="en-CA" sz="1800" b="0" i="1" smtClean="0">
                        <a:latin typeface="Cambria Math"/>
                      </a:rPr>
                      <m:t>𝜖</m:t>
                    </m:r>
                  </m:oMath>
                </a14:m>
                <a:endParaRPr lang="en-CA" sz="1800" dirty="0"/>
              </a:p>
            </p:txBody>
          </p:sp>
        </mc:Choice>
        <mc:Fallback xmlns="">
          <p:sp>
            <p:nvSpPr>
              <p:cNvPr id="71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4005065"/>
                <a:ext cx="3154205" cy="778832"/>
              </a:xfrm>
              <a:prstGeom prst="rect">
                <a:avLst/>
              </a:prstGeom>
              <a:blipFill rotWithShape="1">
                <a:blip r:embed="rId16"/>
                <a:stretch>
                  <a:fillRect b="-10078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ontent Placeholder 1"/>
          <p:cNvSpPr txBox="1">
            <a:spLocks/>
          </p:cNvSpPr>
          <p:nvPr/>
        </p:nvSpPr>
        <p:spPr>
          <a:xfrm>
            <a:off x="1558959" y="1556792"/>
            <a:ext cx="1716897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v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CA" dirty="0" smtClean="0"/>
              <a:t>Classical</a:t>
            </a:r>
            <a:endParaRPr lang="en-CA" dirty="0"/>
          </a:p>
        </p:txBody>
      </p:sp>
      <p:sp>
        <p:nvSpPr>
          <p:cNvPr id="74" name="Content Placeholder 1"/>
          <p:cNvSpPr txBox="1">
            <a:spLocks/>
          </p:cNvSpPr>
          <p:nvPr/>
        </p:nvSpPr>
        <p:spPr>
          <a:xfrm>
            <a:off x="5312248" y="1556792"/>
            <a:ext cx="1780032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v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CA" dirty="0" smtClean="0"/>
              <a:t>Quantum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ontent Placeholder 1"/>
              <p:cNvSpPr txBox="1">
                <a:spLocks/>
              </p:cNvSpPr>
              <p:nvPr/>
            </p:nvSpPr>
            <p:spPr>
              <a:xfrm>
                <a:off x="5153993" y="4993757"/>
                <a:ext cx="3704437" cy="1190433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65760" indent="-3657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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77240" indent="-3657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3657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v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508760" indent="-32004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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32004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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148840" indent="-274320" algn="l" defTabSz="914400" rtl="0" eaLnBrk="1" latinLnBrk="0" hangingPunct="1"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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68880" indent="-274320" algn="l" defTabSz="914400" rtl="0" eaLnBrk="1" latinLnBrk="0" hangingPunct="1"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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88920" indent="-274320" algn="l" defTabSz="914400" rtl="0" eaLnBrk="1" latinLnBrk="0" hangingPunct="1"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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08960" indent="-274320" algn="l" defTabSz="914400" rtl="0" eaLnBrk="1" latinLnBrk="0" hangingPunct="1"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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CA" sz="2000" dirty="0" smtClean="0"/>
                  <a:t>Does there exist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CA" sz="2000" b="0" i="1" smtClean="0">
                            <a:latin typeface="Cambria Math"/>
                          </a:rPr>
                          <m:t>𝑅</m:t>
                        </m:r>
                      </m:e>
                    </m:acc>
                    <m:r>
                      <a:rPr lang="en-CA" sz="2000" b="0" i="1" dirty="0" smtClean="0">
                        <a:latin typeface="Cambria Math"/>
                      </a:rPr>
                      <m:t>=(</m:t>
                    </m:r>
                    <m:acc>
                      <m:accPr>
                        <m:chr m:val="̂"/>
                        <m:ctrlPr>
                          <a:rPr lang="en-CA" sz="2000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CA" sz="2000" b="0" i="1" dirty="0" smtClean="0">
                            <a:latin typeface="Cambria Math"/>
                          </a:rPr>
                          <m:t>𝐺</m:t>
                        </m:r>
                      </m:e>
                    </m:acc>
                    <m:r>
                      <a:rPr lang="en-CA" sz="2000" b="0" i="1" dirty="0" smtClean="0">
                        <a:latin typeface="Cambria Math"/>
                      </a:rPr>
                      <m:t>,</m:t>
                    </m:r>
                    <m:acc>
                      <m:accPr>
                        <m:chr m:val="̂"/>
                        <m:ctrlPr>
                          <a:rPr lang="en-CA" sz="2000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CA" sz="2000" b="0" i="1" dirty="0" smtClean="0">
                            <a:latin typeface="Cambria Math"/>
                          </a:rPr>
                          <m:t>𝑇</m:t>
                        </m:r>
                      </m:e>
                    </m:acc>
                    <m:r>
                      <a:rPr lang="en-CA" sz="2000" b="0" i="1" dirty="0" smtClean="0">
                        <a:latin typeface="Cambria Math"/>
                      </a:rPr>
                      <m:t>,</m:t>
                    </m:r>
                    <m:acc>
                      <m:accPr>
                        <m:chr m:val="̂"/>
                        <m:ctrlPr>
                          <a:rPr lang="en-CA" sz="2000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CA" sz="2000" b="0" i="1" dirty="0" smtClean="0">
                            <a:latin typeface="Cambria Math"/>
                          </a:rPr>
                          <m:t>𝐺</m:t>
                        </m:r>
                      </m:e>
                    </m:acc>
                    <m:r>
                      <a:rPr lang="en-CA" sz="2000" b="0" i="1" dirty="0" smtClean="0">
                        <a:latin typeface="Cambria Math"/>
                      </a:rPr>
                      <m:t>′)</m:t>
                    </m:r>
                  </m:oMath>
                </a14:m>
                <a:r>
                  <a:rPr lang="en-CA" sz="2000" dirty="0" smtClean="0"/>
                  <a:t>, </a:t>
                </a:r>
                <a:r>
                  <a:rPr lang="en-CA" sz="2000" dirty="0" err="1" smtClean="0"/>
                  <a:t>s.t.</a:t>
                </a:r>
                <a:r>
                  <a:rPr lang="en-CA" sz="2000" dirty="0"/>
                  <a:t> </a:t>
                </a:r>
                <a:endParaRPr lang="en-CA" sz="2000" dirty="0" smtClean="0"/>
              </a:p>
              <a:p>
                <a:pPr marL="0" indent="0" algn="ctr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/>
                      </a:rPr>
                      <m:t>∀</m:t>
                    </m:r>
                    <m:acc>
                      <m:accPr>
                        <m:chr m:val="̂"/>
                        <m:ctrlPr>
                          <a:rPr lang="en-CA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CA" sz="2000" b="0" i="1" smtClean="0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CA" sz="2000" b="0" i="1" smtClean="0">
                        <a:latin typeface="Cambria Math"/>
                      </a:rPr>
                      <m:t>,  </m:t>
                    </m:r>
                    <m:r>
                      <m:rPr>
                        <m:sty m:val="p"/>
                      </m:rPr>
                      <a:rPr lang="en-CA" sz="2000" b="0" i="0" smtClean="0">
                        <a:latin typeface="Cambria Math"/>
                      </a:rPr>
                      <m:t>l</m:t>
                    </m:r>
                  </m:oMath>
                </a14:m>
                <a:r>
                  <a:rPr lang="en-CA" sz="2000" b="0" dirty="0" smtClean="0"/>
                  <a:t>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CA" sz="2000" b="0" i="1" smtClean="0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CA" sz="2000" b="0" i="1" smtClean="0">
                        <a:latin typeface="Cambria Math"/>
                      </a:rPr>
                      <m:t>≔</m:t>
                    </m:r>
                    <m:acc>
                      <m:accPr>
                        <m:chr m:val="̂"/>
                        <m:ctrlPr>
                          <a:rPr lang="en-CA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CA" sz="2000" b="0" i="1" smtClean="0">
                            <a:latin typeface="Cambria Math"/>
                          </a:rPr>
                          <m:t>𝑇</m:t>
                        </m:r>
                      </m:e>
                    </m:acc>
                    <m:d>
                      <m:dPr>
                        <m:ctrlPr>
                          <a:rPr lang="en-CA" sz="20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CA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CA" sz="2000" b="0" i="1" smtClean="0">
                        <a:latin typeface="Cambria Math"/>
                      </a:rPr>
                      <m:t>, </m:t>
                    </m:r>
                  </m:oMath>
                </a14:m>
                <a:endParaRPr lang="en-CA" sz="2000" b="0" i="1" dirty="0" smtClean="0">
                  <a:latin typeface="Cambria Math"/>
                </a:endParaRPr>
              </a:p>
              <a:p>
                <a:pPr marL="0" indent="0" algn="ctr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CA" sz="20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CA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/>
                              </a:rPr>
                              <m:t>𝐴</m:t>
                            </m:r>
                          </m:e>
                        </m:acc>
                        <m:r>
                          <a:rPr lang="en-CA" sz="2000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CA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CA" sz="20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/>
                                  </a:rPr>
                                  <m:t>𝐺</m:t>
                                </m:r>
                              </m:e>
                            </m:acc>
                          </m:e>
                          <m:sup>
                            <m:r>
                              <a:rPr lang="en-CA" sz="20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CA" sz="2000" b="0" i="1" smtClean="0">
                        <a:latin typeface="Cambria Math"/>
                      </a:rPr>
                      <m:t>&gt;</m:t>
                    </m:r>
                    <m:r>
                      <a:rPr lang="en-CA" sz="2000" b="0" i="1" smtClean="0">
                        <a:latin typeface="Cambria Math"/>
                      </a:rPr>
                      <m:t>𝜖</m:t>
                    </m:r>
                    <m:r>
                      <a:rPr lang="en-CA" sz="2000" b="0" i="1" smtClean="0">
                        <a:latin typeface="Cambria Math"/>
                      </a:rPr>
                      <m:t>⇒</m:t>
                    </m:r>
                    <m:r>
                      <a:rPr lang="en-CA" sz="2000" b="0" i="1" smtClean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CA" sz="20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CA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/>
                              </a:rPr>
                              <m:t>𝐵</m:t>
                            </m:r>
                          </m:e>
                        </m:acc>
                        <m:r>
                          <a:rPr lang="en-CA" sz="2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CA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/>
                              </a:rPr>
                              <m:t>𝐺</m:t>
                            </m:r>
                          </m:e>
                        </m:acc>
                      </m:e>
                    </m:d>
                    <m:r>
                      <a:rPr lang="en-CA" sz="2000" b="0" i="1" smtClean="0">
                        <a:latin typeface="Cambria Math"/>
                      </a:rPr>
                      <m:t>&gt;</m:t>
                    </m:r>
                    <m:r>
                      <a:rPr lang="en-CA" sz="2000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CA" sz="2000" dirty="0" smtClean="0"/>
                  <a:t> </a:t>
                </a:r>
                <a:endParaRPr lang="en-CA" sz="2000" dirty="0"/>
              </a:p>
            </p:txBody>
          </p:sp>
        </mc:Choice>
        <mc:Fallback xmlns="">
          <p:sp>
            <p:nvSpPr>
              <p:cNvPr id="79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993" y="4993757"/>
                <a:ext cx="3704437" cy="1190433"/>
              </a:xfrm>
              <a:prstGeom prst="rect">
                <a:avLst/>
              </a:prstGeom>
              <a:blipFill rotWithShape="1">
                <a:blip r:embed="rId17"/>
                <a:stretch>
                  <a:fillRect t="-3061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44104" y="1835532"/>
                <a:ext cx="4726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CA" dirty="0" smtClean="0"/>
                  <a:t>(consider quantum poly-time adversaries </a:t>
                </a:r>
                <a14:m>
                  <m:oMath xmlns:m="http://schemas.openxmlformats.org/officeDocument/2006/math">
                    <m:r>
                      <a:rPr lang="en-CA" b="1" i="1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CA" dirty="0" smtClean="0"/>
                  <a:t> </a:t>
                </a:r>
                <a:r>
                  <a:rPr lang="en-CA" dirty="0"/>
                  <a:t>only)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104" y="1835532"/>
                <a:ext cx="4726294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774" t="-8197" r="-516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220072" y="2204864"/>
                <a:ext cx="3168352" cy="691279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A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/>
                  </a:rPr>
                  <a:t>Formalize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𝐺</m:t>
                        </m:r>
                      </m:e>
                    </m:acc>
                  </m:oMath>
                </a14:m>
                <a:endParaRPr lang="en-CA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  <a:p>
                <a:pPr algn="ctr"/>
                <a:r>
                  <a:rPr lang="en-CA" b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∀</m:t>
                    </m:r>
                    <m:acc>
                      <m:accPr>
                        <m:chr m:val="̂"/>
                        <m:ctrlPr>
                          <a:rPr lang="en-CA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CA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∈</m:t>
                    </m:r>
                    <m:r>
                      <a:rPr lang="en-CA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𝑄</m:t>
                    </m:r>
                    <m:r>
                      <a:rPr lang="en-CA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 </m:t>
                    </m:r>
                    <m:r>
                      <a:rPr lang="en-CA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CA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CA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acc>
                        <m:r>
                          <a:rPr lang="en-CA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CA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𝐺</m:t>
                            </m:r>
                          </m:e>
                        </m:acc>
                      </m:e>
                    </m:d>
                    <m:r>
                      <a:rPr lang="en-CA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&lt;</m:t>
                    </m:r>
                    <m:r>
                      <a:rPr lang="en-CA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𝛿</m:t>
                    </m:r>
                  </m:oMath>
                </a14:m>
                <a:endParaRPr lang="en-CA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2204864"/>
                <a:ext cx="3168352" cy="691279"/>
              </a:xfrm>
              <a:prstGeom prst="rect">
                <a:avLst/>
              </a:prstGeom>
              <a:blipFill rotWithShape="1">
                <a:blip r:embed="rId19"/>
                <a:stretch>
                  <a:fillRect t="-3509" b="-9649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/>
          <p:cNvSpPr/>
          <p:nvPr/>
        </p:nvSpPr>
        <p:spPr>
          <a:xfrm>
            <a:off x="4427984" y="3106221"/>
            <a:ext cx="4430446" cy="68281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solidFill>
                  <a:srgbClr val="FF0000"/>
                </a:solidFill>
              </a:rPr>
              <a:t>Decide what is proper in your setting</a:t>
            </a:r>
          </a:p>
          <a:p>
            <a:pPr algn="ctr"/>
            <a:r>
              <a:rPr lang="en-CA" dirty="0" smtClean="0">
                <a:solidFill>
                  <a:srgbClr val="FF0000"/>
                </a:solidFill>
              </a:rPr>
              <a:t>e.g., allow quantum superposition queries?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13" idx="0"/>
            <a:endCxn id="11" idx="2"/>
          </p:cNvCxnSpPr>
          <p:nvPr/>
        </p:nvCxnSpPr>
        <p:spPr>
          <a:xfrm flipV="1">
            <a:off x="6643207" y="2896143"/>
            <a:ext cx="161041" cy="210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2"/>
            <a:endCxn id="71" idx="0"/>
          </p:cNvCxnSpPr>
          <p:nvPr/>
        </p:nvCxnSpPr>
        <p:spPr>
          <a:xfrm>
            <a:off x="6643207" y="3789040"/>
            <a:ext cx="153968" cy="216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utoShape 6"/>
          <p:cNvSpPr>
            <a:spLocks noChangeArrowheads="1"/>
          </p:cNvSpPr>
          <p:nvPr/>
        </p:nvSpPr>
        <p:spPr bwMode="auto">
          <a:xfrm>
            <a:off x="1043607" y="1196752"/>
            <a:ext cx="7128793" cy="432048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22225">
            <a:noFill/>
            <a:round/>
            <a:headEnd type="none" w="lg" len="lg"/>
            <a:tailEnd type="none" w="lg" len="lg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CA" sz="2400" b="1" dirty="0">
                <a:solidFill>
                  <a:schemeClr val="bg1"/>
                </a:solidFill>
              </a:rPr>
              <a:t>Every </a:t>
            </a:r>
            <a:r>
              <a:rPr lang="en-CA" sz="2400" b="1" dirty="0" smtClean="0">
                <a:solidFill>
                  <a:schemeClr val="bg1"/>
                </a:solidFill>
              </a:rPr>
              <a:t>component </a:t>
            </a:r>
            <a:r>
              <a:rPr lang="en-CA" sz="2400" b="1" dirty="0">
                <a:solidFill>
                  <a:schemeClr val="bg1"/>
                </a:solidFill>
              </a:rPr>
              <a:t>needs </a:t>
            </a:r>
            <a:r>
              <a:rPr lang="en-CA" sz="2400" b="1" dirty="0" smtClean="0">
                <a:solidFill>
                  <a:schemeClr val="bg1"/>
                </a:solidFill>
              </a:rPr>
              <a:t>a “quantum” inspection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82" name="Text Box 8"/>
          <p:cNvSpPr txBox="1">
            <a:spLocks noChangeArrowheads="1"/>
          </p:cNvSpPr>
          <p:nvPr/>
        </p:nvSpPr>
        <p:spPr bwMode="auto">
          <a:xfrm>
            <a:off x="4032180" y="2165955"/>
            <a:ext cx="841897" cy="830997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CA" sz="4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</a:t>
            </a:r>
            <a:endParaRPr lang="en-CA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 Box 8"/>
          <p:cNvSpPr txBox="1">
            <a:spLocks noChangeArrowheads="1"/>
          </p:cNvSpPr>
          <p:nvPr/>
        </p:nvSpPr>
        <p:spPr bwMode="auto">
          <a:xfrm>
            <a:off x="4018135" y="3862306"/>
            <a:ext cx="841897" cy="830997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CA" sz="4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</a:t>
            </a:r>
            <a:endParaRPr lang="en-CA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Text Box 8"/>
          <p:cNvSpPr txBox="1">
            <a:spLocks noChangeArrowheads="1"/>
          </p:cNvSpPr>
          <p:nvPr/>
        </p:nvSpPr>
        <p:spPr bwMode="auto">
          <a:xfrm>
            <a:off x="4422323" y="5239751"/>
            <a:ext cx="841897" cy="830997"/>
          </a:xfrm>
          <a:prstGeom prst="rect">
            <a:avLst/>
          </a:prstGeom>
          <a:noFill/>
          <a:ln w="22225">
            <a:noFill/>
            <a:miter lim="800000"/>
            <a:headEnd type="none" w="lg" len="lg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CA" sz="48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</a:t>
            </a:r>
            <a:endParaRPr lang="en-CA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1386267" y="2495277"/>
            <a:ext cx="6480720" cy="2157859"/>
            <a:chOff x="693101" y="4437113"/>
            <a:chExt cx="7137361" cy="2157859"/>
          </a:xfrm>
        </p:grpSpPr>
        <p:sp>
          <p:nvSpPr>
            <p:cNvPr id="56" name="内容占位符 2"/>
            <p:cNvSpPr txBox="1">
              <a:spLocks/>
            </p:cNvSpPr>
            <p:nvPr/>
          </p:nvSpPr>
          <p:spPr>
            <a:xfrm>
              <a:off x="743062" y="4437113"/>
              <a:ext cx="7087400" cy="18705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txBody>
            <a:bodyPr vert="horz" lIns="91440" tIns="45720" rIns="91440" bIns="45720" rtlCol="0" anchor="ctr" anchorCtr="0">
              <a:noAutofit/>
            </a:bodyPr>
            <a:lstStyle>
              <a:lvl1pPr marL="274320" indent="-274320" algn="l" defTabSz="914400" rtl="0" eaLnBrk="1" latinLnBrk="0" hangingPunct="1">
                <a:spcBef>
                  <a:spcPct val="20000"/>
                </a:spcBef>
                <a:buClr>
                  <a:schemeClr val="accent1">
                    <a:lumMod val="60000"/>
                    <a:lumOff val="40000"/>
                  </a:schemeClr>
                </a:buClr>
                <a:buFont typeface="Arial" pitchFamily="34" charset="0"/>
                <a:buChar char="•"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8640" indent="-182880" algn="l" defTabSz="914400" rtl="0" eaLnBrk="1" latinLnBrk="0" hangingPunct="1">
                <a:spcBef>
                  <a:spcPct val="20000"/>
                </a:spcBef>
                <a:buClr>
                  <a:schemeClr val="accent1">
                    <a:lumMod val="60000"/>
                    <a:lumOff val="40000"/>
                  </a:schemeClr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18872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304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691640" indent="-18288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4884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377440" indent="-182880" algn="l" defTabSz="914400" rtl="0" eaLnBrk="1" latinLnBrk="0" hangingPunct="1">
                <a:spcBef>
                  <a:spcPct val="20000"/>
                </a:spcBef>
                <a:buClr>
                  <a:schemeClr val="accent6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91440" indent="0">
                <a:buNone/>
              </a:pPr>
              <a:endParaRPr kumimoji="1" lang="en-US" altLang="zh-CN" sz="2000" dirty="0" smtClean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693101" y="4446692"/>
                  <a:ext cx="7102900" cy="214828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§"/>
                  </a:pPr>
                  <a:r>
                    <a:rPr lang="en-CA" sz="24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Case 1: Game-Preserving</a:t>
                  </a:r>
                  <a14:m>
                    <m:oMath xmlns:m="http://schemas.openxmlformats.org/officeDocument/2006/math">
                      <m:r>
                        <a:rPr lang="en-CA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CA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CA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𝐺</m:t>
                          </m:r>
                        </m:e>
                      </m:acc>
                      <m:r>
                        <a:rPr lang="en-CA" sz="24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CA" sz="24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𝐺</m:t>
                      </m:r>
                      <m:r>
                        <a:rPr lang="en-CA" sz="24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 &amp; </m:t>
                      </m:r>
                      <m:sSup>
                        <m:sSupPr>
                          <m:ctrlPr>
                            <a:rPr lang="en-CA" sz="24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CA" sz="24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CA" sz="24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𝐺</m:t>
                              </m:r>
                            </m:e>
                          </m:acc>
                        </m:e>
                        <m:sup>
                          <m:r>
                            <a:rPr lang="en-CA" sz="24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CA" sz="24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CA" sz="24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𝐺</m:t>
                      </m:r>
                      <m:r>
                        <a:rPr lang="en-CA" sz="24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′</m:t>
                      </m:r>
                    </m:oMath>
                  </a14:m>
                  <a:endPara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marL="800100" lvl="1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Classical games capture what quantum attackers can do, except for inner (quantum) computation power. </a:t>
                  </a:r>
                </a:p>
                <a:p>
                  <a:pPr marL="342900" indent="-342900">
                    <a:buFont typeface="Wingdings" panose="05000000000000000000" pitchFamily="2" charset="2"/>
                    <a:buChar char="§"/>
                  </a:pPr>
                  <a:r>
                    <a:rPr lang="en-CA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Case 2: Game-Updating</a:t>
                  </a:r>
                  <a14:m>
                    <m:oMath xmlns:m="http://schemas.openxmlformats.org/officeDocument/2006/math">
                      <m:r>
                        <a:rPr lang="en-CA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CA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CA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𝐺</m:t>
                          </m:r>
                        </m:e>
                      </m:acc>
                      <m:r>
                        <a:rPr lang="en-CA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≠</m:t>
                      </m:r>
                      <m:r>
                        <a:rPr lang="en-CA" sz="24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𝐺</m:t>
                      </m:r>
                    </m:oMath>
                  </a14:m>
                  <a:r>
                    <a:rPr lang="en-CA" sz="2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and/or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CA" sz="24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CA" sz="24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CA" sz="24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𝐺</m:t>
                              </m:r>
                            </m:e>
                          </m:acc>
                        </m:e>
                        <m:sup>
                          <m:r>
                            <a:rPr lang="en-CA" sz="24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CA" sz="24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≠</m:t>
                      </m:r>
                      <m:sSup>
                        <m:sSupPr>
                          <m:ctrlPr>
                            <a:rPr lang="en-CA" sz="24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sz="24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CA" sz="24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a14:m>
                  <a:endPara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marL="800100" lvl="1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E.g., quantum RO, quantum-accessible signatures,…</a:t>
                  </a:r>
                  <a:endParaRPr lang="en-CA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endParaRPr lang="en-CA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101" y="4446692"/>
                  <a:ext cx="7102900" cy="214828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1229" t="-170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2416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9" grpId="0" animBg="1"/>
      <p:bldP spid="11" grpId="0" animBg="1"/>
      <p:bldP spid="13" grpId="0" animBg="1"/>
      <p:bldP spid="82" grpId="0"/>
      <p:bldP spid="87" grpId="0"/>
      <p:bldP spid="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83567" y="1124745"/>
                <a:ext cx="4896545" cy="2016462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/>
                  <a:t>Basic Idea: </a:t>
                </a:r>
              </a:p>
              <a:p>
                <a:pPr lvl="1"/>
                <a:r>
                  <a:rPr lang="en-CA" dirty="0" smtClean="0"/>
                  <a:t>Given quantum adversary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dirty="0" smtClean="0"/>
                  <a:t> that wins game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𝐺</m:t>
                    </m:r>
                    <m:r>
                      <a:rPr lang="en-CA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CA" dirty="0" smtClean="0"/>
                  <a:t>, find an “equivalent” classical adversary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CA" dirty="0" smtClean="0"/>
                  <a:t>.</a:t>
                </a:r>
              </a:p>
              <a:p>
                <a:pPr lvl="1"/>
                <a:r>
                  <a:rPr lang="en-CA" dirty="0" smtClean="0"/>
                  <a:t>Apply classical reduction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CA" dirty="0" smtClean="0"/>
                  <a:t> and get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CA" dirty="0" smtClean="0"/>
                  <a:t>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7" y="1124745"/>
                <a:ext cx="4896545" cy="2016462"/>
              </a:xfrm>
              <a:blipFill rotWithShape="1">
                <a:blip r:embed="rId3"/>
                <a:stretch>
                  <a:fillRect l="-1619" t="-2424" r="-99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86872" y="6304235"/>
            <a:ext cx="2133600" cy="365125"/>
          </a:xfrm>
        </p:spPr>
        <p:txBody>
          <a:bodyPr/>
          <a:lstStyle/>
          <a:p>
            <a:fld id="{972C19CA-228D-4CAA-AFDD-55B14F315442}" type="slidenum">
              <a:rPr lang="en-CA" smtClean="0"/>
              <a:t>8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/>
              <a:t>Lifting Game-Preserving Reductions</a:t>
            </a: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1"/>
              <p:cNvSpPr txBox="1">
                <a:spLocks/>
              </p:cNvSpPr>
              <p:nvPr/>
            </p:nvSpPr>
            <p:spPr>
              <a:xfrm>
                <a:off x="683568" y="3284984"/>
                <a:ext cx="7344816" cy="11521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65760" indent="-3657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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77240" indent="-3657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3657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v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508760" indent="-32004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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32004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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148840" indent="-274320" algn="l" defTabSz="914400" rtl="0" eaLnBrk="1" latinLnBrk="0" hangingPunct="1"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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68880" indent="-274320" algn="l" defTabSz="914400" rtl="0" eaLnBrk="1" latinLnBrk="0" hangingPunct="1"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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88920" indent="-274320" algn="l" defTabSz="914400" rtl="0" eaLnBrk="1" latinLnBrk="0" hangingPunct="1"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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08960" indent="-274320" algn="l" defTabSz="914400" rtl="0" eaLnBrk="1" latinLnBrk="0" hangingPunct="1"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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dirty="0" smtClean="0"/>
                  <a:t>Two conditions to make the basic idea work</a:t>
                </a:r>
              </a:p>
              <a:p>
                <a:pPr marL="868680" lvl="1" indent="-457200">
                  <a:buFont typeface="+mj-lt"/>
                  <a:buAutoNum type="arabicPeriod"/>
                </a:pPr>
                <a:r>
                  <a:rPr lang="en-CA" dirty="0" smtClean="0"/>
                  <a:t>Does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/>
                      </a:rPr>
                      <m:t>𝑅</m:t>
                    </m:r>
                    <m:r>
                      <a:rPr lang="en-CA" b="0" i="1" dirty="0" smtClean="0">
                        <a:latin typeface="Cambria Math"/>
                      </a:rPr>
                      <m:t>/</m:t>
                    </m:r>
                    <m:r>
                      <a:rPr lang="en-CA" b="0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CA" dirty="0" smtClean="0"/>
                  <a:t> work on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CA" dirty="0" smtClean="0"/>
                  <a:t>?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CA" dirty="0" smtClean="0"/>
                  <a:t> may not be poly-time.</a:t>
                </a:r>
              </a:p>
              <a:p>
                <a:pPr marL="868680" lvl="1" indent="-457200">
                  <a:buFont typeface="+mj-lt"/>
                  <a:buAutoNum type="arabicPeriod"/>
                </a:pPr>
                <a:r>
                  <a:rPr lang="en-CA" b="0" dirty="0" smtClean="0"/>
                  <a:t>Is there 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CA" b="0" i="1" dirty="0" smtClean="0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CA" b="0" i="1" dirty="0" smtClean="0">
                        <a:latin typeface="Cambria Math"/>
                      </a:rPr>
                      <m:t>∈</m:t>
                    </m:r>
                    <m:r>
                      <a:rPr lang="en-CA" b="0" i="1" dirty="0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CA" dirty="0" smtClean="0"/>
                  <a:t>, </a:t>
                </a:r>
                <a:r>
                  <a:rPr lang="en-CA" dirty="0" err="1" smtClean="0"/>
                  <a:t>s.t.</a:t>
                </a:r>
                <a:r>
                  <a:rPr lang="en-CA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CA" dirty="0" smtClean="0"/>
                  <a:t>? </a:t>
                </a:r>
              </a:p>
            </p:txBody>
          </p:sp>
        </mc:Choice>
        <mc:Fallback xmlns="">
          <p:sp>
            <p:nvSpPr>
              <p:cNvPr id="21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284984"/>
                <a:ext cx="7344816" cy="1152128"/>
              </a:xfrm>
              <a:prstGeom prst="rect">
                <a:avLst/>
              </a:prstGeom>
              <a:blipFill rotWithShape="1">
                <a:blip r:embed="rId4"/>
                <a:stretch>
                  <a:fillRect l="-1079" t="-7407" b="-52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lowchart: Alternate Process 33"/>
          <p:cNvSpPr/>
          <p:nvPr/>
        </p:nvSpPr>
        <p:spPr>
          <a:xfrm>
            <a:off x="5580112" y="1557032"/>
            <a:ext cx="3240359" cy="1656184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矩形 974"/>
          <p:cNvSpPr/>
          <p:nvPr/>
        </p:nvSpPr>
        <p:spPr>
          <a:xfrm rot="5400000">
            <a:off x="6906102" y="1359666"/>
            <a:ext cx="781422" cy="2781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9"/>
              <p:cNvSpPr txBox="1">
                <a:spLocks noChangeArrowheads="1"/>
              </p:cNvSpPr>
              <p:nvPr/>
            </p:nvSpPr>
            <p:spPr bwMode="auto">
              <a:xfrm>
                <a:off x="8100392" y="1701048"/>
                <a:ext cx="460190" cy="474169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00392" y="1701048"/>
                <a:ext cx="460190" cy="4741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3175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9"/>
              <p:cNvSpPr txBox="1">
                <a:spLocks noChangeArrowheads="1"/>
              </p:cNvSpPr>
              <p:nvPr/>
            </p:nvSpPr>
            <p:spPr bwMode="auto">
              <a:xfrm>
                <a:off x="8100392" y="2573971"/>
                <a:ext cx="460190" cy="474169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00392" y="2573971"/>
                <a:ext cx="460190" cy="47416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3175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36" idx="2"/>
            <a:endCxn id="37" idx="0"/>
          </p:cNvCxnSpPr>
          <p:nvPr/>
        </p:nvCxnSpPr>
        <p:spPr>
          <a:xfrm>
            <a:off x="8330487" y="2175217"/>
            <a:ext cx="0" cy="398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6228184" y="2586475"/>
                <a:ext cx="471859" cy="46166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8184" y="2586475"/>
                <a:ext cx="471859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3175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9"/>
              <p:cNvSpPr txBox="1">
                <a:spLocks noChangeArrowheads="1"/>
              </p:cNvSpPr>
              <p:nvPr/>
            </p:nvSpPr>
            <p:spPr bwMode="auto">
              <a:xfrm>
                <a:off x="7164288" y="2565143"/>
                <a:ext cx="460190" cy="474169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4288" y="2565143"/>
                <a:ext cx="460190" cy="47416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3175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9"/>
              <p:cNvSpPr txBox="1">
                <a:spLocks noChangeArrowheads="1"/>
              </p:cNvSpPr>
              <p:nvPr/>
            </p:nvSpPr>
            <p:spPr bwMode="auto">
              <a:xfrm>
                <a:off x="5833975" y="2277112"/>
                <a:ext cx="466217" cy="461665"/>
              </a:xfrm>
              <a:prstGeom prst="rect">
                <a:avLst/>
              </a:prstGeom>
              <a:noFill/>
              <a:ln w="3175">
                <a:noFill/>
                <a:miter lim="800000"/>
                <a:headEnd type="none" w="lg" len="lg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33975" y="2277112"/>
                <a:ext cx="466217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3175">
                <a:noFill/>
                <a:miter lim="800000"/>
                <a:headEnd type="none" w="lg" len="lg"/>
                <a:tailEnd type="none" w="lg" len="lg"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stCxn id="37" idx="1"/>
            <a:endCxn id="40" idx="3"/>
          </p:cNvCxnSpPr>
          <p:nvPr/>
        </p:nvCxnSpPr>
        <p:spPr>
          <a:xfrm flipH="1" flipV="1">
            <a:off x="7624478" y="2802228"/>
            <a:ext cx="475914" cy="8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1"/>
            <a:endCxn id="39" idx="3"/>
          </p:cNvCxnSpPr>
          <p:nvPr/>
        </p:nvCxnSpPr>
        <p:spPr>
          <a:xfrm flipH="1">
            <a:off x="6700043" y="2802228"/>
            <a:ext cx="464245" cy="1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 Box 9"/>
              <p:cNvSpPr txBox="1">
                <a:spLocks noChangeArrowheads="1"/>
              </p:cNvSpPr>
              <p:nvPr/>
            </p:nvSpPr>
            <p:spPr bwMode="auto">
              <a:xfrm>
                <a:off x="7164288" y="2093605"/>
                <a:ext cx="451086" cy="471539"/>
              </a:xfrm>
              <a:prstGeom prst="rect">
                <a:avLst/>
              </a:prstGeom>
              <a:noFill/>
              <a:ln w="3175">
                <a:noFill/>
                <a:prstDash val="dashDot"/>
                <a:miter lim="800000"/>
                <a:headEnd type="none" w="lg" len="lg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4288" y="2093605"/>
                <a:ext cx="451086" cy="471539"/>
              </a:xfrm>
              <a:prstGeom prst="rect">
                <a:avLst/>
              </a:prstGeom>
              <a:blipFill rotWithShape="1">
                <a:blip r:embed="rId10"/>
                <a:stretch>
                  <a:fillRect t="-3846" r="-17568"/>
                </a:stretch>
              </a:blipFill>
              <a:ln w="3175">
                <a:noFill/>
                <a:prstDash val="dashDot"/>
                <a:miter lim="800000"/>
                <a:headEnd type="none" w="lg" len="lg"/>
                <a:tailEnd type="none" w="lg" len="lg"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9"/>
              <p:cNvSpPr txBox="1">
                <a:spLocks noChangeArrowheads="1"/>
              </p:cNvSpPr>
              <p:nvPr/>
            </p:nvSpPr>
            <p:spPr bwMode="auto">
              <a:xfrm>
                <a:off x="6233826" y="1095367"/>
                <a:ext cx="466217" cy="461665"/>
              </a:xfrm>
              <a:prstGeom prst="rect">
                <a:avLst/>
              </a:prstGeom>
              <a:noFill/>
              <a:ln w="3175">
                <a:noFill/>
                <a:miter lim="800000"/>
                <a:headEnd type="none" w="lg" len="lg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33826" y="1095367"/>
                <a:ext cx="466217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3175">
                <a:noFill/>
                <a:miter lim="800000"/>
                <a:headEnd type="none" w="lg" len="lg"/>
                <a:tailEnd type="none" w="lg" len="lg"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9"/>
              <p:cNvSpPr txBox="1">
                <a:spLocks noChangeArrowheads="1"/>
              </p:cNvSpPr>
              <p:nvPr/>
            </p:nvSpPr>
            <p:spPr bwMode="auto">
              <a:xfrm>
                <a:off x="8068725" y="1095367"/>
                <a:ext cx="535723" cy="461665"/>
              </a:xfrm>
              <a:prstGeom prst="rect">
                <a:avLst/>
              </a:prstGeom>
              <a:noFill/>
              <a:ln w="3175">
                <a:noFill/>
                <a:miter lim="800000"/>
                <a:headEnd type="none" w="lg" len="lg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/>
                        </a:rPr>
                        <m:t>𝐺</m:t>
                      </m:r>
                      <m:r>
                        <a:rPr lang="en-CA" sz="24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68725" y="1095367"/>
                <a:ext cx="535723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3175">
                <a:noFill/>
                <a:miter lim="800000"/>
                <a:headEnd type="none" w="lg" len="lg"/>
                <a:tailEnd type="none" w="lg" len="lg"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9"/>
              <p:cNvSpPr txBox="1">
                <a:spLocks noChangeArrowheads="1"/>
              </p:cNvSpPr>
              <p:nvPr/>
            </p:nvSpPr>
            <p:spPr bwMode="auto">
              <a:xfrm>
                <a:off x="5580112" y="1629040"/>
                <a:ext cx="466218" cy="471539"/>
              </a:xfrm>
              <a:prstGeom prst="rect">
                <a:avLst/>
              </a:prstGeom>
              <a:noFill/>
              <a:ln w="3175">
                <a:noFill/>
                <a:miter lim="800000"/>
                <a:headEnd type="none" w="lg" len="lg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4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0112" y="1629040"/>
                <a:ext cx="466218" cy="471539"/>
              </a:xfrm>
              <a:prstGeom prst="rect">
                <a:avLst/>
              </a:prstGeom>
              <a:blipFill rotWithShape="1">
                <a:blip r:embed="rId13"/>
                <a:stretch>
                  <a:fillRect t="-3846" r="-20779"/>
                </a:stretch>
              </a:blipFill>
              <a:ln w="3175">
                <a:noFill/>
                <a:miter lim="800000"/>
                <a:headEnd type="none" w="lg" len="lg"/>
                <a:tailEnd type="none" w="lg" len="lg"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 rot="16200000">
            <a:off x="6323908" y="2253396"/>
            <a:ext cx="2160000" cy="4719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1"/>
              <p:cNvSpPr txBox="1">
                <a:spLocks/>
              </p:cNvSpPr>
              <p:nvPr/>
            </p:nvSpPr>
            <p:spPr>
              <a:xfrm>
                <a:off x="755575" y="4437112"/>
                <a:ext cx="8280921" cy="1368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65760" indent="-3657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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77240" indent="-3657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3657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v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508760" indent="-32004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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32004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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148840" indent="-274320" algn="l" defTabSz="914400" rtl="0" eaLnBrk="1" latinLnBrk="0" hangingPunct="1"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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68880" indent="-274320" algn="l" defTabSz="914400" rtl="0" eaLnBrk="1" latinLnBrk="0" hangingPunct="1"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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88920" indent="-274320" algn="l" defTabSz="914400" rtl="0" eaLnBrk="1" latinLnBrk="0" hangingPunct="1"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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08960" indent="-274320" algn="l" defTabSz="914400" rtl="0" eaLnBrk="1" latinLnBrk="0" hangingPunct="1"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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Courier New" panose="02070309020205020404" pitchFamily="49" charset="0"/>
                  <a:buChar char="o"/>
                </a:pPr>
                <a:r>
                  <a:rPr lang="en-CA" sz="2000" dirty="0" smtClean="0"/>
                  <a:t>Definition.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CA" sz="2000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0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CA" sz="2000" b="0" i="1" dirty="0" smtClean="0">
                            <a:latin typeface="Cambria Math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sz="2000" dirty="0" smtClean="0"/>
                  <a:t> are </a:t>
                </a: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CA" sz="2000" dirty="0" smtClean="0"/>
                  <a:t>-equivalent (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CA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/>
                          </a:rPr>
                          <m:t>=</m:t>
                        </m:r>
                      </m:e>
                      <m:sub>
                        <m:r>
                          <a:rPr lang="en-CA" sz="2000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CA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CA" sz="2000" b="0" i="1" smtClean="0">
                            <a:latin typeface="Cambria Math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CA" sz="2000" dirty="0" smtClean="0"/>
                  <a:t>), if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CA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CA" sz="2000" b="0" i="1" smtClean="0">
                            <a:latin typeface="Cambria Math"/>
                          </a:rPr>
                          <m:t>𝐴</m:t>
                        </m:r>
                        <m:r>
                          <a:rPr lang="en-CA" sz="2000" b="0" i="1" smtClean="0">
                            <a:latin typeface="Cambria Math"/>
                          </a:rPr>
                          <m:t>,</m:t>
                        </m:r>
                        <m:r>
                          <a:rPr lang="en-CA" sz="2000" b="0" i="1" smtClean="0"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CA" sz="2000" b="0" i="1" smtClean="0">
                        <a:latin typeface="Cambria Math"/>
                      </a:rPr>
                      <m:t>=</m:t>
                    </m:r>
                    <m:r>
                      <a:rPr lang="en-CA" sz="2000" b="0" i="1" smtClean="0">
                        <a:latin typeface="Cambria Math"/>
                      </a:rPr>
                      <m:t>𝑤</m:t>
                    </m:r>
                    <m:r>
                      <a:rPr lang="en-CA" sz="2000" b="0" i="1" smtClean="0">
                        <a:latin typeface="Cambria Math"/>
                      </a:rPr>
                      <m:t>(</m:t>
                    </m:r>
                    <m:acc>
                      <m:accPr>
                        <m:chr m:val="̂"/>
                        <m:ctrlPr>
                          <a:rPr lang="en-CA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CA" sz="2000" b="0" i="1" smtClean="0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CA" sz="2000" b="0" i="1" smtClean="0">
                        <a:latin typeface="Cambria Math"/>
                      </a:rPr>
                      <m:t>,</m:t>
                    </m:r>
                    <m:r>
                      <a:rPr lang="en-CA" sz="2000" b="0" i="1" smtClean="0">
                        <a:latin typeface="Cambria Math"/>
                      </a:rPr>
                      <m:t>𝐺</m:t>
                    </m:r>
                    <m:r>
                      <a:rPr lang="en-CA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CA" sz="2000" dirty="0" smtClean="0"/>
                  <a:t>. 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CA" sz="2000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CA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CA" sz="2000" b="0" i="1" smtClean="0">
                            <a:latin typeface="Cambria Math"/>
                          </a:rPr>
                          <m:t>𝑄</m:t>
                        </m:r>
                      </m:e>
                    </m:d>
                    <m:r>
                      <a:rPr lang="en-CA" sz="20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sz="2000" b="0" i="0" smtClean="0">
                            <a:latin typeface="Cambria Math"/>
                          </a:rPr>
                          <m:t>classical</m:t>
                        </m:r>
                        <m:r>
                          <a:rPr lang="en-CA" sz="2000" b="0" i="1" smtClean="0">
                            <a:latin typeface="Cambria Math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/>
                          </a:rPr>
                          <m:t>𝐴</m:t>
                        </m:r>
                        <m:r>
                          <a:rPr lang="en-CA" sz="2000" b="0" i="1" smtClean="0">
                            <a:latin typeface="Cambria Math"/>
                          </a:rPr>
                          <m:t>:∃</m:t>
                        </m:r>
                        <m:acc>
                          <m:accPr>
                            <m:chr m:val="̂"/>
                            <m:ctrlPr>
                              <a:rPr lang="en-CA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/>
                              </a:rPr>
                              <m:t>𝐴</m:t>
                            </m:r>
                          </m:e>
                        </m:acc>
                        <m:r>
                          <a:rPr lang="en-CA" sz="2000" b="0" i="1" smtClean="0">
                            <a:latin typeface="Cambria Math"/>
                          </a:rPr>
                          <m:t>∈</m:t>
                        </m:r>
                        <m:r>
                          <a:rPr lang="en-CA" sz="2000" b="0" i="1" smtClean="0">
                            <a:latin typeface="Cambria Math"/>
                          </a:rPr>
                          <m:t>𝑄</m:t>
                        </m:r>
                        <m:r>
                          <a:rPr lang="en-CA" sz="2000" b="0" i="1" smtClean="0">
                            <a:latin typeface="Cambria Math"/>
                          </a:rPr>
                          <m:t>,</m:t>
                        </m:r>
                        <m:r>
                          <a:rPr lang="en-CA" sz="2000" b="0" i="1" smtClean="0">
                            <a:latin typeface="Cambria Math"/>
                          </a:rPr>
                          <m:t>𝑠</m:t>
                        </m:r>
                        <m:r>
                          <a:rPr lang="en-CA" sz="2000" b="0" i="1" smtClean="0">
                            <a:latin typeface="Cambria Math"/>
                          </a:rPr>
                          <m:t>.</m:t>
                        </m:r>
                        <m:r>
                          <a:rPr lang="en-CA" sz="2000" b="0" i="1" smtClean="0">
                            <a:latin typeface="Cambria Math"/>
                          </a:rPr>
                          <m:t>𝑡</m:t>
                        </m:r>
                        <m:r>
                          <a:rPr lang="en-CA" sz="2000" b="0" i="1" smtClean="0">
                            <a:latin typeface="Cambria Math"/>
                          </a:rPr>
                          <m:t>. </m:t>
                        </m:r>
                        <m:r>
                          <a:rPr lang="en-CA" sz="2000" b="0" i="1" smtClean="0">
                            <a:latin typeface="Cambria Math"/>
                          </a:rPr>
                          <m:t>𝐴</m:t>
                        </m:r>
                        <m:sSub>
                          <m:sSubPr>
                            <m:ctrlPr>
                              <a:rPr lang="en-CA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/>
                              </a:rPr>
                              <m:t>=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/>
                              </a:rPr>
                              <m:t>𝐺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CA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/>
                              </a:rPr>
                              <m:t>𝐴</m:t>
                            </m:r>
                          </m:e>
                        </m:acc>
                      </m:e>
                    </m:d>
                  </m:oMath>
                </a14:m>
                <a:r>
                  <a:rPr lang="en-CA" sz="2000" dirty="0" smtClean="0"/>
                  <a:t>: collection of classical adversaries for which there exists a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CA" sz="2000" dirty="0" smtClean="0"/>
                  <a:t>-equivalent poly-time quantum adversary. </a:t>
                </a:r>
              </a:p>
            </p:txBody>
          </p:sp>
        </mc:Choice>
        <mc:Fallback xmlns="">
          <p:sp>
            <p:nvSpPr>
              <p:cNvPr id="2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5" y="4437112"/>
                <a:ext cx="8280921" cy="1368152"/>
              </a:xfrm>
              <a:prstGeom prst="rect">
                <a:avLst/>
              </a:prstGeom>
              <a:blipFill rotWithShape="1">
                <a:blip r:embed="rId14"/>
                <a:stretch>
                  <a:fillRect l="-736" t="-1339" b="-12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967992" y="4005064"/>
                <a:ext cx="28443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11480" lvl="1"/>
                <a:r>
                  <a:rPr lang="en-CA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𝐵</m:t>
                    </m:r>
                    <m:r>
                      <a:rPr lang="en-CA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≔</m:t>
                    </m:r>
                    <m:r>
                      <a:rPr lang="en-CA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CA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CA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CA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CA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CA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CA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𝑄</m:t>
                    </m:r>
                    <m:r>
                      <a:rPr lang="en-CA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CA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992" y="4005064"/>
                <a:ext cx="2844368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1071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/>
          <p:cNvSpPr/>
          <p:nvPr/>
        </p:nvSpPr>
        <p:spPr>
          <a:xfrm>
            <a:off x="4788024" y="4104028"/>
            <a:ext cx="648000" cy="171404"/>
          </a:xfrm>
          <a:custGeom>
            <a:avLst/>
            <a:gdLst>
              <a:gd name="connsiteX0" fmla="*/ 0 w 882869"/>
              <a:gd name="connsiteY0" fmla="*/ 488731 h 522603"/>
              <a:gd name="connsiteX1" fmla="*/ 204951 w 882869"/>
              <a:gd name="connsiteY1" fmla="*/ 0 h 522603"/>
              <a:gd name="connsiteX2" fmla="*/ 614855 w 882869"/>
              <a:gd name="connsiteY2" fmla="*/ 488731 h 522603"/>
              <a:gd name="connsiteX3" fmla="*/ 882869 w 882869"/>
              <a:gd name="connsiteY3" fmla="*/ 441435 h 522603"/>
              <a:gd name="connsiteX0" fmla="*/ 0 w 882869"/>
              <a:gd name="connsiteY0" fmla="*/ 163211 h 171404"/>
              <a:gd name="connsiteX1" fmla="*/ 315310 w 882869"/>
              <a:gd name="connsiteY1" fmla="*/ 21322 h 171404"/>
              <a:gd name="connsiteX2" fmla="*/ 614855 w 882869"/>
              <a:gd name="connsiteY2" fmla="*/ 163211 h 171404"/>
              <a:gd name="connsiteX3" fmla="*/ 882869 w 882869"/>
              <a:gd name="connsiteY3" fmla="*/ 115915 h 171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2869" h="171404">
                <a:moveTo>
                  <a:pt x="0" y="163211"/>
                </a:moveTo>
                <a:cubicBezTo>
                  <a:pt x="51237" y="-81155"/>
                  <a:pt x="212834" y="21322"/>
                  <a:pt x="315310" y="21322"/>
                </a:cubicBezTo>
                <a:cubicBezTo>
                  <a:pt x="417786" y="21322"/>
                  <a:pt x="520262" y="147445"/>
                  <a:pt x="614855" y="163211"/>
                </a:cubicBezTo>
                <a:cubicBezTo>
                  <a:pt x="709448" y="178977"/>
                  <a:pt x="805355" y="176349"/>
                  <a:pt x="882869" y="11591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9"/>
              <p:cNvSpPr txBox="1">
                <a:spLocks noChangeArrowheads="1"/>
              </p:cNvSpPr>
              <p:nvPr/>
            </p:nvSpPr>
            <p:spPr bwMode="auto">
              <a:xfrm>
                <a:off x="6732240" y="2310543"/>
                <a:ext cx="631903" cy="478080"/>
              </a:xfrm>
              <a:prstGeom prst="rect">
                <a:avLst/>
              </a:prstGeom>
              <a:noFill/>
              <a:ln w="3175">
                <a:noFill/>
                <a:miter lim="800000"/>
                <a:headEnd type="none" w="lg" len="lg"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①</m:t>
                      </m:r>
                    </m:oMath>
                  </m:oMathPara>
                </a14:m>
                <a:endParaRPr lang="en-US" sz="24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2240" y="2310543"/>
                <a:ext cx="631903" cy="47808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 w="3175">
                <a:noFill/>
                <a:miter lim="800000"/>
                <a:headEnd type="none" w="lg" len="lg"/>
                <a:tailEnd type="none" w="lg" len="lg"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6084168" y="1661557"/>
            <a:ext cx="631903" cy="949379"/>
            <a:chOff x="6084168" y="1661557"/>
            <a:chExt cx="631903" cy="9493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6233826" y="1661557"/>
                  <a:ext cx="471860" cy="471539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CA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33826" y="1661557"/>
                  <a:ext cx="471860" cy="47153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3846" r="-17949"/>
                  </a:stretch>
                </a:blipFill>
                <a:ln w="317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>
              <a:stCxn id="39" idx="0"/>
              <a:endCxn id="44" idx="2"/>
            </p:cNvCxnSpPr>
            <p:nvPr/>
          </p:nvCxnSpPr>
          <p:spPr>
            <a:xfrm flipV="1">
              <a:off x="6464114" y="2133096"/>
              <a:ext cx="5642" cy="4533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6084168" y="2132856"/>
                  <a:ext cx="631903" cy="4780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②</m:t>
                        </m:r>
                      </m:oMath>
                    </m:oMathPara>
                  </a14:m>
                  <a:endParaRPr lang="en-CA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4168" y="2132856"/>
                  <a:ext cx="631903" cy="478080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3296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4" grpId="0" animBg="1"/>
      <p:bldP spid="37" grpId="0" animBg="1"/>
      <p:bldP spid="39" grpId="0" animBg="1"/>
      <p:bldP spid="46" grpId="0"/>
      <p:bldP spid="33" grpId="0"/>
      <p:bldP spid="5" grpId="0"/>
      <p:bldP spid="6" grpId="0" animBg="1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196752"/>
                <a:ext cx="4896545" cy="2592288"/>
              </a:xfrm>
            </p:spPr>
            <p:txBody>
              <a:bodyPr>
                <a:normAutofit/>
              </a:bodyPr>
              <a:lstStyle/>
              <a:p>
                <a:pPr marL="365760" lvl="1">
                  <a:buFont typeface="Wingdings" pitchFamily="2" charset="2"/>
                  <a:buChar char=""/>
                </a:pPr>
                <a:r>
                  <a:rPr lang="en-CA" sz="2400" dirty="0" smtClean="0"/>
                  <a:t>Definition. A classical reduction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/>
                      </a:rPr>
                      <m:t>𝑅</m:t>
                    </m:r>
                    <m:r>
                      <a:rPr lang="en-CA" sz="2400" i="1" dirty="0" smtClean="0">
                        <a:latin typeface="Cambria Math"/>
                      </a:rPr>
                      <m:t>=(</m:t>
                    </m:r>
                    <m:r>
                      <a:rPr lang="en-CA" sz="2400" i="1" dirty="0" smtClean="0">
                        <a:latin typeface="Cambria Math"/>
                      </a:rPr>
                      <m:t>𝐺</m:t>
                    </m:r>
                    <m:r>
                      <a:rPr lang="en-CA" sz="2400" i="1" dirty="0" smtClean="0">
                        <a:latin typeface="Cambria Math"/>
                      </a:rPr>
                      <m:t>,</m:t>
                    </m:r>
                    <m:r>
                      <a:rPr lang="en-CA" sz="2400" i="1" dirty="0" smtClean="0">
                        <a:latin typeface="Cambria Math"/>
                      </a:rPr>
                      <m:t>𝑇</m:t>
                    </m:r>
                    <m:r>
                      <a:rPr lang="en-CA" sz="2400" i="1" dirty="0" smtClean="0">
                        <a:latin typeface="Cambria Math"/>
                      </a:rPr>
                      <m:t>,</m:t>
                    </m:r>
                    <m:r>
                      <a:rPr lang="en-CA" sz="2400" i="1" dirty="0" smtClean="0">
                        <a:latin typeface="Cambria Math"/>
                      </a:rPr>
                      <m:t>𝐺</m:t>
                    </m:r>
                    <m:r>
                      <a:rPr lang="en-CA" sz="2400" i="1" dirty="0" smtClean="0">
                        <a:latin typeface="Cambria Math"/>
                      </a:rPr>
                      <m:t>’) </m:t>
                    </m:r>
                  </m:oMath>
                </a14:m>
                <a:r>
                  <a:rPr lang="en-CA" sz="2400" dirty="0"/>
                  <a:t>is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CA" sz="2400" dirty="0" smtClean="0"/>
                  <a:t>-</a:t>
                </a:r>
                <a:r>
                  <a:rPr lang="en-CA" sz="2400" dirty="0"/>
                  <a:t>respectful </a:t>
                </a:r>
                <a:r>
                  <a:rPr lang="en-CA" sz="2400" dirty="0" smtClean="0"/>
                  <a:t>if</a:t>
                </a:r>
              </a:p>
              <a:p>
                <a:pPr marL="82296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CA" sz="2000" i="1" dirty="0" smtClean="0">
                        <a:latin typeface="Cambria Math"/>
                      </a:rPr>
                      <m:t>𝑅</m:t>
                    </m:r>
                    <m:r>
                      <a:rPr lang="en-CA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CA" sz="2000" dirty="0"/>
                  <a:t>is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CA" sz="2000" dirty="0" smtClean="0"/>
                  <a:t>-extendable: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/>
                      </a:rPr>
                      <m:t>∀</m:t>
                    </m:r>
                    <m:r>
                      <a:rPr lang="en-CA" sz="2000" i="1">
                        <a:latin typeface="Cambria Math"/>
                      </a:rPr>
                      <m:t>𝐴</m:t>
                    </m:r>
                    <m:r>
                      <a:rPr lang="en-CA" sz="2000" i="1">
                        <a:latin typeface="Cambria Math"/>
                      </a:rPr>
                      <m:t>∈</m:t>
                    </m:r>
                    <m:sSubSup>
                      <m:sSubSupPr>
                        <m:ctrlPr>
                          <a:rPr lang="en-CA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CA" sz="2000" i="1">
                            <a:latin typeface="Cambria Math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CA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2000" i="1">
                                <a:latin typeface="Cambria Math"/>
                              </a:rPr>
                              <m:t>𝐺</m:t>
                            </m:r>
                          </m:e>
                          <m:sup>
                            <m:r>
                              <a:rPr lang="en-CA" sz="20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  <m:sup/>
                    </m:sSubSup>
                    <m:r>
                      <a:rPr lang="en-CA" sz="2000" i="1">
                        <a:latin typeface="Cambria Math"/>
                      </a:rPr>
                      <m:t>(</m:t>
                    </m:r>
                    <m:r>
                      <a:rPr lang="en-CA" sz="2000" i="1">
                        <a:latin typeface="Cambria Math"/>
                      </a:rPr>
                      <m:t>𝑄</m:t>
                    </m:r>
                    <m:r>
                      <a:rPr lang="en-CA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CA" sz="2000" dirty="0"/>
                  <a:t>,  </a:t>
                </a:r>
                <a:endParaRPr lang="en-CA" sz="20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CA" dirty="0" smtClean="0"/>
                  <a:t> is well defined on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𝐴</m:t>
                    </m:r>
                    <m:r>
                      <a:rPr lang="en-CA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CA" dirty="0" smtClean="0"/>
                  <a:t>&amp;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𝐵</m:t>
                    </m:r>
                    <m:r>
                      <a:rPr lang="en-CA" b="0" i="1" smtClean="0">
                        <a:latin typeface="Cambria Math"/>
                      </a:rPr>
                      <m:t>≔</m:t>
                    </m:r>
                    <m:r>
                      <a:rPr lang="en-CA" b="0" i="1" smtClean="0">
                        <a:latin typeface="Cambria Math"/>
                      </a:rPr>
                      <m:t>𝑇</m:t>
                    </m:r>
                    <m:r>
                      <a:rPr lang="en-CA" b="0" i="1" smtClean="0">
                        <a:latin typeface="Cambria Math"/>
                      </a:rPr>
                      <m:t>(</m:t>
                    </m:r>
                    <m:r>
                      <a:rPr lang="en-CA" b="0" i="1" smtClean="0">
                        <a:latin typeface="Cambria Math"/>
                      </a:rPr>
                      <m:t>𝐴</m:t>
                    </m:r>
                    <m:r>
                      <a:rPr lang="en-CA" b="0" i="1" smtClean="0">
                        <a:latin typeface="Cambria Math"/>
                      </a:rPr>
                      <m:t>)</m:t>
                    </m:r>
                    <m:r>
                      <a:rPr lang="en-CA" b="0" i="0" smtClean="0">
                        <a:latin typeface="Cambria Math"/>
                      </a:rPr>
                      <m:t>,</m:t>
                    </m:r>
                  </m:oMath>
                </a14:m>
                <a:endParaRPr lang="en-CA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CA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/>
                          </a:rPr>
                          <m:t>𝐴</m:t>
                        </m:r>
                        <m:r>
                          <a:rPr lang="en-CA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CA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/>
                              </a:rPr>
                              <m:t>𝐺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CA" b="0" i="1" smtClean="0">
                        <a:latin typeface="Cambria Math"/>
                      </a:rPr>
                      <m:t>&gt;</m:t>
                    </m:r>
                    <m:r>
                      <a:rPr lang="en-CA" b="0" i="1" smtClean="0">
                        <a:latin typeface="Cambria Math"/>
                      </a:rPr>
                      <m:t>𝜖</m:t>
                    </m:r>
                    <m:r>
                      <a:rPr lang="en-CA" b="0" i="1" smtClean="0">
                        <a:latin typeface="Cambria Math"/>
                      </a:rPr>
                      <m:t>⇒</m:t>
                    </m:r>
                    <m:r>
                      <a:rPr lang="en-CA" b="0" i="1" smtClean="0">
                        <a:latin typeface="Cambria Math"/>
                      </a:rPr>
                      <m:t>𝑤</m:t>
                    </m:r>
                    <m:d>
                      <m:dPr>
                        <m:ctrlPr>
                          <a:rPr lang="en-CA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/>
                          </a:rPr>
                          <m:t>𝐵</m:t>
                        </m:r>
                        <m:r>
                          <a:rPr lang="en-CA" b="0" i="1" smtClean="0">
                            <a:latin typeface="Cambria Math"/>
                          </a:rPr>
                          <m:t>,</m:t>
                        </m:r>
                        <m:r>
                          <a:rPr lang="en-CA" b="0" i="1" smtClean="0"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CA" b="0" i="1" smtClean="0">
                        <a:latin typeface="Cambria Math"/>
                      </a:rPr>
                      <m:t>&gt;</m:t>
                    </m:r>
                    <m:r>
                      <a:rPr lang="en-CA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CA" dirty="0" smtClean="0"/>
                  <a:t>.</a:t>
                </a:r>
                <a:endParaRPr lang="en-CA" dirty="0"/>
              </a:p>
              <a:p>
                <a:pPr marL="868680" lvl="1" indent="-457200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en-CA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CA" dirty="0"/>
                  <a:t> is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CA" dirty="0" smtClean="0"/>
                  <a:t>-closed</a:t>
                </a:r>
                <a:r>
                  <a:rPr lang="en-CA" dirty="0"/>
                  <a:t>:</a:t>
                </a:r>
                <a:r>
                  <a:rPr lang="en-CA" dirty="0" smtClean="0"/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/>
                      </a:rPr>
                      <m:t>∀</m:t>
                    </m:r>
                    <m:r>
                      <a:rPr lang="en-CA" i="1">
                        <a:latin typeface="Cambria Math"/>
                      </a:rPr>
                      <m:t>𝐴</m:t>
                    </m:r>
                    <m:r>
                      <a:rPr lang="en-CA" i="1">
                        <a:latin typeface="Cambria Math"/>
                      </a:rPr>
                      <m:t>∈</m:t>
                    </m:r>
                    <m:sSubSup>
                      <m:sSubSupPr>
                        <m:ctrlPr>
                          <a:rPr lang="en-CA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CA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/>
                              </a:rPr>
                              <m:t>𝐺</m:t>
                            </m:r>
                          </m:e>
                          <m:sup>
                            <m:r>
                              <a:rPr lang="en-CA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  <m:sup/>
                    </m:sSubSup>
                    <m:r>
                      <a:rPr lang="en-CA" i="1">
                        <a:latin typeface="Cambria Math"/>
                      </a:rPr>
                      <m:t>(</m:t>
                    </m:r>
                    <m:r>
                      <a:rPr lang="en-CA" i="1">
                        <a:latin typeface="Cambria Math"/>
                      </a:rPr>
                      <m:t>𝑄</m:t>
                    </m:r>
                    <m:r>
                      <a:rPr lang="en-CA" i="1">
                        <a:latin typeface="Cambria Math"/>
                      </a:rPr>
                      <m:t>)</m:t>
                    </m:r>
                  </m:oMath>
                </a14:m>
                <a:r>
                  <a:rPr lang="en-CA" dirty="0"/>
                  <a:t>,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/>
                      </a:rPr>
                      <m:t>  </m:t>
                    </m:r>
                    <m:r>
                      <a:rPr lang="en-CA" b="0" i="1" smtClean="0">
                        <a:latin typeface="Cambria Math"/>
                      </a:rPr>
                      <m:t> </m:t>
                    </m:r>
                    <m:r>
                      <a:rPr lang="en-CA" b="0" i="1" smtClean="0">
                        <a:latin typeface="Cambria Math"/>
                      </a:rPr>
                      <m:t>𝐵</m:t>
                    </m:r>
                    <m:r>
                      <a:rPr lang="en-CA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CA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CA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CA" b="0" i="1" smtClean="0">
                        <a:latin typeface="Cambria Math"/>
                      </a:rPr>
                      <m:t>(</m:t>
                    </m:r>
                    <m:r>
                      <a:rPr lang="en-CA" b="0" i="1" smtClean="0">
                        <a:latin typeface="Cambria Math"/>
                      </a:rPr>
                      <m:t>𝑄</m:t>
                    </m:r>
                    <m:r>
                      <a:rPr lang="en-CA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CA" dirty="0" smtClean="0"/>
                  <a:t>. </a:t>
                </a:r>
                <a:endParaRPr lang="en-CA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196752"/>
                <a:ext cx="4896545" cy="2592288"/>
              </a:xfrm>
              <a:blipFill rotWithShape="1">
                <a:blip r:embed="rId2"/>
                <a:stretch>
                  <a:fillRect l="-1617" t="-1878" b="-32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19CA-228D-4CAA-AFDD-55B14F315442}" type="slidenum">
              <a:rPr lang="en-CA" smtClean="0"/>
              <a:t>9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332656"/>
            <a:ext cx="8352928" cy="635298"/>
          </a:xfrm>
        </p:spPr>
        <p:txBody>
          <a:bodyPr/>
          <a:lstStyle/>
          <a:p>
            <a:r>
              <a:rPr lang="en-CA" sz="3200" dirty="0" smtClean="0"/>
              <a:t>Lifting Game-Preserving Reductions (Cont’d)</a:t>
            </a:r>
            <a:endParaRPr lang="en-CA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/>
              <p:cNvSpPr txBox="1">
                <a:spLocks/>
              </p:cNvSpPr>
              <p:nvPr/>
            </p:nvSpPr>
            <p:spPr>
              <a:xfrm>
                <a:off x="683568" y="4725144"/>
                <a:ext cx="7745505" cy="165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65760" indent="-3657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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77240" indent="-3657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3657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v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508760" indent="-32004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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32004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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148840" indent="-274320" algn="l" defTabSz="914400" rtl="0" eaLnBrk="1" latinLnBrk="0" hangingPunct="1"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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68880" indent="-274320" algn="l" defTabSz="914400" rtl="0" eaLnBrk="1" latinLnBrk="0" hangingPunct="1"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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88920" indent="-274320" algn="l" defTabSz="914400" rtl="0" eaLnBrk="1" latinLnBrk="0" hangingPunct="1"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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08960" indent="-274320" algn="l" defTabSz="914400" rtl="0" eaLnBrk="1" latinLnBrk="0" hangingPunct="1"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Char char="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dirty="0" smtClean="0"/>
                  <a:t>Extendibility usually holds and easy to verify.</a:t>
                </a:r>
              </a:p>
              <a:p>
                <a:r>
                  <a:rPr lang="en-CA" dirty="0" err="1" smtClean="0"/>
                  <a:t>Closedness</a:t>
                </a:r>
                <a:r>
                  <a:rPr lang="en-CA" dirty="0" smtClean="0"/>
                  <a:t> could be subtle</a:t>
                </a:r>
              </a:p>
              <a:p>
                <a:pPr lvl="1"/>
                <a:r>
                  <a:rPr lang="en-CA" dirty="0"/>
                  <a:t>E</a:t>
                </a:r>
                <a:r>
                  <a:rPr lang="en-CA" dirty="0" smtClean="0"/>
                  <a:t>.g.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CA" dirty="0" smtClean="0"/>
                  <a:t> involves rewinding [</a:t>
                </a:r>
                <a:r>
                  <a:rPr lang="en-CA" sz="1800" dirty="0" smtClean="0"/>
                  <a:t>Unr10</a:t>
                </a:r>
                <a:r>
                  <a:rPr lang="en-CA" dirty="0" smtClean="0"/>
                  <a:t>].</a:t>
                </a:r>
                <a:endParaRPr lang="en-CA" dirty="0"/>
              </a:p>
              <a:p>
                <a:pPr lvl="1"/>
                <a:r>
                  <a:rPr lang="en-CA" dirty="0" smtClean="0"/>
                  <a:t>But sometimes it is straightforward.</a:t>
                </a:r>
              </a:p>
            </p:txBody>
          </p:sp>
        </mc:Choice>
        <mc:Fallback xmlns="">
          <p:sp>
            <p:nvSpPr>
              <p:cNvPr id="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725144"/>
                <a:ext cx="7745505" cy="1656184"/>
              </a:xfrm>
              <a:prstGeom prst="rect">
                <a:avLst/>
              </a:prstGeom>
              <a:blipFill rotWithShape="1">
                <a:blip r:embed="rId3"/>
                <a:stretch>
                  <a:fillRect l="-1023" t="-2941" b="-47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5508105" y="1186878"/>
            <a:ext cx="3312367" cy="2026098"/>
            <a:chOff x="5508104" y="1167134"/>
            <a:chExt cx="3312367" cy="2026098"/>
          </a:xfrm>
        </p:grpSpPr>
        <p:grpSp>
          <p:nvGrpSpPr>
            <p:cNvPr id="7" name="Group 6"/>
            <p:cNvGrpSpPr/>
            <p:nvPr/>
          </p:nvGrpSpPr>
          <p:grpSpPr>
            <a:xfrm>
              <a:off x="5508104" y="1628800"/>
              <a:ext cx="3312367" cy="1564432"/>
              <a:chOff x="755576" y="928465"/>
              <a:chExt cx="3312367" cy="156443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786935" y="928465"/>
                <a:ext cx="3281008" cy="1564432"/>
                <a:chOff x="-2413613" y="-79647"/>
                <a:chExt cx="3281008" cy="1564432"/>
              </a:xfrm>
            </p:grpSpPr>
            <p:sp>
              <p:nvSpPr>
                <p:cNvPr id="12" name="Flowchart: Alternate Process 11"/>
                <p:cNvSpPr/>
                <p:nvPr/>
              </p:nvSpPr>
              <p:spPr>
                <a:xfrm>
                  <a:off x="-2413613" y="-79647"/>
                  <a:ext cx="3281008" cy="1564432"/>
                </a:xfrm>
                <a:prstGeom prst="flowChartAlternateProcess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8575"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3" name="矩形 974"/>
                <p:cNvSpPr/>
                <p:nvPr/>
              </p:nvSpPr>
              <p:spPr>
                <a:xfrm rot="5400000">
                  <a:off x="-1103120" y="-352902"/>
                  <a:ext cx="749697" cy="27816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0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 Box 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5308" y="2504"/>
                      <a:ext cx="460190" cy="474169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  <a:miter lim="800000"/>
                      <a:headEnd type="none" w="lg" len="lg"/>
                      <a:tailEnd type="none" w="lg" len="lg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en-CA" sz="24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CA" sz="24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4" name="Text 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5308" y="2504"/>
                      <a:ext cx="460190" cy="474169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  <a:ln w="3175">
                      <a:solidFill>
                        <a:schemeClr val="tx1"/>
                      </a:solidFill>
                      <a:miter lim="800000"/>
                      <a:headEnd type="none" w="lg" len="lg"/>
                      <a:tailEnd type="none" w="lg" len="lg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 Box 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5308" y="845540"/>
                      <a:ext cx="460190" cy="474169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  <a:miter lim="800000"/>
                      <a:headEnd type="none" w="lg" len="lg"/>
                      <a:tailEnd type="none" w="lg" len="lg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400" b="0" i="1" smtClean="0">
                                <a:latin typeface="Cambria Math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5" name="Text 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75308" y="845540"/>
                      <a:ext cx="460190" cy="474169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  <a:ln w="3175">
                      <a:solidFill>
                        <a:schemeClr val="tx1"/>
                      </a:solidFill>
                      <a:miter lim="800000"/>
                      <a:headEnd type="none" w="lg" len="lg"/>
                      <a:tailEnd type="none" w="lg" len="lg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" name="Straight Arrow Connector 15"/>
                <p:cNvCxnSpPr>
                  <a:stCxn id="14" idx="2"/>
                  <a:endCxn id="15" idx="0"/>
                </p:cNvCxnSpPr>
                <p:nvPr/>
              </p:nvCxnSpPr>
              <p:spPr>
                <a:xfrm>
                  <a:off x="305403" y="476673"/>
                  <a:ext cx="0" cy="36886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 Box 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1796900" y="858044"/>
                      <a:ext cx="471859" cy="461665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  <a:miter lim="800000"/>
                      <a:headEnd type="none" w="lg" len="lg"/>
                      <a:tailEnd type="none" w="lg" len="lg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400" b="0" i="1" smtClean="0">
                                <a:latin typeface="Cambria Math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7" name="Text 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-1796900" y="858044"/>
                      <a:ext cx="471859" cy="461665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  <a:ln w="3175">
                      <a:solidFill>
                        <a:schemeClr val="tx1"/>
                      </a:solidFill>
                      <a:miter lim="800000"/>
                      <a:headEnd type="none" w="lg" len="lg"/>
                      <a:tailEnd type="none" w="lg" len="lg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 Box 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860796" y="836712"/>
                      <a:ext cx="460190" cy="474169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  <a:miter lim="800000"/>
                      <a:headEnd type="none" w="lg" len="lg"/>
                      <a:tailEnd type="none" w="lg" len="lg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400" b="0" i="1" smtClean="0">
                                <a:latin typeface="Cambria Math"/>
                              </a:rPr>
                              <m:t>𝑇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8" name="Text 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-860796" y="836712"/>
                      <a:ext cx="460190" cy="474169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  <a:ln w="3175">
                      <a:solidFill>
                        <a:schemeClr val="tx1"/>
                      </a:solidFill>
                      <a:miter lim="800000"/>
                      <a:headEnd type="none" w="lg" len="lg"/>
                      <a:tailEnd type="none" w="lg" len="lg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 Box 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2191109" y="663080"/>
                      <a:ext cx="466217" cy="461665"/>
                    </a:xfrm>
                    <a:prstGeom prst="rect">
                      <a:avLst/>
                    </a:prstGeom>
                    <a:noFill/>
                    <a:ln w="3175">
                      <a:noFill/>
                      <a:miter lim="800000"/>
                      <a:headEnd type="none" w="lg" len="lg"/>
                      <a:tailEnd type="none" w="lg" len="lg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400" b="0" i="1" smtClean="0">
                                <a:latin typeface="Cambria Math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9" name="Text 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-2191109" y="663080"/>
                      <a:ext cx="466217" cy="461665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  <a:ln w="3175">
                      <a:noFill/>
                      <a:miter lim="800000"/>
                      <a:headEnd type="none" w="lg" len="lg"/>
                      <a:tailEnd type="none" w="lg" len="lg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0" name="Straight Arrow Connector 19"/>
                <p:cNvCxnSpPr>
                  <a:stCxn id="15" idx="1"/>
                  <a:endCxn id="18" idx="3"/>
                </p:cNvCxnSpPr>
                <p:nvPr/>
              </p:nvCxnSpPr>
              <p:spPr>
                <a:xfrm flipH="1" flipV="1">
                  <a:off x="-400606" y="1073797"/>
                  <a:ext cx="475914" cy="882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18" idx="1"/>
                  <a:endCxn id="17" idx="3"/>
                </p:cNvCxnSpPr>
                <p:nvPr/>
              </p:nvCxnSpPr>
              <p:spPr>
                <a:xfrm flipH="1">
                  <a:off x="-1325041" y="1073797"/>
                  <a:ext cx="464245" cy="1508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 Box 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1791258" y="5134"/>
                      <a:ext cx="471860" cy="471539"/>
                    </a:xfrm>
                    <a:prstGeom prst="rect">
                      <a:avLst/>
                    </a:prstGeom>
                    <a:noFill/>
                    <a:ln w="3175">
                      <a:solidFill>
                        <a:schemeClr val="tx1"/>
                      </a:solidFill>
                      <a:miter lim="800000"/>
                      <a:headEnd type="none" w="lg" len="lg"/>
                      <a:tailEnd type="none" w="lg" len="lg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en-CA" sz="24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CA" sz="2400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2" name="Text 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-1791258" y="5134"/>
                      <a:ext cx="471860" cy="471539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3797" r="-17949"/>
                      </a:stretch>
                    </a:blipFill>
                    <a:ln w="3175">
                      <a:solidFill>
                        <a:schemeClr val="tx1"/>
                      </a:solidFill>
                      <a:miter lim="800000"/>
                      <a:headEnd type="none" w="lg" len="lg"/>
                      <a:tailEnd type="none" w="lg" len="lg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Straight Arrow Connector 22"/>
                <p:cNvCxnSpPr>
                  <a:stCxn id="17" idx="0"/>
                  <a:endCxn id="22" idx="2"/>
                </p:cNvCxnSpPr>
                <p:nvPr/>
              </p:nvCxnSpPr>
              <p:spPr>
                <a:xfrm flipV="1">
                  <a:off x="-1560970" y="476673"/>
                  <a:ext cx="5642" cy="38137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 Box 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870315" y="404665"/>
                      <a:ext cx="451086" cy="471539"/>
                    </a:xfrm>
                    <a:prstGeom prst="rect">
                      <a:avLst/>
                    </a:prstGeom>
                    <a:noFill/>
                    <a:ln w="3175">
                      <a:noFill/>
                      <a:prstDash val="dashDot"/>
                      <a:miter lim="800000"/>
                      <a:headEnd type="none" w="lg" len="lg"/>
                      <a:tailEnd type="none" w="lg" len="lg"/>
                    </a:ln>
                    <a:effectLst/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̂"/>
                                <m:ctrlPr>
                                  <a:rPr lang="en-CA" sz="24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CA" sz="24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4" name="Text 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-870315" y="404665"/>
                      <a:ext cx="451086" cy="471539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3896" r="-16216"/>
                      </a:stretch>
                    </a:blipFill>
                    <a:ln w="3175">
                      <a:noFill/>
                      <a:prstDash val="dashDot"/>
                      <a:miter lim="800000"/>
                      <a:headEnd type="none" w="lg" len="lg"/>
                      <a:tailEnd type="none" w="lg" len="lg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55576" y="980729"/>
                    <a:ext cx="466218" cy="471539"/>
                  </a:xfrm>
                  <a:prstGeom prst="rect">
                    <a:avLst/>
                  </a:prstGeom>
                  <a:noFill/>
                  <a:ln w="3175">
                    <a:noFill/>
                    <a:miter lim="800000"/>
                    <a:headEnd type="none" w="lg" len="lg"/>
                    <a:tailEnd type="none" w="lg" len="lg"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1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55576" y="980729"/>
                    <a:ext cx="466218" cy="471539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3896" r="-21053"/>
                    </a:stretch>
                  </a:blipFill>
                  <a:ln w="3175">
                    <a:noFill/>
                    <a:miter lim="800000"/>
                    <a:headEnd type="none" w="lg" len="lg"/>
                    <a:tailEnd type="none" w="lg" len="lg"/>
                  </a:ln>
                  <a:effectLst/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7952851" y="1167135"/>
                  <a:ext cx="535723" cy="461665"/>
                </a:xfrm>
                <a:prstGeom prst="rect">
                  <a:avLst/>
                </a:prstGeom>
                <a:noFill/>
                <a:ln w="3175">
                  <a:noFill/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/>
                          </a:rPr>
                          <m:t>𝐺</m:t>
                        </m:r>
                        <m:r>
                          <a:rPr lang="en-CA" sz="24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952851" y="1167135"/>
                  <a:ext cx="535723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3175">
                  <a:noFill/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6156176" y="1167134"/>
                  <a:ext cx="469103" cy="461665"/>
                </a:xfrm>
                <a:prstGeom prst="rect">
                  <a:avLst/>
                </a:prstGeom>
                <a:noFill/>
                <a:ln w="3175">
                  <a:noFill/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/>
                          </a:rPr>
                          <m:t>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 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56176" y="1167134"/>
                  <a:ext cx="469103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 w="3175">
                  <a:noFill/>
                  <a:miter lim="800000"/>
                  <a:headEnd type="none" w="lg" len="lg"/>
                  <a:tailEnd type="none" w="lg" len="lg"/>
                </a:ln>
                <a:effectLst/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AutoShape 6"/>
              <p:cNvSpPr>
                <a:spLocks noChangeArrowheads="1"/>
              </p:cNvSpPr>
              <p:nvPr/>
            </p:nvSpPr>
            <p:spPr bwMode="auto">
              <a:xfrm>
                <a:off x="395536" y="4221088"/>
                <a:ext cx="8424936" cy="504056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22225">
                <a:noFill/>
                <a:round/>
                <a:headEnd type="none" w="lg" len="lg"/>
                <a:tailEnd type="none" w="lg" len="lg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altLang="zh-CN" sz="2400" b="1" dirty="0" smtClean="0">
                    <a:solidFill>
                      <a:srgbClr val="FFFF00"/>
                    </a:solidFill>
                  </a:rPr>
                  <a:t>Theorem 1</a:t>
                </a:r>
                <a:r>
                  <a:rPr lang="en-US" altLang="zh-CN" sz="2400" b="1" dirty="0" smtClean="0">
                    <a:solidFill>
                      <a:schemeClr val="bg1"/>
                    </a:solidFill>
                  </a:rPr>
                  <a:t>. If </a:t>
                </a:r>
                <a14:m>
                  <m:oMath xmlns:m="http://schemas.openxmlformats.org/officeDocument/2006/math">
                    <m:r>
                      <a:rPr lang="en-CA" altLang="zh-CN" sz="2400" b="1" i="1" smtClean="0">
                        <a:solidFill>
                          <a:schemeClr val="bg1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altLang="zh-CN" sz="2400" b="1" dirty="0" smtClean="0">
                    <a:solidFill>
                      <a:schemeClr val="bg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CA" altLang="zh-CN" sz="2400" b="1" i="1" smtClean="0">
                        <a:solidFill>
                          <a:schemeClr val="bg1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altLang="zh-CN" sz="2400" b="1" dirty="0" smtClean="0">
                    <a:solidFill>
                      <a:schemeClr val="bg1"/>
                    </a:solidFill>
                  </a:rPr>
                  <a:t>-respectful, then </a:t>
                </a:r>
                <a14:m>
                  <m:oMath xmlns:m="http://schemas.openxmlformats.org/officeDocument/2006/math">
                    <m:r>
                      <a:rPr lang="en-CA" altLang="zh-CN" sz="2400" b="1" i="1" smtClean="0">
                        <a:solidFill>
                          <a:schemeClr val="bg1"/>
                        </a:solidFill>
                        <a:latin typeface="Cambria Math"/>
                      </a:rPr>
                      <m:t>∃</m:t>
                    </m:r>
                    <m:acc>
                      <m:accPr>
                        <m:chr m:val="̂"/>
                        <m:ctrlPr>
                          <a:rPr lang="en-CA" altLang="zh-CN" sz="24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CA" altLang="zh-CN" sz="24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altLang="zh-CN" sz="2400" b="1" dirty="0" smtClean="0">
                    <a:solidFill>
                      <a:schemeClr val="bg1"/>
                    </a:solidFill>
                  </a:rPr>
                  <a:t> for quantum </a:t>
                </a:r>
                <a:r>
                  <a:rPr lang="en-US" altLang="zh-CN" sz="2400" b="1" dirty="0" err="1" smtClean="0">
                    <a:solidFill>
                      <a:schemeClr val="bg1"/>
                    </a:solidFill>
                  </a:rPr>
                  <a:t>adv’s</a:t>
                </a:r>
                <a:r>
                  <a:rPr lang="en-US" altLang="zh-CN" sz="2400" b="1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altLang="zh-CN" sz="2400" b="1" i="1" smtClean="0">
                        <a:solidFill>
                          <a:schemeClr val="bg1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2400" b="1" dirty="0" smtClean="0">
                    <a:solidFill>
                      <a:schemeClr val="bg1"/>
                    </a:solidFill>
                  </a:rPr>
                  <a:t>.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AutoShap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4221088"/>
                <a:ext cx="8424936" cy="504056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14"/>
                <a:stretch>
                  <a:fillRect/>
                </a:stretch>
              </a:blipFill>
              <a:ln w="22225">
                <a:noFill/>
                <a:round/>
                <a:headEnd type="none" w="lg" len="lg"/>
                <a:tailEnd type="none" w="lg" len="lg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938005" y="3745443"/>
                <a:ext cx="4426083" cy="403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CA" i="1">
                              <a:latin typeface="Cambria Math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CA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CA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>
                              <a:latin typeface="Cambria Math"/>
                            </a:rPr>
                            <m:t>classical</m:t>
                          </m:r>
                          <m:r>
                            <a:rPr lang="en-CA" i="1">
                              <a:latin typeface="Cambria Math"/>
                            </a:rPr>
                            <m:t> </m:t>
                          </m:r>
                          <m:r>
                            <a:rPr lang="en-CA" i="1">
                              <a:latin typeface="Cambria Math"/>
                            </a:rPr>
                            <m:t>𝐴</m:t>
                          </m:r>
                          <m:r>
                            <a:rPr lang="en-CA" i="1">
                              <a:latin typeface="Cambria Math"/>
                            </a:rPr>
                            <m:t>:∃</m:t>
                          </m:r>
                          <m:acc>
                            <m:accPr>
                              <m:chr m:val="̂"/>
                              <m:ctrlPr>
                                <a:rPr lang="en-CA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/>
                                </a:rPr>
                                <m:t>𝐴</m:t>
                              </m:r>
                            </m:e>
                          </m:acc>
                          <m:r>
                            <a:rPr lang="en-CA" i="1">
                              <a:latin typeface="Cambria Math"/>
                            </a:rPr>
                            <m:t>∈</m:t>
                          </m:r>
                          <m:r>
                            <a:rPr lang="en-CA" i="1">
                              <a:latin typeface="Cambria Math"/>
                            </a:rPr>
                            <m:t>𝑄</m:t>
                          </m:r>
                          <m:r>
                            <a:rPr lang="en-CA" i="1">
                              <a:latin typeface="Cambria Math"/>
                            </a:rPr>
                            <m:t>,</m:t>
                          </m:r>
                          <m:r>
                            <a:rPr lang="en-CA" i="1">
                              <a:latin typeface="Cambria Math"/>
                            </a:rPr>
                            <m:t>𝑠</m:t>
                          </m:r>
                          <m:r>
                            <a:rPr lang="en-CA" i="1">
                              <a:latin typeface="Cambria Math"/>
                            </a:rPr>
                            <m:t>.</m:t>
                          </m:r>
                          <m:r>
                            <a:rPr lang="en-CA" i="1">
                              <a:latin typeface="Cambria Math"/>
                            </a:rPr>
                            <m:t>𝑡</m:t>
                          </m:r>
                          <m:r>
                            <a:rPr lang="en-CA" i="1">
                              <a:latin typeface="Cambria Math"/>
                            </a:rPr>
                            <m:t>. </m:t>
                          </m:r>
                          <m:r>
                            <a:rPr lang="en-CA" i="1">
                              <a:latin typeface="Cambria Math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/>
                                </a:rPr>
                                <m:t>=</m:t>
                              </m:r>
                            </m:e>
                            <m:sub>
                              <m:r>
                                <a:rPr lang="en-CA" i="1">
                                  <a:latin typeface="Cambria Math"/>
                                </a:rPr>
                                <m:t>𝐺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CA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05" y="3745443"/>
                <a:ext cx="4426083" cy="403637"/>
              </a:xfrm>
              <a:prstGeom prst="rect">
                <a:avLst/>
              </a:prstGeom>
              <a:blipFill rotWithShape="1">
                <a:blip r:embed="rId15"/>
                <a:stretch>
                  <a:fillRect t="-4478" r="-689" b="-44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19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7792</TotalTime>
  <Words>1732</Words>
  <Application>Microsoft Office PowerPoint</Application>
  <PresentationFormat>On-screen Show (4:3)</PresentationFormat>
  <Paragraphs>260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Times New Roman</vt:lpstr>
      <vt:lpstr>Courier New</vt:lpstr>
      <vt:lpstr>Wingdings</vt:lpstr>
      <vt:lpstr>Cambria Math</vt:lpstr>
      <vt:lpstr>宋体</vt:lpstr>
      <vt:lpstr>Hardcover</vt:lpstr>
      <vt:lpstr>Quantum Security for Post-Quantum Cryptography</vt:lpstr>
      <vt:lpstr>PowerPoint Presentation</vt:lpstr>
      <vt:lpstr>What do We Mean by “Secure”?</vt:lpstr>
      <vt:lpstr>What do We Mean by “Secure”?</vt:lpstr>
      <vt:lpstr>What I Did in This Work</vt:lpstr>
      <vt:lpstr>Review: Provable Classical Security</vt:lpstr>
      <vt:lpstr>Provable Quantum Security</vt:lpstr>
      <vt:lpstr>Lifting Game-Preserving Reductions</vt:lpstr>
      <vt:lpstr>Lifting Game-Preserving Reductions (Cont’d)</vt:lpstr>
      <vt:lpstr>A Useful Condition for Closedness</vt:lpstr>
      <vt:lpstr>Lifting Game-Updating Reductions</vt:lpstr>
      <vt:lpstr>Discussions</vt:lpstr>
    </vt:vector>
  </TitlesOfParts>
  <Company>University of Waterloo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f5song</dc:creator>
  <cp:lastModifiedBy>fs</cp:lastModifiedBy>
  <cp:revision>202</cp:revision>
  <dcterms:created xsi:type="dcterms:W3CDTF">2013-12-10T19:37:38Z</dcterms:created>
  <dcterms:modified xsi:type="dcterms:W3CDTF">2014-10-02T13:51:00Z</dcterms:modified>
</cp:coreProperties>
</file>