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16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/>
        </p:nvSpPr>
        <p:spPr>
          <a:xfrm>
            <a:off x="0" y="0"/>
            <a:ext cx="12192000" cy="5977890"/>
          </a:xfrm>
          <a:custGeom>
            <a:avLst/>
            <a:gdLst>
              <a:gd name="connsiteX0" fmla="*/ 0 w 12192000"/>
              <a:gd name="connsiteY0" fmla="*/ 0 h 5863772"/>
              <a:gd name="connsiteX1" fmla="*/ 12192000 w 12192000"/>
              <a:gd name="connsiteY1" fmla="*/ 0 h 5863772"/>
              <a:gd name="connsiteX2" fmla="*/ 12192000 w 12192000"/>
              <a:gd name="connsiteY2" fmla="*/ 4626074 h 5863772"/>
              <a:gd name="connsiteX3" fmla="*/ 11987476 w 12192000"/>
              <a:gd name="connsiteY3" fmla="*/ 4678954 h 5863772"/>
              <a:gd name="connsiteX4" fmla="*/ 823300 w 12192000"/>
              <a:gd name="connsiteY4" fmla="*/ 5817917 h 5863772"/>
              <a:gd name="connsiteX5" fmla="*/ 0 w 12192000"/>
              <a:gd name="connsiteY5" fmla="*/ 5863772 h 586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5863772">
                <a:moveTo>
                  <a:pt x="0" y="0"/>
                </a:moveTo>
                <a:lnTo>
                  <a:pt x="12192000" y="0"/>
                </a:lnTo>
                <a:lnTo>
                  <a:pt x="12192000" y="4626074"/>
                </a:lnTo>
                <a:lnTo>
                  <a:pt x="11987476" y="4678954"/>
                </a:lnTo>
                <a:cubicBezTo>
                  <a:pt x="10181093" y="5116091"/>
                  <a:pt x="6245345" y="5507720"/>
                  <a:pt x="823300" y="5817917"/>
                </a:cubicBezTo>
                <a:lnTo>
                  <a:pt x="0" y="586377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635" y="4728845"/>
            <a:ext cx="12099925" cy="1249680"/>
          </a:xfrm>
          <a:custGeom>
            <a:avLst/>
            <a:gdLst>
              <a:gd name="connsiteX0" fmla="*/ 12192000 w 12192000"/>
              <a:gd name="connsiteY0" fmla="*/ 0 h 1257639"/>
              <a:gd name="connsiteX1" fmla="*/ 12192000 w 12192000"/>
              <a:gd name="connsiteY1" fmla="*/ 19941 h 1257639"/>
              <a:gd name="connsiteX2" fmla="*/ 11987476 w 12192000"/>
              <a:gd name="connsiteY2" fmla="*/ 72821 h 1257639"/>
              <a:gd name="connsiteX3" fmla="*/ 823300 w 12192000"/>
              <a:gd name="connsiteY3" fmla="*/ 1211784 h 1257639"/>
              <a:gd name="connsiteX4" fmla="*/ 0 w 12192000"/>
              <a:gd name="connsiteY4" fmla="*/ 1257639 h 1257639"/>
              <a:gd name="connsiteX5" fmla="*/ 0 w 12192000"/>
              <a:gd name="connsiteY5" fmla="*/ 861174 h 1257639"/>
              <a:gd name="connsiteX6" fmla="*/ 823300 w 12192000"/>
              <a:gd name="connsiteY6" fmla="*/ 829269 h 1257639"/>
              <a:gd name="connsiteX7" fmla="*/ 11987476 w 12192000"/>
              <a:gd name="connsiteY7" fmla="*/ 36793 h 1257639"/>
              <a:gd name="connsiteX8" fmla="*/ 12192000 w 12192000"/>
              <a:gd name="connsiteY8" fmla="*/ 0 h 125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257639">
                <a:moveTo>
                  <a:pt x="12192000" y="0"/>
                </a:moveTo>
                <a:lnTo>
                  <a:pt x="12192000" y="19941"/>
                </a:lnTo>
                <a:lnTo>
                  <a:pt x="11987476" y="72821"/>
                </a:lnTo>
                <a:cubicBezTo>
                  <a:pt x="10181093" y="509958"/>
                  <a:pt x="6245345" y="901587"/>
                  <a:pt x="823300" y="1211784"/>
                </a:cubicBezTo>
                <a:lnTo>
                  <a:pt x="0" y="1257639"/>
                </a:lnTo>
                <a:lnTo>
                  <a:pt x="0" y="861174"/>
                </a:lnTo>
                <a:lnTo>
                  <a:pt x="823300" y="829269"/>
                </a:lnTo>
                <a:cubicBezTo>
                  <a:pt x="6245345" y="613438"/>
                  <a:pt x="10181093" y="340948"/>
                  <a:pt x="11987476" y="36793"/>
                </a:cubicBezTo>
                <a:lnTo>
                  <a:pt x="12192000" y="0"/>
                </a:lnTo>
                <a:close/>
              </a:path>
            </a:pathLst>
          </a:custGeom>
          <a:solidFill>
            <a:srgbClr val="97C5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0" y="1"/>
            <a:ext cx="5123985" cy="574117"/>
          </a:xfrm>
          <a:custGeom>
            <a:avLst/>
            <a:gdLst>
              <a:gd name="connsiteX0" fmla="*/ 0 w 5123985"/>
              <a:gd name="connsiteY0" fmla="*/ 0 h 574117"/>
              <a:gd name="connsiteX1" fmla="*/ 5123985 w 5123985"/>
              <a:gd name="connsiteY1" fmla="*/ 0 h 574117"/>
              <a:gd name="connsiteX2" fmla="*/ 5113387 w 5123985"/>
              <a:gd name="connsiteY2" fmla="*/ 8694 h 574117"/>
              <a:gd name="connsiteX3" fmla="*/ 4991100 w 5123985"/>
              <a:gd name="connsiteY3" fmla="*/ 63500 h 574117"/>
              <a:gd name="connsiteX4" fmla="*/ 2641600 w 5123985"/>
              <a:gd name="connsiteY4" fmla="*/ 266700 h 574117"/>
              <a:gd name="connsiteX5" fmla="*/ 1270000 w 5123985"/>
              <a:gd name="connsiteY5" fmla="*/ 406400 h 574117"/>
              <a:gd name="connsiteX6" fmla="*/ 25400 w 5123985"/>
              <a:gd name="connsiteY6" fmla="*/ 571500 h 574117"/>
              <a:gd name="connsiteX7" fmla="*/ 0 w 5123985"/>
              <a:gd name="connsiteY7" fmla="*/ 574117 h 57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3985" h="574117">
                <a:moveTo>
                  <a:pt x="0" y="0"/>
                </a:moveTo>
                <a:lnTo>
                  <a:pt x="5123985" y="0"/>
                </a:lnTo>
                <a:lnTo>
                  <a:pt x="5113387" y="8694"/>
                </a:lnTo>
                <a:cubicBezTo>
                  <a:pt x="5082514" y="29369"/>
                  <a:pt x="5042429" y="47890"/>
                  <a:pt x="4991100" y="63500"/>
                </a:cubicBezTo>
                <a:cubicBezTo>
                  <a:pt x="4580468" y="188383"/>
                  <a:pt x="3261783" y="209550"/>
                  <a:pt x="2641600" y="266700"/>
                </a:cubicBezTo>
                <a:cubicBezTo>
                  <a:pt x="2641600" y="266700"/>
                  <a:pt x="1706033" y="355600"/>
                  <a:pt x="1270000" y="406400"/>
                </a:cubicBezTo>
                <a:cubicBezTo>
                  <a:pt x="833967" y="457200"/>
                  <a:pt x="315383" y="539750"/>
                  <a:pt x="25400" y="571500"/>
                </a:cubicBezTo>
                <a:lnTo>
                  <a:pt x="0" y="574117"/>
                </a:lnTo>
                <a:close/>
              </a:path>
            </a:pathLst>
          </a:custGeom>
          <a:solidFill>
            <a:srgbClr val="3161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 userDrawn="1"/>
        </p:nvSpPr>
        <p:spPr>
          <a:xfrm rot="10800000">
            <a:off x="0" y="0"/>
            <a:ext cx="9744049" cy="639695"/>
          </a:xfrm>
          <a:custGeom>
            <a:avLst/>
            <a:gdLst>
              <a:gd name="connsiteX0" fmla="*/ 5196020 w 9744049"/>
              <a:gd name="connsiteY0" fmla="*/ 639695 h 639695"/>
              <a:gd name="connsiteX1" fmla="*/ 0 w 9744049"/>
              <a:gd name="connsiteY1" fmla="*/ 639695 h 639695"/>
              <a:gd name="connsiteX2" fmla="*/ 530115 w 9744049"/>
              <a:gd name="connsiteY2" fmla="*/ 617873 h 639695"/>
              <a:gd name="connsiteX3" fmla="*/ 9458799 w 9744049"/>
              <a:gd name="connsiteY3" fmla="*/ 34106 h 639695"/>
              <a:gd name="connsiteX4" fmla="*/ 9744049 w 9744049"/>
              <a:gd name="connsiteY4" fmla="*/ 0 h 639695"/>
              <a:gd name="connsiteX5" fmla="*/ 9744049 w 9744049"/>
              <a:gd name="connsiteY5" fmla="*/ 94386 h 639695"/>
              <a:gd name="connsiteX6" fmla="*/ 9458799 w 9744049"/>
              <a:gd name="connsiteY6" fmla="*/ 143404 h 639695"/>
              <a:gd name="connsiteX7" fmla="*/ 5740180 w 9744049"/>
              <a:gd name="connsiteY7" fmla="*/ 590629 h 63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44049" h="639695">
                <a:moveTo>
                  <a:pt x="5196020" y="639695"/>
                </a:moveTo>
                <a:lnTo>
                  <a:pt x="0" y="639695"/>
                </a:lnTo>
                <a:lnTo>
                  <a:pt x="530115" y="617873"/>
                </a:lnTo>
                <a:cubicBezTo>
                  <a:pt x="4455424" y="450761"/>
                  <a:pt x="7522084" y="252657"/>
                  <a:pt x="9458799" y="34106"/>
                </a:cubicBezTo>
                <a:lnTo>
                  <a:pt x="9744049" y="0"/>
                </a:lnTo>
                <a:lnTo>
                  <a:pt x="9744049" y="94386"/>
                </a:lnTo>
                <a:lnTo>
                  <a:pt x="9458799" y="143404"/>
                </a:lnTo>
                <a:cubicBezTo>
                  <a:pt x="8490441" y="300457"/>
                  <a:pt x="7239598" y="450164"/>
                  <a:pt x="5740180" y="590629"/>
                </a:cubicBezTo>
                <a:close/>
              </a:path>
            </a:pathLst>
          </a:custGeom>
          <a:solidFill>
            <a:srgbClr val="97C5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 www.51pptmoban.com">
    <p:bg>
      <p:bgPr>
        <a:solidFill>
          <a:srgbClr val="3161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/>
        </p:nvSpPr>
        <p:spPr>
          <a:xfrm flipH="1" flipV="1">
            <a:off x="0" y="-635"/>
            <a:ext cx="12192000" cy="6704965"/>
          </a:xfrm>
          <a:custGeom>
            <a:avLst/>
            <a:gdLst>
              <a:gd name="connsiteX0" fmla="*/ 0 w 19200"/>
              <a:gd name="connsiteY0" fmla="*/ 0 h 10559"/>
              <a:gd name="connsiteX1" fmla="*/ 19200 w 19200"/>
              <a:gd name="connsiteY1" fmla="*/ 0 h 10559"/>
              <a:gd name="connsiteX2" fmla="*/ 19200 w 19200"/>
              <a:gd name="connsiteY2" fmla="*/ 1631 h 10559"/>
              <a:gd name="connsiteX3" fmla="*/ 19200 w 19200"/>
              <a:gd name="connsiteY3" fmla="*/ 7043 h 10559"/>
              <a:gd name="connsiteX4" fmla="*/ 19200 w 19200"/>
              <a:gd name="connsiteY4" fmla="*/ 8675 h 10559"/>
              <a:gd name="connsiteX5" fmla="*/ 19150 w 19200"/>
              <a:gd name="connsiteY5" fmla="*/ 8700 h 10559"/>
              <a:gd name="connsiteX6" fmla="*/ 1297 w 19200"/>
              <a:gd name="connsiteY6" fmla="*/ 10489 h 10559"/>
              <a:gd name="connsiteX7" fmla="*/ 0 w 19200"/>
              <a:gd name="connsiteY7" fmla="*/ 10559 h 10559"/>
              <a:gd name="connsiteX8" fmla="*/ 0 w 19200"/>
              <a:gd name="connsiteY8" fmla="*/ 8928 h 10559"/>
              <a:gd name="connsiteX9" fmla="*/ 0 w 19200"/>
              <a:gd name="connsiteY9" fmla="*/ 1631 h 10559"/>
              <a:gd name="connsiteX10" fmla="*/ 0 w 19200"/>
              <a:gd name="connsiteY10" fmla="*/ 0 h 1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00" h="10559">
                <a:moveTo>
                  <a:pt x="0" y="0"/>
                </a:moveTo>
                <a:lnTo>
                  <a:pt x="19200" y="0"/>
                </a:lnTo>
                <a:lnTo>
                  <a:pt x="19200" y="1631"/>
                </a:lnTo>
                <a:lnTo>
                  <a:pt x="19200" y="7043"/>
                </a:lnTo>
                <a:lnTo>
                  <a:pt x="19200" y="8675"/>
                </a:lnTo>
                <a:lnTo>
                  <a:pt x="19150" y="8700"/>
                </a:lnTo>
                <a:cubicBezTo>
                  <a:pt x="16305" y="9366"/>
                  <a:pt x="9835" y="10017"/>
                  <a:pt x="1297" y="10489"/>
                </a:cubicBezTo>
                <a:lnTo>
                  <a:pt x="0" y="10559"/>
                </a:lnTo>
                <a:lnTo>
                  <a:pt x="0" y="8928"/>
                </a:lnTo>
                <a:lnTo>
                  <a:pt x="0" y="163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flipH="1" flipV="1">
            <a:off x="7068185" y="6130290"/>
            <a:ext cx="5123815" cy="574040"/>
          </a:xfrm>
          <a:custGeom>
            <a:avLst/>
            <a:gdLst>
              <a:gd name="connsiteX0" fmla="*/ 0 w 5123985"/>
              <a:gd name="connsiteY0" fmla="*/ 0 h 574117"/>
              <a:gd name="connsiteX1" fmla="*/ 5123985 w 5123985"/>
              <a:gd name="connsiteY1" fmla="*/ 0 h 574117"/>
              <a:gd name="connsiteX2" fmla="*/ 5113387 w 5123985"/>
              <a:gd name="connsiteY2" fmla="*/ 8694 h 574117"/>
              <a:gd name="connsiteX3" fmla="*/ 4991100 w 5123985"/>
              <a:gd name="connsiteY3" fmla="*/ 63500 h 574117"/>
              <a:gd name="connsiteX4" fmla="*/ 2641600 w 5123985"/>
              <a:gd name="connsiteY4" fmla="*/ 266700 h 574117"/>
              <a:gd name="connsiteX5" fmla="*/ 1270000 w 5123985"/>
              <a:gd name="connsiteY5" fmla="*/ 406400 h 574117"/>
              <a:gd name="connsiteX6" fmla="*/ 25400 w 5123985"/>
              <a:gd name="connsiteY6" fmla="*/ 571500 h 574117"/>
              <a:gd name="connsiteX7" fmla="*/ 0 w 5123985"/>
              <a:gd name="connsiteY7" fmla="*/ 574117 h 574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3985" h="574117">
                <a:moveTo>
                  <a:pt x="0" y="0"/>
                </a:moveTo>
                <a:lnTo>
                  <a:pt x="5123985" y="0"/>
                </a:lnTo>
                <a:lnTo>
                  <a:pt x="5113387" y="8694"/>
                </a:lnTo>
                <a:cubicBezTo>
                  <a:pt x="5082514" y="29369"/>
                  <a:pt x="5042429" y="47890"/>
                  <a:pt x="4991100" y="63500"/>
                </a:cubicBezTo>
                <a:cubicBezTo>
                  <a:pt x="4580468" y="188383"/>
                  <a:pt x="3261783" y="209550"/>
                  <a:pt x="2641600" y="266700"/>
                </a:cubicBezTo>
                <a:cubicBezTo>
                  <a:pt x="2641600" y="266700"/>
                  <a:pt x="1706033" y="355600"/>
                  <a:pt x="1270000" y="406400"/>
                </a:cubicBezTo>
                <a:cubicBezTo>
                  <a:pt x="833967" y="457200"/>
                  <a:pt x="315383" y="539750"/>
                  <a:pt x="25400" y="571500"/>
                </a:cubicBezTo>
                <a:lnTo>
                  <a:pt x="0" y="574117"/>
                </a:lnTo>
                <a:close/>
              </a:path>
            </a:pathLst>
          </a:custGeom>
          <a:solidFill>
            <a:srgbClr val="3161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/>
        </p:nvSpPr>
        <p:spPr>
          <a:xfrm rot="10800000" flipH="1" flipV="1">
            <a:off x="2447925" y="6064885"/>
            <a:ext cx="9744075" cy="639445"/>
          </a:xfrm>
          <a:custGeom>
            <a:avLst/>
            <a:gdLst>
              <a:gd name="connsiteX0" fmla="*/ 5196020 w 9744049"/>
              <a:gd name="connsiteY0" fmla="*/ 639695 h 639695"/>
              <a:gd name="connsiteX1" fmla="*/ 0 w 9744049"/>
              <a:gd name="connsiteY1" fmla="*/ 639695 h 639695"/>
              <a:gd name="connsiteX2" fmla="*/ 530115 w 9744049"/>
              <a:gd name="connsiteY2" fmla="*/ 617873 h 639695"/>
              <a:gd name="connsiteX3" fmla="*/ 9458799 w 9744049"/>
              <a:gd name="connsiteY3" fmla="*/ 34106 h 639695"/>
              <a:gd name="connsiteX4" fmla="*/ 9744049 w 9744049"/>
              <a:gd name="connsiteY4" fmla="*/ 0 h 639695"/>
              <a:gd name="connsiteX5" fmla="*/ 9744049 w 9744049"/>
              <a:gd name="connsiteY5" fmla="*/ 94386 h 639695"/>
              <a:gd name="connsiteX6" fmla="*/ 9458799 w 9744049"/>
              <a:gd name="connsiteY6" fmla="*/ 143404 h 639695"/>
              <a:gd name="connsiteX7" fmla="*/ 5740180 w 9744049"/>
              <a:gd name="connsiteY7" fmla="*/ 590629 h 639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44049" h="639695">
                <a:moveTo>
                  <a:pt x="5196020" y="639695"/>
                </a:moveTo>
                <a:lnTo>
                  <a:pt x="0" y="639695"/>
                </a:lnTo>
                <a:lnTo>
                  <a:pt x="530115" y="617873"/>
                </a:lnTo>
                <a:cubicBezTo>
                  <a:pt x="4455424" y="450761"/>
                  <a:pt x="7522084" y="252657"/>
                  <a:pt x="9458799" y="34106"/>
                </a:cubicBezTo>
                <a:lnTo>
                  <a:pt x="9744049" y="0"/>
                </a:lnTo>
                <a:lnTo>
                  <a:pt x="9744049" y="94386"/>
                </a:lnTo>
                <a:lnTo>
                  <a:pt x="9458799" y="143404"/>
                </a:lnTo>
                <a:cubicBezTo>
                  <a:pt x="8490441" y="300457"/>
                  <a:pt x="7239598" y="450164"/>
                  <a:pt x="5740180" y="590629"/>
                </a:cubicBezTo>
                <a:close/>
              </a:path>
            </a:pathLst>
          </a:custGeom>
          <a:solidFill>
            <a:srgbClr val="97C5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-635"/>
            <a:ext cx="12192635" cy="361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355600"/>
            <a:ext cx="696751" cy="519684"/>
            <a:chOff x="0" y="283464"/>
            <a:chExt cx="878601" cy="655320"/>
          </a:xfrm>
        </p:grpSpPr>
        <p:sp>
          <p:nvSpPr>
            <p:cNvPr id="8" name="手动输入 21"/>
            <p:cNvSpPr/>
            <p:nvPr>
              <p:custDataLst>
                <p:tags r:id="rId2"/>
              </p:custDataLst>
            </p:nvPr>
          </p:nvSpPr>
          <p:spPr>
            <a:xfrm rot="16200000" flipV="1">
              <a:off x="146693" y="206875"/>
              <a:ext cx="585216" cy="878601"/>
            </a:xfrm>
            <a:prstGeom prst="flowChartManualInput">
              <a:avLst/>
            </a:prstGeom>
            <a:solidFill>
              <a:srgbClr val="407BFF">
                <a:lumMod val="100000"/>
                <a:alpha val="46000"/>
              </a:srgbClr>
            </a:solidFill>
            <a:ln>
              <a:noFill/>
            </a:ln>
          </p:spPr>
          <p:style>
            <a:lnRef idx="2">
              <a:srgbClr val="407BFF">
                <a:shade val="50000"/>
              </a:srgbClr>
            </a:lnRef>
            <a:fillRef idx="1">
              <a:srgbClr val="407BFF"/>
            </a:fillRef>
            <a:effectRef idx="0">
              <a:srgbClr val="407BFF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rgbClr val="FFFFFF"/>
                </a:solidFill>
                <a:latin typeface="OPPOSans R" charset="0"/>
                <a:ea typeface="OPPOSans R" charset="0"/>
              </a:endParaRPr>
            </a:p>
          </p:txBody>
        </p:sp>
        <p:sp>
          <p:nvSpPr>
            <p:cNvPr id="9" name="手动输入 3"/>
            <p:cNvSpPr/>
            <p:nvPr>
              <p:custDataLst>
                <p:tags r:id="rId3"/>
              </p:custDataLst>
            </p:nvPr>
          </p:nvSpPr>
          <p:spPr>
            <a:xfrm rot="16200000" flipV="1">
              <a:off x="114300" y="169164"/>
              <a:ext cx="585216" cy="813816"/>
            </a:xfrm>
            <a:prstGeom prst="flowChartManualInput">
              <a:avLst/>
            </a:prstGeom>
            <a:gradFill>
              <a:gsLst>
                <a:gs pos="0">
                  <a:srgbClr val="407BFF"/>
                </a:gs>
                <a:gs pos="100000">
                  <a:srgbClr val="407BFF">
                    <a:lumMod val="75000"/>
                  </a:srgb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rgbClr val="407BFF">
                <a:shade val="50000"/>
              </a:srgbClr>
            </a:lnRef>
            <a:fillRef idx="1">
              <a:srgbClr val="407BFF"/>
            </a:fillRef>
            <a:effectRef idx="0">
              <a:srgbClr val="407BFF"/>
            </a:effectRef>
            <a:fontRef idx="minor">
              <a:srgbClr val="FFFFFF"/>
            </a:fontRef>
          </p:style>
          <p:txBody>
            <a:bodyPr rtlCol="0" anchor="ctr"/>
            <a:p>
              <a:pPr algn="ctr"/>
              <a:endParaRPr kumimoji="1" lang="zh-CN" altLang="en-US">
                <a:solidFill>
                  <a:srgbClr val="FFFFFF"/>
                </a:solidFill>
                <a:latin typeface="OPPOSans R" charset="0"/>
                <a:ea typeface="OPPOSans R" charset="0"/>
              </a:endParaRPr>
            </a:p>
          </p:txBody>
        </p:sp>
      </p:grpSp>
      <p:cxnSp>
        <p:nvCxnSpPr>
          <p:cNvPr id="26" name="直接连接符 25"/>
          <p:cNvCxnSpPr/>
          <p:nvPr userDrawn="1">
            <p:custDataLst>
              <p:tags r:id="rId4"/>
            </p:custDataLst>
          </p:nvPr>
        </p:nvCxnSpPr>
        <p:spPr>
          <a:xfrm rot="5400000" flipV="1">
            <a:off x="6362982" y="-4873503"/>
            <a:ext cx="0" cy="11592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161E6"/>
                </a:gs>
                <a:gs pos="100000">
                  <a:schemeClr val="bg1">
                    <a:lumMod val="95000"/>
                  </a:schemeClr>
                </a:gs>
                <a:gs pos="59000">
                  <a:srgbClr val="97C502"/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>
            <p:custDataLst>
              <p:tags r:id="rId5"/>
            </p:custDataLst>
          </p:nvPr>
        </p:nvSpPr>
        <p:spPr>
          <a:xfrm>
            <a:off x="11347200" y="6394935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z="2000" b="1" smtClean="0">
                <a:solidFill>
                  <a:schemeClr val="bg1"/>
                </a:solidFill>
              </a:rPr>
            </a:fld>
            <a:endParaRPr lang="zh-CN" altLang="en-US" sz="2000" b="1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1.png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1310" y="779780"/>
            <a:ext cx="1033780" cy="743585"/>
            <a:chOff x="707" y="1183"/>
            <a:chExt cx="2107" cy="1516"/>
          </a:xfrm>
        </p:grpSpPr>
        <p:sp>
          <p:nvSpPr>
            <p:cNvPr id="134" name="缺角矩形 133"/>
            <p:cNvSpPr/>
            <p:nvPr/>
          </p:nvSpPr>
          <p:spPr>
            <a:xfrm>
              <a:off x="707" y="1183"/>
              <a:ext cx="1517" cy="1517"/>
            </a:xfrm>
            <a:prstGeom prst="plaque">
              <a:avLst>
                <a:gd name="adj" fmla="val 50000"/>
              </a:avLst>
            </a:prstGeom>
            <a:noFill/>
            <a:ln>
              <a:gradFill>
                <a:gsLst>
                  <a:gs pos="28000">
                    <a:srgbClr val="97C502"/>
                  </a:gs>
                  <a:gs pos="100000">
                    <a:srgbClr val="3161E6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缺角矩形 145"/>
            <p:cNvSpPr/>
            <p:nvPr/>
          </p:nvSpPr>
          <p:spPr>
            <a:xfrm>
              <a:off x="2208" y="2093"/>
              <a:ext cx="607" cy="607"/>
            </a:xfrm>
            <a:prstGeom prst="plaque">
              <a:avLst>
                <a:gd name="adj" fmla="val 50000"/>
              </a:avLst>
            </a:prstGeom>
            <a:noFill/>
            <a:ln w="25400">
              <a:gradFill>
                <a:gsLst>
                  <a:gs pos="0">
                    <a:srgbClr val="3161E6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5682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54;p15"/>
          <p:cNvSpPr txBox="1"/>
          <p:nvPr>
            <p:custDataLst>
              <p:tags r:id="rId3"/>
            </p:custDataLst>
          </p:nvPr>
        </p:nvSpPr>
        <p:spPr>
          <a:xfrm>
            <a:off x="1109028" y="1633855"/>
            <a:ext cx="9973945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/>
            </a:pPr>
            <a:r>
              <a:rPr kumimoji="0" sz="6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  <a:sym typeface="Arial" panose="020B0604020202020204"/>
              </a:rPr>
              <a:t>Programming with C I</a:t>
            </a:r>
            <a:endParaRPr kumimoji="0" sz="6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charset="0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5" name="Google Shape;55;p15"/>
          <p:cNvSpPr txBox="1"/>
          <p:nvPr>
            <p:custDataLst>
              <p:tags r:id="rId4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Fangtian Zhong</a:t>
            </a:r>
            <a:endParaRPr kumimoji="0" lang="en-US" altLang="en-GB" sz="2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CSCI 112</a:t>
            </a:r>
            <a:endParaRPr kumimoji="0" lang="en-US" altLang="en-GB" sz="2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6750050" y="5542915"/>
            <a:ext cx="5340985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charset="0"/>
                <a:ea typeface="+mn-ea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charset="0"/>
              <a:ea typeface="+mn-ea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charset="-122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6"/>
            </p:custDataLst>
          </p:nvPr>
        </p:nvSpPr>
        <p:spPr>
          <a:xfrm>
            <a:off x="0" y="6272530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2024.01.31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9"/>
          <p:cNvSpPr txBox="1"/>
          <p:nvPr>
            <p:custDataLst>
              <p:tags r:id="rId1"/>
            </p:custDataLst>
          </p:nvPr>
        </p:nvSpPr>
        <p:spPr>
          <a:xfrm>
            <a:off x="749300" y="280670"/>
            <a:ext cx="8721090" cy="5943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strike="noStrike" kern="1200" cap="none" spc="0" normalizeH="0" baseline="0" noProof="0">
                <a:ln>
                  <a:noFill/>
                </a:ln>
                <a:solidFill>
                  <a:srgbClr val="004AE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Library Functions</a:t>
            </a:r>
            <a:endParaRPr kumimoji="0" lang="en-US" altLang="zh-CN" sz="4000" b="1" i="0" strike="noStrike" kern="1200" cap="none" spc="0" normalizeH="0" baseline="0" noProof="0">
              <a:ln>
                <a:noFill/>
              </a:ln>
              <a:solidFill>
                <a:srgbClr val="004AE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8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1086485"/>
            <a:ext cx="11666855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9pPr>
          </a:lstStyle>
          <a:p>
            <a:pPr marL="571500" indent="-666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4076741547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50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code reuse</a:t>
            </a:r>
            <a:endParaRPr lang="en-US" altLang="zh-CN" sz="350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143000" indent="-381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500" checksum="2068644371"/>
                </a:ext>
              </a:extLst>
            </a:pPr>
            <a:r>
              <a:rPr lang="en-US" sz="30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reusing program fragments that have already been written and tested</a:t>
            </a:r>
            <a:endParaRPr lang="en-US" sz="3000" b="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1500" indent="-666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4076741547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50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C standard libraries</a:t>
            </a:r>
            <a:endParaRPr lang="en-US" altLang="zh-CN" sz="350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143000" indent="-3810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500" checksum="2068644371"/>
                </a:ext>
              </a:extLst>
            </a:pPr>
            <a:r>
              <a:rPr lang="en-US" sz="30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many predefined functions can be found here</a:t>
            </a:r>
            <a:endParaRPr lang="en-US" sz="3000" b="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56260" y="4577715"/>
            <a:ext cx="1816100" cy="723900"/>
          </a:xfrm>
          <a:prstGeom prst="roundRect">
            <a:avLst/>
          </a:prstGeom>
          <a:solidFill>
            <a:srgbClr val="97C502">
              <a:alpha val="5000"/>
            </a:srgbClr>
          </a:solidFill>
          <a:ln>
            <a:solidFill>
              <a:srgbClr val="97C5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35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stdio.h</a:t>
            </a:r>
            <a:endParaRPr lang="zh-CN" altLang="en-US" sz="35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圆角矩形 2"/>
          <p:cNvSpPr/>
          <p:nvPr>
            <p:custDataLst>
              <p:tags r:id="rId4"/>
            </p:custDataLst>
          </p:nvPr>
        </p:nvSpPr>
        <p:spPr>
          <a:xfrm>
            <a:off x="556260" y="5492115"/>
            <a:ext cx="1816100" cy="723900"/>
          </a:xfrm>
          <a:prstGeom prst="roundRect">
            <a:avLst/>
          </a:prstGeom>
          <a:solidFill>
            <a:srgbClr val="3161E6">
              <a:alpha val="5000"/>
            </a:srgbClr>
          </a:solidFill>
          <a:ln>
            <a:solidFill>
              <a:srgbClr val="3161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 sz="35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math.h</a:t>
            </a:r>
            <a:endParaRPr lang="zh-CN" altLang="en-US" sz="35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3333750" y="4509135"/>
            <a:ext cx="8342630" cy="1407160"/>
          </a:xfrm>
          <a:prstGeom prst="wedgeRoundRectCallout">
            <a:avLst>
              <a:gd name="adj1" fmla="val -59803"/>
              <a:gd name="adj2" fmla="val 21886"/>
              <a:gd name="adj3" fmla="val 16667"/>
            </a:avLst>
          </a:prstGeom>
          <a:solidFill>
            <a:schemeClr val="bg1">
              <a:lumMod val="95000"/>
              <a:alpha val="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l"/>
            <a:r>
              <a:rPr lang="zh-CN" altLang="en-US" sz="26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Note:</a:t>
            </a:r>
            <a:r>
              <a:rPr lang="zh-CN" altLang="en-US" sz="2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must use –lm flag to compile when using math library</a:t>
            </a:r>
            <a:endParaRPr lang="zh-CN" altLang="en-US" sz="2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2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 example, gcc –o exe –Wall my_c_program.c -lm</a:t>
            </a:r>
            <a:endParaRPr lang="zh-CN" altLang="en-US" sz="2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9"/>
          <p:cNvSpPr txBox="1"/>
          <p:nvPr>
            <p:custDataLst>
              <p:tags r:id="rId1"/>
            </p:custDataLst>
          </p:nvPr>
        </p:nvSpPr>
        <p:spPr>
          <a:xfrm>
            <a:off x="749300" y="280670"/>
            <a:ext cx="11443335" cy="5943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Figure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4AE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 Function 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sqrt</a:t>
            </a:r>
            <a:r>
              <a:rPr kumimoji="0" lang="en-US" altLang="zh-CN" b="1" i="0" u="none" strike="noStrike" kern="1200" cap="none" spc="0" normalizeH="0" baseline="0" noProof="0">
                <a:ln>
                  <a:noFill/>
                </a:ln>
                <a:solidFill>
                  <a:srgbClr val="004AE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 as a “Black Box”</a:t>
            </a:r>
            <a:endParaRPr kumimoji="0" lang="en-US" altLang="zh-CN" b="1" i="0" u="none" strike="noStrike" kern="1200" cap="none" spc="0" normalizeH="0" baseline="0" noProof="0">
              <a:ln>
                <a:noFill/>
              </a:ln>
              <a:solidFill>
                <a:srgbClr val="004AE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633730" y="3432175"/>
            <a:ext cx="223139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500">
                <a:latin typeface="Arial" panose="020B0604020202020204" pitchFamily="34" charset="0"/>
                <a:cs typeface="Arial" panose="020B0604020202020204" pitchFamily="34" charset="0"/>
              </a:rPr>
              <a:t>x is 16.0</a:t>
            </a:r>
            <a:endParaRPr lang="en-US" altLang="zh-CN" sz="3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4457700" y="2628265"/>
            <a:ext cx="2816860" cy="2237105"/>
          </a:xfrm>
          <a:prstGeom prst="rect">
            <a:avLst/>
          </a:prstGeom>
          <a:solidFill>
            <a:srgbClr val="3161E6">
              <a:alpha val="5000"/>
            </a:srgbClr>
          </a:solidFill>
          <a:ln>
            <a:solidFill>
              <a:srgbClr val="004A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en-US" altLang="zh-CN" sz="35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square root computation</a:t>
            </a:r>
            <a:endParaRPr lang="en-US" altLang="zh-CN" sz="35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4"/>
            </p:custDataLst>
          </p:nvPr>
        </p:nvCxnSpPr>
        <p:spPr>
          <a:xfrm>
            <a:off x="2750820" y="3747135"/>
            <a:ext cx="165608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</p:spPr>
      </p:cxnSp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8900160" y="3432175"/>
            <a:ext cx="2658745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5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 is 4.0</a:t>
            </a:r>
            <a:endParaRPr lang="en-US" altLang="zh-CN" sz="35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6"/>
            </p:custDataLst>
          </p:nvPr>
        </p:nvCxnSpPr>
        <p:spPr>
          <a:xfrm>
            <a:off x="7325360" y="3747135"/>
            <a:ext cx="1656080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</p:spPr>
      </p:cxn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3778250" y="1393825"/>
            <a:ext cx="41529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sqrt</a:t>
            </a:r>
            <a:endParaRPr lang="en-US" altLang="zh-CN" sz="40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9"/>
          <p:cNvSpPr txBox="1"/>
          <p:nvPr>
            <p:custDataLst>
              <p:tags r:id="rId1"/>
            </p:custDataLst>
          </p:nvPr>
        </p:nvSpPr>
        <p:spPr>
          <a:xfrm>
            <a:off x="749300" y="280670"/>
            <a:ext cx="8721090" cy="5943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strike="noStrike" kern="1200" cap="none" spc="0" normalizeH="0" baseline="0" noProof="0">
                <a:ln>
                  <a:noFill/>
                </a:ln>
                <a:solidFill>
                  <a:srgbClr val="004AE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C Math Library Functions</a:t>
            </a:r>
            <a:endParaRPr kumimoji="0" lang="en-US" altLang="zh-CN" sz="4000" b="1" i="0" strike="noStrike" kern="1200" cap="none" spc="0" normalizeH="0" baseline="0" noProof="0">
              <a:ln>
                <a:noFill/>
              </a:ln>
              <a:solidFill>
                <a:srgbClr val="004AE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8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1086485"/>
            <a:ext cx="11666855" cy="405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9pPr>
          </a:lstStyle>
          <a:p>
            <a:pPr marL="571500" indent="-666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4076741547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50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Examples</a:t>
            </a:r>
            <a:endParaRPr lang="en-US" altLang="zh-CN" sz="350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143000" indent="-4064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769181677"/>
                  <wpsdc:marlchars xmlns:wpsdc="http://www.wps.cn/officeDocument/2017/drawingmlCustomData" val="500" checksum="2068644371"/>
                </a:ext>
              </a:extLst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abs(x)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0" indent="-4064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769181677"/>
                  <wpsdc:marlchars xmlns:wpsdc="http://www.wps.cn/officeDocument/2017/drawingmlCustomData" val="500" checksum="2068644371"/>
                </a:ext>
              </a:extLst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ceil(x)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0" indent="-4064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769181677"/>
                  <wpsdc:marlchars xmlns:wpsdc="http://www.wps.cn/officeDocument/2017/drawingmlCustomData" val="500" checksum="2068644371"/>
                </a:ext>
              </a:extLst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log(x)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0" indent="-4064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769181677"/>
                  <wpsdc:marlchars xmlns:wpsdc="http://www.wps.cn/officeDocument/2017/drawingmlCustomData" val="500" checksum="2068644371"/>
                </a:ext>
              </a:extLst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sin(x)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143000" indent="-40640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769181677"/>
                  <wpsdc:marlchars xmlns:wpsdc="http://www.wps.cn/officeDocument/2017/drawingmlCustomData" val="500" checksum="2068644371"/>
                </a:ext>
              </a:extLst>
            </a:pPr>
            <a:r>
              <a:rPr lang="en-US" sz="3200" b="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sqrt(x)</a:t>
            </a:r>
            <a:endParaRPr lang="en-US" sz="3200" b="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617153" y="1040130"/>
            <a:ext cx="6957695" cy="5332095"/>
          </a:xfrm>
          <a:prstGeom prst="rect">
            <a:avLst/>
          </a:prstGeom>
          <a:solidFill>
            <a:srgbClr val="004AEF">
              <a:alpha val="5000"/>
            </a:srgbClr>
          </a:solidFill>
          <a:ln>
            <a:solidFill>
              <a:srgbClr val="004AEF"/>
            </a:solidFill>
          </a:ln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/*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* Multiplies its first argument by the power of 10 specified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* by its second argument.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* Pre : x and n are defined and math.h is included.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*/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double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scale(double x, int n)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           double scale_factor;      /* local variable */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           scale_factor = pow(10, n);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            return (x * scale_factor);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}  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内容占位符 9"/>
          <p:cNvSpPr txBox="1"/>
          <p:nvPr>
            <p:custDataLst>
              <p:tags r:id="rId2"/>
            </p:custDataLst>
          </p:nvPr>
        </p:nvSpPr>
        <p:spPr>
          <a:xfrm>
            <a:off x="749300" y="280670"/>
            <a:ext cx="11145520" cy="678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b="1" i="0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Figure</a:t>
            </a:r>
            <a:r>
              <a:rPr kumimoji="0" lang="en-US" altLang="zh-CN" b="1" i="0" strike="noStrike" kern="1200" cap="none" spc="0" normalizeH="0" baseline="0" noProof="0">
                <a:ln>
                  <a:noFill/>
                </a:ln>
                <a:solidFill>
                  <a:srgbClr val="004AE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 Function scale</a:t>
            </a:r>
            <a:endParaRPr kumimoji="0" lang="en-US" altLang="zh-CN" b="1" i="0" strike="noStrike" kern="1200" cap="none" spc="0" normalizeH="0" baseline="0" noProof="0">
              <a:ln>
                <a:noFill/>
              </a:ln>
              <a:solidFill>
                <a:srgbClr val="004AE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9"/>
          <p:cNvSpPr txBox="1"/>
          <p:nvPr>
            <p:custDataLst>
              <p:tags r:id="rId1"/>
            </p:custDataLst>
          </p:nvPr>
        </p:nvSpPr>
        <p:spPr>
          <a:xfrm>
            <a:off x="749300" y="280670"/>
            <a:ext cx="8721090" cy="5943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4000" b="1" i="0" strike="noStrike" kern="1200" cap="none" spc="0" normalizeH="0" baseline="0" noProof="0">
                <a:ln>
                  <a:noFill/>
                </a:ln>
                <a:solidFill>
                  <a:srgbClr val="004AE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Wrap Up</a:t>
            </a:r>
            <a:endParaRPr kumimoji="0" lang="en-US" altLang="zh-CN" sz="4000" b="1" i="0" strike="noStrike" kern="1200" cap="none" spc="0" normalizeH="0" baseline="0" noProof="0">
              <a:ln>
                <a:noFill/>
              </a:ln>
              <a:solidFill>
                <a:srgbClr val="004AE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8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1086485"/>
            <a:ext cx="11316970" cy="49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ea"/>
              </a:defRPr>
            </a:lvl9pPr>
          </a:lstStyle>
          <a:p>
            <a:pPr marL="571500" indent="-666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4076741547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500" b="0" dirty="0">
                <a:solidFill>
                  <a:schemeClr val="tx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Code reuse is good.</a:t>
            </a:r>
            <a:endParaRPr lang="en-US" altLang="zh-CN" sz="3500" b="0" dirty="0">
              <a:solidFill>
                <a:schemeClr val="tx1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66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4076741547"/>
                  <wpsdc:marlchars xmlns:wpsdc="http://www.wps.cn/officeDocument/2017/drawingmlCustomData" val="250" checksum="1039213347"/>
                </a:ext>
              </a:extLst>
            </a:pPr>
            <a:r>
              <a:rPr lang="zh-CN" altLang="en-US" sz="3500" b="0" dirty="0">
                <a:solidFill>
                  <a:schemeClr val="tx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When possible, develop your solution from</a:t>
            </a:r>
            <a:r>
              <a:rPr lang="en-US" altLang="zh-CN" sz="3500" b="0" dirty="0">
                <a:solidFill>
                  <a:schemeClr val="tx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500" b="0" dirty="0">
                <a:solidFill>
                  <a:schemeClr val="tx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existing information</a:t>
            </a:r>
            <a:r>
              <a:rPr lang="en-US" altLang="zh-CN" sz="3500" b="0" dirty="0">
                <a:solidFill>
                  <a:schemeClr val="tx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3500" b="0" dirty="0">
              <a:solidFill>
                <a:schemeClr val="tx1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66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4076741547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500" b="0" dirty="0">
                <a:solidFill>
                  <a:schemeClr val="tx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Use C’s library functions to simplify mathematical computations.</a:t>
            </a:r>
            <a:endParaRPr lang="en-US" altLang="zh-CN" sz="3500" b="0" dirty="0">
              <a:solidFill>
                <a:schemeClr val="tx1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66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4076741547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500" b="0" dirty="0">
                <a:solidFill>
                  <a:schemeClr val="tx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You can write functions with none, one, or multiple input arguments.</a:t>
            </a:r>
            <a:endParaRPr lang="en-US" altLang="zh-CN" sz="3500" b="0" dirty="0">
              <a:solidFill>
                <a:schemeClr val="tx1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667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4076741547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500" b="0" dirty="0">
                <a:solidFill>
                  <a:schemeClr val="tx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Functions can only return one value.</a:t>
            </a:r>
            <a:endParaRPr lang="en-US" altLang="zh-CN" sz="3500" b="0" dirty="0">
              <a:solidFill>
                <a:schemeClr val="tx1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321310" y="779780"/>
            <a:ext cx="1033780" cy="743585"/>
            <a:chOff x="707" y="1183"/>
            <a:chExt cx="2107" cy="1516"/>
          </a:xfrm>
        </p:grpSpPr>
        <p:sp>
          <p:nvSpPr>
            <p:cNvPr id="134" name="缺角矩形 133"/>
            <p:cNvSpPr/>
            <p:nvPr/>
          </p:nvSpPr>
          <p:spPr>
            <a:xfrm>
              <a:off x="707" y="1183"/>
              <a:ext cx="1517" cy="1517"/>
            </a:xfrm>
            <a:prstGeom prst="plaque">
              <a:avLst>
                <a:gd name="adj" fmla="val 50000"/>
              </a:avLst>
            </a:prstGeom>
            <a:noFill/>
            <a:ln>
              <a:gradFill>
                <a:gsLst>
                  <a:gs pos="28000">
                    <a:srgbClr val="97C502"/>
                  </a:gs>
                  <a:gs pos="100000">
                    <a:srgbClr val="3161E6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6" name="缺角矩形 145"/>
            <p:cNvSpPr/>
            <p:nvPr/>
          </p:nvSpPr>
          <p:spPr>
            <a:xfrm>
              <a:off x="2208" y="2093"/>
              <a:ext cx="607" cy="607"/>
            </a:xfrm>
            <a:prstGeom prst="plaque">
              <a:avLst>
                <a:gd name="adj" fmla="val 50000"/>
              </a:avLst>
            </a:prstGeom>
            <a:noFill/>
            <a:ln w="25400">
              <a:gradFill>
                <a:gsLst>
                  <a:gs pos="0">
                    <a:srgbClr val="3161E6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5682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Google Shape;55;p15"/>
          <p:cNvSpPr txBox="1"/>
          <p:nvPr>
            <p:custDataLst>
              <p:tags r:id="rId3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Fangtian Zhong</a:t>
            </a:r>
            <a:endParaRPr kumimoji="0" lang="en-US" altLang="en-GB" sz="2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CSCI 112</a:t>
            </a:r>
            <a:endParaRPr kumimoji="0" lang="en-US" altLang="en-GB" sz="2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6750050" y="5542915"/>
            <a:ext cx="5340985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charset="0"/>
                <a:ea typeface="+mn-ea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charset="0"/>
              <a:ea typeface="+mn-ea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charset="-122"/>
              <a:cs typeface="Palatino Linotype" panose="02040502050505030304" charset="0"/>
            </a:endParaRPr>
          </a:p>
        </p:txBody>
      </p:sp>
      <p:sp>
        <p:nvSpPr>
          <p:cNvPr id="115" name="矩形 114"/>
          <p:cNvSpPr/>
          <p:nvPr>
            <p:custDataLst>
              <p:tags r:id="rId5"/>
            </p:custDataLst>
          </p:nvPr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173" name="矩形 172"/>
          <p:cNvSpPr/>
          <p:nvPr>
            <p:custDataLst>
              <p:tags r:id="rId6"/>
            </p:custDataLst>
          </p:nvPr>
        </p:nvSpPr>
        <p:spPr>
          <a:xfrm>
            <a:off x="0" y="6272530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2024.01.31</a:t>
            </a:r>
            <a:endParaRPr lang="en-US" altLang="zh-CN" sz="2000" b="1" dirty="0">
              <a:solidFill>
                <a:schemeClr val="bg1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Presentation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OPPOSans R</vt:lpstr>
      <vt:lpstr>Arial</vt:lpstr>
      <vt:lpstr>Arial Black</vt:lpstr>
      <vt:lpstr>Palatino Linotype</vt:lpstr>
      <vt:lpstr>华文楷体</vt:lpstr>
      <vt:lpstr>Lucida Sans</vt:lpstr>
      <vt:lpstr>Lucida Sans Unicode</vt:lpstr>
      <vt:lpstr>Microsoft YaHei Light</vt:lpstr>
      <vt:lpstr>Times New Roman</vt:lpstr>
      <vt:lpstr>思源黑体 CN Heavy</vt:lpstr>
      <vt:lpstr>思源黑体 CN Normal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Daniel Zhong</cp:lastModifiedBy>
  <cp:revision>3</cp:revision>
  <dcterms:created xsi:type="dcterms:W3CDTF">2024-01-29T01:08:29Z</dcterms:created>
  <dcterms:modified xsi:type="dcterms:W3CDTF">2024-01-29T01:08:41Z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D9049912D47D4888BB458B7B1D4A8D69_11</vt:lpwstr>
  </property>
  <property fmtid="{D5CDD505-2E9C-101B-9397-08002B2CF9AE}" pid="3" name="KSOProductBuildVer">
    <vt:lpwstr>1033-12.2.0.13412</vt:lpwstr>
  </property>
</Properties>
</file>