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20" r:id="rId3"/>
    <p:sldId id="3231" r:id="rId5"/>
    <p:sldId id="3322" r:id="rId6"/>
    <p:sldId id="3269" r:id="rId7"/>
    <p:sldId id="3308" r:id="rId8"/>
    <p:sldId id="3309" r:id="rId9"/>
    <p:sldId id="3310" r:id="rId10"/>
    <p:sldId id="3311" r:id="rId11"/>
    <p:sldId id="3312" r:id="rId12"/>
    <p:sldId id="3313" r:id="rId13"/>
    <p:sldId id="3314" r:id="rId14"/>
    <p:sldId id="3315" r:id="rId15"/>
    <p:sldId id="3320" r:id="rId16"/>
    <p:sldId id="3316" r:id="rId17"/>
    <p:sldId id="3317" r:id="rId18"/>
    <p:sldId id="3321" r:id="rId19"/>
    <p:sldId id="3318" r:id="rId20"/>
    <p:sldId id="3319" r:id="rId21"/>
    <p:sldId id="3307"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4" userDrawn="1">
          <p15:clr>
            <a:srgbClr val="A4A3A4"/>
          </p15:clr>
        </p15:guide>
        <p15:guide id="3" pos="7317" userDrawn="1">
          <p15:clr>
            <a:srgbClr val="A4A3A4"/>
          </p15:clr>
        </p15:guide>
        <p15:guide id="4" pos="1188" userDrawn="1">
          <p15:clr>
            <a:srgbClr val="A4A3A4"/>
          </p15:clr>
        </p15:guide>
        <p15:guide id="5" orient="horz" pos="40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A9F5"/>
    <a:srgbClr val="0000FF"/>
    <a:srgbClr val="3161E6"/>
    <a:srgbClr val="DEF6F7"/>
    <a:srgbClr val="53CED5"/>
    <a:srgbClr val="97C502"/>
    <a:srgbClr val="004A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708" y="498"/>
      </p:cViewPr>
      <p:guideLst>
        <p:guide pos="2164"/>
        <p:guide pos="7317"/>
        <p:guide pos="1188"/>
        <p:guide orient="horz" pos="403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28.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24101F-4754-41F0-A842-98870594660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D2374-3306-45C9-B973-F546AB4BFCE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rgbClr val="3161E6"/>
        </a:solidFill>
        <a:effectLst/>
      </p:bgPr>
    </p:bg>
    <p:spTree>
      <p:nvGrpSpPr>
        <p:cNvPr id="1" name=""/>
        <p:cNvGrpSpPr/>
        <p:nvPr/>
      </p:nvGrpSpPr>
      <p:grpSpPr>
        <a:xfrm>
          <a:off x="0" y="0"/>
          <a:ext cx="0" cy="0"/>
          <a:chOff x="0" y="0"/>
          <a:chExt cx="0" cy="0"/>
        </a:xfrm>
      </p:grpSpPr>
      <p:sp>
        <p:nvSpPr>
          <p:cNvPr id="8" name="任意多边形: 形状 7"/>
          <p:cNvSpPr/>
          <p:nvPr userDrawn="1"/>
        </p:nvSpPr>
        <p:spPr>
          <a:xfrm>
            <a:off x="0" y="0"/>
            <a:ext cx="12192000" cy="5977890"/>
          </a:xfrm>
          <a:custGeom>
            <a:avLst/>
            <a:gdLst>
              <a:gd name="connsiteX0" fmla="*/ 0 w 12192000"/>
              <a:gd name="connsiteY0" fmla="*/ 0 h 5863772"/>
              <a:gd name="connsiteX1" fmla="*/ 12192000 w 12192000"/>
              <a:gd name="connsiteY1" fmla="*/ 0 h 5863772"/>
              <a:gd name="connsiteX2" fmla="*/ 12192000 w 12192000"/>
              <a:gd name="connsiteY2" fmla="*/ 4626074 h 5863772"/>
              <a:gd name="connsiteX3" fmla="*/ 11987476 w 12192000"/>
              <a:gd name="connsiteY3" fmla="*/ 4678954 h 5863772"/>
              <a:gd name="connsiteX4" fmla="*/ 823300 w 12192000"/>
              <a:gd name="connsiteY4" fmla="*/ 5817917 h 5863772"/>
              <a:gd name="connsiteX5" fmla="*/ 0 w 12192000"/>
              <a:gd name="connsiteY5" fmla="*/ 5863772 h 5863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5863772">
                <a:moveTo>
                  <a:pt x="0" y="0"/>
                </a:moveTo>
                <a:lnTo>
                  <a:pt x="12192000" y="0"/>
                </a:lnTo>
                <a:lnTo>
                  <a:pt x="12192000" y="4626074"/>
                </a:lnTo>
                <a:lnTo>
                  <a:pt x="11987476" y="4678954"/>
                </a:lnTo>
                <a:cubicBezTo>
                  <a:pt x="10181093" y="5116091"/>
                  <a:pt x="6245345" y="5507720"/>
                  <a:pt x="823300" y="5817917"/>
                </a:cubicBezTo>
                <a:lnTo>
                  <a:pt x="0" y="5863772"/>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9" name="任意多边形: 形状 8"/>
          <p:cNvSpPr/>
          <p:nvPr userDrawn="1"/>
        </p:nvSpPr>
        <p:spPr>
          <a:xfrm>
            <a:off x="635" y="4728845"/>
            <a:ext cx="12099925" cy="1249680"/>
          </a:xfrm>
          <a:custGeom>
            <a:avLst/>
            <a:gdLst>
              <a:gd name="connsiteX0" fmla="*/ 12192000 w 12192000"/>
              <a:gd name="connsiteY0" fmla="*/ 0 h 1257639"/>
              <a:gd name="connsiteX1" fmla="*/ 12192000 w 12192000"/>
              <a:gd name="connsiteY1" fmla="*/ 19941 h 1257639"/>
              <a:gd name="connsiteX2" fmla="*/ 11987476 w 12192000"/>
              <a:gd name="connsiteY2" fmla="*/ 72821 h 1257639"/>
              <a:gd name="connsiteX3" fmla="*/ 823300 w 12192000"/>
              <a:gd name="connsiteY3" fmla="*/ 1211784 h 1257639"/>
              <a:gd name="connsiteX4" fmla="*/ 0 w 12192000"/>
              <a:gd name="connsiteY4" fmla="*/ 1257639 h 1257639"/>
              <a:gd name="connsiteX5" fmla="*/ 0 w 12192000"/>
              <a:gd name="connsiteY5" fmla="*/ 861174 h 1257639"/>
              <a:gd name="connsiteX6" fmla="*/ 823300 w 12192000"/>
              <a:gd name="connsiteY6" fmla="*/ 829269 h 1257639"/>
              <a:gd name="connsiteX7" fmla="*/ 11987476 w 12192000"/>
              <a:gd name="connsiteY7" fmla="*/ 36793 h 1257639"/>
              <a:gd name="connsiteX8" fmla="*/ 12192000 w 12192000"/>
              <a:gd name="connsiteY8" fmla="*/ 0 h 1257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1257639">
                <a:moveTo>
                  <a:pt x="12192000" y="0"/>
                </a:moveTo>
                <a:lnTo>
                  <a:pt x="12192000" y="19941"/>
                </a:lnTo>
                <a:lnTo>
                  <a:pt x="11987476" y="72821"/>
                </a:lnTo>
                <a:cubicBezTo>
                  <a:pt x="10181093" y="509958"/>
                  <a:pt x="6245345" y="901587"/>
                  <a:pt x="823300" y="1211784"/>
                </a:cubicBezTo>
                <a:lnTo>
                  <a:pt x="0" y="1257639"/>
                </a:lnTo>
                <a:lnTo>
                  <a:pt x="0" y="861174"/>
                </a:lnTo>
                <a:lnTo>
                  <a:pt x="823300" y="829269"/>
                </a:lnTo>
                <a:cubicBezTo>
                  <a:pt x="6245345" y="613438"/>
                  <a:pt x="10181093" y="340948"/>
                  <a:pt x="11987476" y="36793"/>
                </a:cubicBezTo>
                <a:lnTo>
                  <a:pt x="12192000" y="0"/>
                </a:lnTo>
                <a:close/>
              </a:path>
            </a:pathLst>
          </a:custGeom>
          <a:solidFill>
            <a:srgbClr val="97C5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23" name="任意多边形: 形状 22"/>
          <p:cNvSpPr/>
          <p:nvPr userDrawn="1"/>
        </p:nvSpPr>
        <p:spPr>
          <a:xfrm>
            <a:off x="0" y="1"/>
            <a:ext cx="5123985" cy="574117"/>
          </a:xfrm>
          <a:custGeom>
            <a:avLst/>
            <a:gdLst>
              <a:gd name="connsiteX0" fmla="*/ 0 w 5123985"/>
              <a:gd name="connsiteY0" fmla="*/ 0 h 574117"/>
              <a:gd name="connsiteX1" fmla="*/ 5123985 w 5123985"/>
              <a:gd name="connsiteY1" fmla="*/ 0 h 574117"/>
              <a:gd name="connsiteX2" fmla="*/ 5113387 w 5123985"/>
              <a:gd name="connsiteY2" fmla="*/ 8694 h 574117"/>
              <a:gd name="connsiteX3" fmla="*/ 4991100 w 5123985"/>
              <a:gd name="connsiteY3" fmla="*/ 63500 h 574117"/>
              <a:gd name="connsiteX4" fmla="*/ 2641600 w 5123985"/>
              <a:gd name="connsiteY4" fmla="*/ 266700 h 574117"/>
              <a:gd name="connsiteX5" fmla="*/ 1270000 w 5123985"/>
              <a:gd name="connsiteY5" fmla="*/ 406400 h 574117"/>
              <a:gd name="connsiteX6" fmla="*/ 25400 w 5123985"/>
              <a:gd name="connsiteY6" fmla="*/ 571500 h 574117"/>
              <a:gd name="connsiteX7" fmla="*/ 0 w 5123985"/>
              <a:gd name="connsiteY7" fmla="*/ 574117 h 574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3985" h="574117">
                <a:moveTo>
                  <a:pt x="0" y="0"/>
                </a:moveTo>
                <a:lnTo>
                  <a:pt x="5123985" y="0"/>
                </a:lnTo>
                <a:lnTo>
                  <a:pt x="5113387" y="8694"/>
                </a:lnTo>
                <a:cubicBezTo>
                  <a:pt x="5082514" y="29369"/>
                  <a:pt x="5042429" y="47890"/>
                  <a:pt x="4991100" y="63500"/>
                </a:cubicBezTo>
                <a:cubicBezTo>
                  <a:pt x="4580468" y="188383"/>
                  <a:pt x="3261783" y="209550"/>
                  <a:pt x="2641600" y="266700"/>
                </a:cubicBezTo>
                <a:cubicBezTo>
                  <a:pt x="2641600" y="266700"/>
                  <a:pt x="1706033" y="355600"/>
                  <a:pt x="1270000" y="406400"/>
                </a:cubicBezTo>
                <a:cubicBezTo>
                  <a:pt x="833967" y="457200"/>
                  <a:pt x="315383" y="539750"/>
                  <a:pt x="25400" y="571500"/>
                </a:cubicBezTo>
                <a:lnTo>
                  <a:pt x="0" y="574117"/>
                </a:lnTo>
                <a:close/>
              </a:path>
            </a:pathLst>
          </a:custGeom>
          <a:solidFill>
            <a:srgbClr val="3161E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 name="任意多边形: 形状 23"/>
          <p:cNvSpPr/>
          <p:nvPr userDrawn="1"/>
        </p:nvSpPr>
        <p:spPr>
          <a:xfrm rot="10800000">
            <a:off x="0" y="0"/>
            <a:ext cx="9744049" cy="639695"/>
          </a:xfrm>
          <a:custGeom>
            <a:avLst/>
            <a:gdLst>
              <a:gd name="connsiteX0" fmla="*/ 5196020 w 9744049"/>
              <a:gd name="connsiteY0" fmla="*/ 639695 h 639695"/>
              <a:gd name="connsiteX1" fmla="*/ 0 w 9744049"/>
              <a:gd name="connsiteY1" fmla="*/ 639695 h 639695"/>
              <a:gd name="connsiteX2" fmla="*/ 530115 w 9744049"/>
              <a:gd name="connsiteY2" fmla="*/ 617873 h 639695"/>
              <a:gd name="connsiteX3" fmla="*/ 9458799 w 9744049"/>
              <a:gd name="connsiteY3" fmla="*/ 34106 h 639695"/>
              <a:gd name="connsiteX4" fmla="*/ 9744049 w 9744049"/>
              <a:gd name="connsiteY4" fmla="*/ 0 h 639695"/>
              <a:gd name="connsiteX5" fmla="*/ 9744049 w 9744049"/>
              <a:gd name="connsiteY5" fmla="*/ 94386 h 639695"/>
              <a:gd name="connsiteX6" fmla="*/ 9458799 w 9744049"/>
              <a:gd name="connsiteY6" fmla="*/ 143404 h 639695"/>
              <a:gd name="connsiteX7" fmla="*/ 5740180 w 9744049"/>
              <a:gd name="connsiteY7" fmla="*/ 590629 h 63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4049" h="639695">
                <a:moveTo>
                  <a:pt x="5196020" y="639695"/>
                </a:moveTo>
                <a:lnTo>
                  <a:pt x="0" y="639695"/>
                </a:lnTo>
                <a:lnTo>
                  <a:pt x="530115" y="617873"/>
                </a:lnTo>
                <a:cubicBezTo>
                  <a:pt x="4455424" y="450761"/>
                  <a:pt x="7522084" y="252657"/>
                  <a:pt x="9458799" y="34106"/>
                </a:cubicBezTo>
                <a:lnTo>
                  <a:pt x="9744049" y="0"/>
                </a:lnTo>
                <a:lnTo>
                  <a:pt x="9744049" y="94386"/>
                </a:lnTo>
                <a:lnTo>
                  <a:pt x="9458799" y="143404"/>
                </a:lnTo>
                <a:cubicBezTo>
                  <a:pt x="8490441" y="300457"/>
                  <a:pt x="7239598" y="450164"/>
                  <a:pt x="5740180" y="590629"/>
                </a:cubicBezTo>
                <a:close/>
              </a:path>
            </a:pathLst>
          </a:custGeom>
          <a:solidFill>
            <a:srgbClr val="97C5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www.51pptmoban.com">
    <p:spTree>
      <p:nvGrpSpPr>
        <p:cNvPr id="1" name=""/>
        <p:cNvGrpSpPr/>
        <p:nvPr/>
      </p:nvGrpSpPr>
      <p:grpSpPr>
        <a:xfrm>
          <a:off x="0" y="0"/>
          <a:ext cx="0" cy="0"/>
          <a:chOff x="0" y="0"/>
          <a:chExt cx="0" cy="0"/>
        </a:xfrm>
      </p:grpSpPr>
      <p:grpSp>
        <p:nvGrpSpPr>
          <p:cNvPr id="6" name="组合 5"/>
          <p:cNvGrpSpPr/>
          <p:nvPr userDrawn="1"/>
        </p:nvGrpSpPr>
        <p:grpSpPr>
          <a:xfrm>
            <a:off x="807247" y="3092887"/>
            <a:ext cx="3513983" cy="1204794"/>
            <a:chOff x="870547" y="7238685"/>
            <a:chExt cx="3333750" cy="1143000"/>
          </a:xfrm>
        </p:grpSpPr>
        <p:grpSp>
          <p:nvGrpSpPr>
            <p:cNvPr id="7" name="组合 6"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9" name="任意多边形: 形状 8"/>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10" name="任意多边形: 形状 9"/>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11" name="任意多边形: 形状 10"/>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12" name="任意多边形: 形状 11"/>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13" name="任意多边形: 形状 12"/>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14" name="组合 13"/>
              <p:cNvGrpSpPr/>
              <p:nvPr userDrawn="1"/>
            </p:nvGrpSpPr>
            <p:grpSpPr>
              <a:xfrm>
                <a:off x="2038610" y="3870398"/>
                <a:ext cx="413489" cy="89750"/>
                <a:chOff x="8686551" y="964247"/>
                <a:chExt cx="413489" cy="89750"/>
              </a:xfrm>
            </p:grpSpPr>
            <p:sp>
              <p:nvSpPr>
                <p:cNvPr id="33" name="任意多边形: 形状 32"/>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4" name="任意多边形: 形状 33"/>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5" name="任意多边形: 形状 34"/>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36" name="任意多边形: 形状 35"/>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15" name="组合 14"/>
              <p:cNvGrpSpPr/>
              <p:nvPr userDrawn="1"/>
            </p:nvGrpSpPr>
            <p:grpSpPr>
              <a:xfrm>
                <a:off x="2487485" y="3830214"/>
                <a:ext cx="173892" cy="129934"/>
                <a:chOff x="9130663" y="924063"/>
                <a:chExt cx="173892" cy="129934"/>
              </a:xfrm>
            </p:grpSpPr>
            <p:sp>
              <p:nvSpPr>
                <p:cNvPr id="31" name="任意多边形: 形状 30"/>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32" name="任意多边形: 形状 31"/>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16" name="组合 15"/>
              <p:cNvGrpSpPr/>
              <p:nvPr userDrawn="1"/>
            </p:nvGrpSpPr>
            <p:grpSpPr>
              <a:xfrm>
                <a:off x="2698897" y="3829531"/>
                <a:ext cx="804243" cy="165482"/>
                <a:chOff x="9323023" y="923380"/>
                <a:chExt cx="804243" cy="165482"/>
              </a:xfrm>
            </p:grpSpPr>
            <p:sp>
              <p:nvSpPr>
                <p:cNvPr id="23" name="任意多边形: 形状 22"/>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4" name="任意多边形: 形状 23"/>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5" name="任意多边形: 形状 24"/>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6" name="任意多边形: 形状 25"/>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7" name="任意多边形: 形状 26"/>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8" name="任意多边形: 形状 27"/>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29" name="任意多边形: 形状 28"/>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30" name="任意多边形: 形状 29"/>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17" name="组合 16"/>
              <p:cNvGrpSpPr/>
              <p:nvPr userDrawn="1"/>
            </p:nvGrpSpPr>
            <p:grpSpPr>
              <a:xfrm>
                <a:off x="3550756" y="3868116"/>
                <a:ext cx="359700" cy="92032"/>
                <a:chOff x="10146307" y="961965"/>
                <a:chExt cx="359700" cy="92032"/>
              </a:xfrm>
            </p:grpSpPr>
            <p:sp>
              <p:nvSpPr>
                <p:cNvPr id="19" name="任意多边形: 形状 18"/>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0" name="任意多边形: 形状 19"/>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1" name="任意多边形: 形状 20"/>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22" name="任意多边形: 形状 21"/>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18" name="任意多边形: 形状 17"/>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8" name="矩形 7">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任意多边形: 形状 36"/>
          <p:cNvSpPr/>
          <p:nvPr userDrawn="1"/>
        </p:nvSpPr>
        <p:spPr>
          <a:xfrm>
            <a:off x="2" y="3832097"/>
            <a:ext cx="12195175" cy="3022731"/>
          </a:xfrm>
          <a:custGeom>
            <a:avLst/>
            <a:gdLst>
              <a:gd name="connsiteX0" fmla="*/ 7975600 w 12192000"/>
              <a:gd name="connsiteY0" fmla="*/ 1366 h 3023966"/>
              <a:gd name="connsiteX1" fmla="*/ 11319470 w 12192000"/>
              <a:gd name="connsiteY1" fmla="*/ 330723 h 3023966"/>
              <a:gd name="connsiteX2" fmla="*/ 12192000 w 12192000"/>
              <a:gd name="connsiteY2" fmla="*/ 498201 h 3023966"/>
              <a:gd name="connsiteX3" fmla="*/ 12192000 w 12192000"/>
              <a:gd name="connsiteY3" fmla="*/ 3023966 h 3023966"/>
              <a:gd name="connsiteX4" fmla="*/ 0 w 12192000"/>
              <a:gd name="connsiteY4" fmla="*/ 3023966 h 3023966"/>
              <a:gd name="connsiteX5" fmla="*/ 0 w 12192000"/>
              <a:gd name="connsiteY5" fmla="*/ 376472 h 3023966"/>
              <a:gd name="connsiteX6" fmla="*/ 345926 w 12192000"/>
              <a:gd name="connsiteY6" fmla="*/ 450479 h 3023966"/>
              <a:gd name="connsiteX7" fmla="*/ 2908300 w 12192000"/>
              <a:gd name="connsiteY7" fmla="*/ 674466 h 3023966"/>
              <a:gd name="connsiteX8" fmla="*/ 7975600 w 12192000"/>
              <a:gd name="connsiteY8" fmla="*/ 1366 h 3023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3023966">
                <a:moveTo>
                  <a:pt x="7975600" y="1366"/>
                </a:moveTo>
                <a:cubicBezTo>
                  <a:pt x="9159875" y="-16096"/>
                  <a:pt x="10251281" y="136105"/>
                  <a:pt x="11319470" y="330723"/>
                </a:cubicBezTo>
                <a:lnTo>
                  <a:pt x="12192000" y="498201"/>
                </a:lnTo>
                <a:lnTo>
                  <a:pt x="12192000" y="3023966"/>
                </a:lnTo>
                <a:lnTo>
                  <a:pt x="0" y="3023966"/>
                </a:lnTo>
                <a:lnTo>
                  <a:pt x="0" y="376472"/>
                </a:lnTo>
                <a:lnTo>
                  <a:pt x="345926" y="450479"/>
                </a:lnTo>
                <a:cubicBezTo>
                  <a:pt x="1074142" y="599258"/>
                  <a:pt x="1865313" y="710978"/>
                  <a:pt x="2908300" y="674466"/>
                </a:cubicBezTo>
                <a:cubicBezTo>
                  <a:pt x="4298950" y="625783"/>
                  <a:pt x="6396567" y="24649"/>
                  <a:pt x="7975600" y="1366"/>
                </a:cubicBezTo>
                <a:close/>
              </a:path>
            </a:pathLst>
          </a:custGeom>
          <a:solidFill>
            <a:srgbClr val="003399"/>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705">
              <a:latin typeface="HarmonyOS Sans SC Light" panose="00000400000000000000" pitchFamily="2" charset="-122"/>
              <a:ea typeface="阿里巴巴普惠体 2.0 55 Regular" panose="00020600040101010101" pitchFamily="18" charset="-122"/>
              <a:cs typeface="阿里巴巴普惠体 2.0 55 Regular" panose="00020600040101010101" pitchFamily="18" charset="-122"/>
              <a:sym typeface="HarmonyOS Sans SC Light" panose="00000400000000000000"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www.51pptmoban.com">
    <p:bg>
      <p:bgPr>
        <a:solidFill>
          <a:srgbClr val="3161E6"/>
        </a:solidFill>
        <a:effectLst/>
      </p:bgPr>
    </p:bg>
    <p:spTree>
      <p:nvGrpSpPr>
        <p:cNvPr id="1" name=""/>
        <p:cNvGrpSpPr/>
        <p:nvPr/>
      </p:nvGrpSpPr>
      <p:grpSpPr>
        <a:xfrm>
          <a:off x="0" y="0"/>
          <a:ext cx="0" cy="0"/>
          <a:chOff x="0" y="0"/>
          <a:chExt cx="0" cy="0"/>
        </a:xfrm>
      </p:grpSpPr>
      <p:sp>
        <p:nvSpPr>
          <p:cNvPr id="10" name="任意多边形: 形状 9"/>
          <p:cNvSpPr/>
          <p:nvPr userDrawn="1"/>
        </p:nvSpPr>
        <p:spPr>
          <a:xfrm flipH="1" flipV="1">
            <a:off x="0" y="-635"/>
            <a:ext cx="12192000" cy="6704965"/>
          </a:xfrm>
          <a:custGeom>
            <a:avLst/>
            <a:gdLst>
              <a:gd name="connsiteX0" fmla="*/ 0 w 19200"/>
              <a:gd name="connsiteY0" fmla="*/ 0 h 10559"/>
              <a:gd name="connsiteX1" fmla="*/ 19200 w 19200"/>
              <a:gd name="connsiteY1" fmla="*/ 0 h 10559"/>
              <a:gd name="connsiteX2" fmla="*/ 19200 w 19200"/>
              <a:gd name="connsiteY2" fmla="*/ 1631 h 10559"/>
              <a:gd name="connsiteX3" fmla="*/ 19200 w 19200"/>
              <a:gd name="connsiteY3" fmla="*/ 7043 h 10559"/>
              <a:gd name="connsiteX4" fmla="*/ 19200 w 19200"/>
              <a:gd name="connsiteY4" fmla="*/ 8675 h 10559"/>
              <a:gd name="connsiteX5" fmla="*/ 19150 w 19200"/>
              <a:gd name="connsiteY5" fmla="*/ 8700 h 10559"/>
              <a:gd name="connsiteX6" fmla="*/ 1297 w 19200"/>
              <a:gd name="connsiteY6" fmla="*/ 10489 h 10559"/>
              <a:gd name="connsiteX7" fmla="*/ 0 w 19200"/>
              <a:gd name="connsiteY7" fmla="*/ 10559 h 10559"/>
              <a:gd name="connsiteX8" fmla="*/ 0 w 19200"/>
              <a:gd name="connsiteY8" fmla="*/ 8928 h 10559"/>
              <a:gd name="connsiteX9" fmla="*/ 0 w 19200"/>
              <a:gd name="connsiteY9" fmla="*/ 1631 h 10559"/>
              <a:gd name="connsiteX10" fmla="*/ 0 w 19200"/>
              <a:gd name="connsiteY10" fmla="*/ 0 h 10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200" h="10559">
                <a:moveTo>
                  <a:pt x="0" y="0"/>
                </a:moveTo>
                <a:lnTo>
                  <a:pt x="19200" y="0"/>
                </a:lnTo>
                <a:lnTo>
                  <a:pt x="19200" y="1631"/>
                </a:lnTo>
                <a:lnTo>
                  <a:pt x="19200" y="7043"/>
                </a:lnTo>
                <a:lnTo>
                  <a:pt x="19200" y="8675"/>
                </a:lnTo>
                <a:lnTo>
                  <a:pt x="19150" y="8700"/>
                </a:lnTo>
                <a:cubicBezTo>
                  <a:pt x="16305" y="9366"/>
                  <a:pt x="9835" y="10017"/>
                  <a:pt x="1297" y="10489"/>
                </a:cubicBezTo>
                <a:lnTo>
                  <a:pt x="0" y="10559"/>
                </a:lnTo>
                <a:lnTo>
                  <a:pt x="0" y="8928"/>
                </a:lnTo>
                <a:lnTo>
                  <a:pt x="0" y="1631"/>
                </a:lnTo>
                <a:lnTo>
                  <a:pt x="0"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sp>
        <p:nvSpPr>
          <p:cNvPr id="12" name="任意多边形: 形状 11"/>
          <p:cNvSpPr/>
          <p:nvPr userDrawn="1"/>
        </p:nvSpPr>
        <p:spPr>
          <a:xfrm flipH="1" flipV="1">
            <a:off x="7068185" y="6130290"/>
            <a:ext cx="5123815" cy="574040"/>
          </a:xfrm>
          <a:custGeom>
            <a:avLst/>
            <a:gdLst>
              <a:gd name="connsiteX0" fmla="*/ 0 w 5123985"/>
              <a:gd name="connsiteY0" fmla="*/ 0 h 574117"/>
              <a:gd name="connsiteX1" fmla="*/ 5123985 w 5123985"/>
              <a:gd name="connsiteY1" fmla="*/ 0 h 574117"/>
              <a:gd name="connsiteX2" fmla="*/ 5113387 w 5123985"/>
              <a:gd name="connsiteY2" fmla="*/ 8694 h 574117"/>
              <a:gd name="connsiteX3" fmla="*/ 4991100 w 5123985"/>
              <a:gd name="connsiteY3" fmla="*/ 63500 h 574117"/>
              <a:gd name="connsiteX4" fmla="*/ 2641600 w 5123985"/>
              <a:gd name="connsiteY4" fmla="*/ 266700 h 574117"/>
              <a:gd name="connsiteX5" fmla="*/ 1270000 w 5123985"/>
              <a:gd name="connsiteY5" fmla="*/ 406400 h 574117"/>
              <a:gd name="connsiteX6" fmla="*/ 25400 w 5123985"/>
              <a:gd name="connsiteY6" fmla="*/ 571500 h 574117"/>
              <a:gd name="connsiteX7" fmla="*/ 0 w 5123985"/>
              <a:gd name="connsiteY7" fmla="*/ 574117 h 574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23985" h="574117">
                <a:moveTo>
                  <a:pt x="0" y="0"/>
                </a:moveTo>
                <a:lnTo>
                  <a:pt x="5123985" y="0"/>
                </a:lnTo>
                <a:lnTo>
                  <a:pt x="5113387" y="8694"/>
                </a:lnTo>
                <a:cubicBezTo>
                  <a:pt x="5082514" y="29369"/>
                  <a:pt x="5042429" y="47890"/>
                  <a:pt x="4991100" y="63500"/>
                </a:cubicBezTo>
                <a:cubicBezTo>
                  <a:pt x="4580468" y="188383"/>
                  <a:pt x="3261783" y="209550"/>
                  <a:pt x="2641600" y="266700"/>
                </a:cubicBezTo>
                <a:cubicBezTo>
                  <a:pt x="2641600" y="266700"/>
                  <a:pt x="1706033" y="355600"/>
                  <a:pt x="1270000" y="406400"/>
                </a:cubicBezTo>
                <a:cubicBezTo>
                  <a:pt x="833967" y="457200"/>
                  <a:pt x="315383" y="539750"/>
                  <a:pt x="25400" y="571500"/>
                </a:cubicBezTo>
                <a:lnTo>
                  <a:pt x="0" y="574117"/>
                </a:lnTo>
                <a:close/>
              </a:path>
            </a:pathLst>
          </a:custGeom>
          <a:solidFill>
            <a:srgbClr val="3161E6"/>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任意多边形: 形状 12"/>
          <p:cNvSpPr/>
          <p:nvPr userDrawn="1"/>
        </p:nvSpPr>
        <p:spPr>
          <a:xfrm rot="10800000" flipH="1" flipV="1">
            <a:off x="2447925" y="6064885"/>
            <a:ext cx="9744075" cy="639445"/>
          </a:xfrm>
          <a:custGeom>
            <a:avLst/>
            <a:gdLst>
              <a:gd name="connsiteX0" fmla="*/ 5196020 w 9744049"/>
              <a:gd name="connsiteY0" fmla="*/ 639695 h 639695"/>
              <a:gd name="connsiteX1" fmla="*/ 0 w 9744049"/>
              <a:gd name="connsiteY1" fmla="*/ 639695 h 639695"/>
              <a:gd name="connsiteX2" fmla="*/ 530115 w 9744049"/>
              <a:gd name="connsiteY2" fmla="*/ 617873 h 639695"/>
              <a:gd name="connsiteX3" fmla="*/ 9458799 w 9744049"/>
              <a:gd name="connsiteY3" fmla="*/ 34106 h 639695"/>
              <a:gd name="connsiteX4" fmla="*/ 9744049 w 9744049"/>
              <a:gd name="connsiteY4" fmla="*/ 0 h 639695"/>
              <a:gd name="connsiteX5" fmla="*/ 9744049 w 9744049"/>
              <a:gd name="connsiteY5" fmla="*/ 94386 h 639695"/>
              <a:gd name="connsiteX6" fmla="*/ 9458799 w 9744049"/>
              <a:gd name="connsiteY6" fmla="*/ 143404 h 639695"/>
              <a:gd name="connsiteX7" fmla="*/ 5740180 w 9744049"/>
              <a:gd name="connsiteY7" fmla="*/ 590629 h 63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744049" h="639695">
                <a:moveTo>
                  <a:pt x="5196020" y="639695"/>
                </a:moveTo>
                <a:lnTo>
                  <a:pt x="0" y="639695"/>
                </a:lnTo>
                <a:lnTo>
                  <a:pt x="530115" y="617873"/>
                </a:lnTo>
                <a:cubicBezTo>
                  <a:pt x="4455424" y="450761"/>
                  <a:pt x="7522084" y="252657"/>
                  <a:pt x="9458799" y="34106"/>
                </a:cubicBezTo>
                <a:lnTo>
                  <a:pt x="9744049" y="0"/>
                </a:lnTo>
                <a:lnTo>
                  <a:pt x="9744049" y="94386"/>
                </a:lnTo>
                <a:lnTo>
                  <a:pt x="9458799" y="143404"/>
                </a:lnTo>
                <a:cubicBezTo>
                  <a:pt x="8490441" y="300457"/>
                  <a:pt x="7239598" y="450164"/>
                  <a:pt x="5740180" y="590629"/>
                </a:cubicBezTo>
                <a:close/>
              </a:path>
            </a:pathLst>
          </a:custGeom>
          <a:solidFill>
            <a:srgbClr val="97C50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sp>
        <p:nvSpPr>
          <p:cNvPr id="6" name="矩形 5"/>
          <p:cNvSpPr/>
          <p:nvPr userDrawn="1"/>
        </p:nvSpPr>
        <p:spPr>
          <a:xfrm>
            <a:off x="0" y="-635"/>
            <a:ext cx="12192635" cy="36195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nvGrpSpPr>
          <p:cNvPr id="7" name="组合 6"/>
          <p:cNvGrpSpPr/>
          <p:nvPr userDrawn="1"/>
        </p:nvGrpSpPr>
        <p:grpSpPr>
          <a:xfrm>
            <a:off x="0" y="355600"/>
            <a:ext cx="696751" cy="519684"/>
            <a:chOff x="0" y="283464"/>
            <a:chExt cx="878601" cy="655320"/>
          </a:xfrm>
        </p:grpSpPr>
        <p:sp>
          <p:nvSpPr>
            <p:cNvPr id="8" name="手动输入 21"/>
            <p:cNvSpPr/>
            <p:nvPr>
              <p:custDataLst>
                <p:tags r:id="rId2"/>
              </p:custDataLst>
            </p:nvPr>
          </p:nvSpPr>
          <p:spPr>
            <a:xfrm rot="16200000" flipV="1">
              <a:off x="146693" y="206875"/>
              <a:ext cx="585216" cy="878601"/>
            </a:xfrm>
            <a:prstGeom prst="flowChartManualInput">
              <a:avLst/>
            </a:prstGeom>
            <a:solidFill>
              <a:srgbClr val="407BFF">
                <a:lumMod val="100000"/>
                <a:alpha val="46000"/>
              </a:srgbClr>
            </a:solidFill>
            <a:ln>
              <a:noFill/>
            </a:ln>
          </p:spPr>
          <p:style>
            <a:lnRef idx="2">
              <a:srgbClr val="407BFF">
                <a:shade val="50000"/>
              </a:srgbClr>
            </a:lnRef>
            <a:fillRef idx="1">
              <a:srgbClr val="407BFF"/>
            </a:fillRef>
            <a:effectRef idx="0">
              <a:srgbClr val="407BFF"/>
            </a:effectRef>
            <a:fontRef idx="minor">
              <a:srgbClr val="FFFFFF"/>
            </a:fontRef>
          </p:style>
          <p:txBody>
            <a:bodyPr rtlCol="0" anchor="ctr"/>
            <a:p>
              <a:pPr algn="ctr"/>
              <a:endParaRPr kumimoji="1" lang="zh-CN" altLang="en-US">
                <a:solidFill>
                  <a:srgbClr val="FFFFFF"/>
                </a:solidFill>
                <a:latin typeface="OPPOSans R" charset="0"/>
                <a:ea typeface="OPPOSans R" charset="0"/>
              </a:endParaRPr>
            </a:p>
          </p:txBody>
        </p:sp>
        <p:sp>
          <p:nvSpPr>
            <p:cNvPr id="9" name="手动输入 3"/>
            <p:cNvSpPr/>
            <p:nvPr>
              <p:custDataLst>
                <p:tags r:id="rId3"/>
              </p:custDataLst>
            </p:nvPr>
          </p:nvSpPr>
          <p:spPr>
            <a:xfrm rot="16200000" flipV="1">
              <a:off x="114300" y="169164"/>
              <a:ext cx="585216" cy="813816"/>
            </a:xfrm>
            <a:prstGeom prst="flowChartManualInput">
              <a:avLst/>
            </a:prstGeom>
            <a:gradFill>
              <a:gsLst>
                <a:gs pos="0">
                  <a:srgbClr val="407BFF"/>
                </a:gs>
                <a:gs pos="100000">
                  <a:srgbClr val="407BFF">
                    <a:lumMod val="75000"/>
                  </a:srgbClr>
                </a:gs>
              </a:gsLst>
              <a:lin ang="3600000" scaled="0"/>
            </a:gradFill>
            <a:ln>
              <a:noFill/>
            </a:ln>
          </p:spPr>
          <p:style>
            <a:lnRef idx="2">
              <a:srgbClr val="407BFF">
                <a:shade val="50000"/>
              </a:srgbClr>
            </a:lnRef>
            <a:fillRef idx="1">
              <a:srgbClr val="407BFF"/>
            </a:fillRef>
            <a:effectRef idx="0">
              <a:srgbClr val="407BFF"/>
            </a:effectRef>
            <a:fontRef idx="minor">
              <a:srgbClr val="FFFFFF"/>
            </a:fontRef>
          </p:style>
          <p:txBody>
            <a:bodyPr rtlCol="0" anchor="ctr"/>
            <a:p>
              <a:pPr algn="ctr"/>
              <a:endParaRPr kumimoji="1" lang="zh-CN" altLang="en-US">
                <a:solidFill>
                  <a:srgbClr val="FFFFFF"/>
                </a:solidFill>
                <a:latin typeface="OPPOSans R" charset="0"/>
                <a:ea typeface="OPPOSans R" charset="0"/>
              </a:endParaRPr>
            </a:p>
          </p:txBody>
        </p:sp>
      </p:grpSp>
      <p:cxnSp>
        <p:nvCxnSpPr>
          <p:cNvPr id="26" name="直接连接符 25"/>
          <p:cNvCxnSpPr/>
          <p:nvPr userDrawn="1">
            <p:custDataLst>
              <p:tags r:id="rId4"/>
            </p:custDataLst>
          </p:nvPr>
        </p:nvCxnSpPr>
        <p:spPr>
          <a:xfrm rot="5400000" flipV="1">
            <a:off x="6362982" y="-4873503"/>
            <a:ext cx="0" cy="11592000"/>
          </a:xfrm>
          <a:prstGeom prst="line">
            <a:avLst/>
          </a:prstGeom>
          <a:noFill/>
          <a:ln w="28575" cap="flat" cmpd="sng" algn="ctr">
            <a:gradFill flip="none" rotWithShape="1">
              <a:gsLst>
                <a:gs pos="0">
                  <a:srgbClr val="3161E6"/>
                </a:gs>
                <a:gs pos="100000">
                  <a:schemeClr val="bg1">
                    <a:lumMod val="95000"/>
                  </a:schemeClr>
                </a:gs>
                <a:gs pos="59000">
                  <a:srgbClr val="97C502"/>
                </a:gs>
              </a:gsLst>
              <a:lin ang="5400000" scaled="0"/>
              <a:tileRect/>
            </a:gradFill>
            <a:prstDash val="solid"/>
            <a:miter lim="800000"/>
          </a:ln>
          <a:effectLst/>
        </p:spPr>
      </p:cxnSp>
      <p:sp>
        <p:nvSpPr>
          <p:cNvPr id="30" name="灯片编号占位符 26"/>
          <p:cNvSpPr txBox="1"/>
          <p:nvPr userDrawn="1">
            <p:custDataLst>
              <p:tags r:id="rId5"/>
            </p:custDataLst>
          </p:nvPr>
        </p:nvSpPr>
        <p:spPr>
          <a:xfrm>
            <a:off x="11347200" y="6394935"/>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z="2000" b="1" smtClean="0">
                <a:solidFill>
                  <a:schemeClr val="bg1"/>
                </a:solidFill>
              </a:rPr>
            </a:fld>
            <a:endParaRPr lang="zh-CN" altLang="en-US" sz="2000" b="1" smtClean="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2174D7E-DF3D-4603-9D94-5C7CF6D3E46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6E34124-4F71-4FFE-A110-F4EB1F3113A2}"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174D7E-DF3D-4603-9D94-5C7CF6D3E46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E34124-4F71-4FFE-A110-F4EB1F3113A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spd="slow" p14:dur="899"/>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1.png"/><Relationship Id="rId1" Type="http://schemas.openxmlformats.org/officeDocument/2006/relationships/tags" Target="../tags/tag5.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105.xml"/><Relationship Id="rId1" Type="http://schemas.openxmlformats.org/officeDocument/2006/relationships/tags" Target="../tags/tag104.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07.xml"/><Relationship Id="rId1" Type="http://schemas.openxmlformats.org/officeDocument/2006/relationships/tags" Target="../tags/tag10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109.xml"/><Relationship Id="rId1" Type="http://schemas.openxmlformats.org/officeDocument/2006/relationships/tags" Target="../tags/tag108.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111.xml"/><Relationship Id="rId1" Type="http://schemas.openxmlformats.org/officeDocument/2006/relationships/tags" Target="../tags/tag110.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113.xml"/><Relationship Id="rId1" Type="http://schemas.openxmlformats.org/officeDocument/2006/relationships/tags" Target="../tags/tag11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115.xml"/><Relationship Id="rId1" Type="http://schemas.openxmlformats.org/officeDocument/2006/relationships/tags" Target="../tags/tag114.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118.xml"/><Relationship Id="rId3" Type="http://schemas.openxmlformats.org/officeDocument/2006/relationships/image" Target="../media/image10.png"/><Relationship Id="rId2" Type="http://schemas.openxmlformats.org/officeDocument/2006/relationships/tags" Target="../tags/tag117.xml"/><Relationship Id="rId1" Type="http://schemas.openxmlformats.org/officeDocument/2006/relationships/tags" Target="../tags/tag116.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120.xml"/><Relationship Id="rId1" Type="http://schemas.openxmlformats.org/officeDocument/2006/relationships/tags" Target="../tags/tag119.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122.xml"/><Relationship Id="rId1" Type="http://schemas.openxmlformats.org/officeDocument/2006/relationships/tags" Target="../tags/tag121.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1.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 Type="http://schemas.openxmlformats.org/officeDocument/2006/relationships/image" Target="../media/image1.png"/><Relationship Id="rId1" Type="http://schemas.openxmlformats.org/officeDocument/2006/relationships/tags" Target="../tags/tag123.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openxmlformats.org/officeDocument/2006/relationships/tags" Target="../tags/tag14.xml"/><Relationship Id="rId6" Type="http://schemas.openxmlformats.org/officeDocument/2006/relationships/image" Target="../media/image3.png"/><Relationship Id="rId5" Type="http://schemas.openxmlformats.org/officeDocument/2006/relationships/tags" Target="../tags/tag13.xml"/><Relationship Id="rId4" Type="http://schemas.openxmlformats.org/officeDocument/2006/relationships/image" Target="../media/image2.png"/><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9" Type="http://schemas.openxmlformats.org/officeDocument/2006/relationships/tags" Target="../tags/tag23.xml"/><Relationship Id="rId81" Type="http://schemas.openxmlformats.org/officeDocument/2006/relationships/notesSlide" Target="../notesSlides/notesSlide3.xml"/><Relationship Id="rId80" Type="http://schemas.openxmlformats.org/officeDocument/2006/relationships/slideLayout" Target="../slideLayouts/slideLayout2.xml"/><Relationship Id="rId8" Type="http://schemas.openxmlformats.org/officeDocument/2006/relationships/tags" Target="../tags/tag22.xml"/><Relationship Id="rId79" Type="http://schemas.openxmlformats.org/officeDocument/2006/relationships/tags" Target="../tags/tag91.xml"/><Relationship Id="rId78" Type="http://schemas.openxmlformats.org/officeDocument/2006/relationships/tags" Target="../tags/tag90.xml"/><Relationship Id="rId77" Type="http://schemas.openxmlformats.org/officeDocument/2006/relationships/tags" Target="../tags/tag89.xml"/><Relationship Id="rId76" Type="http://schemas.openxmlformats.org/officeDocument/2006/relationships/tags" Target="../tags/tag88.xml"/><Relationship Id="rId75" Type="http://schemas.openxmlformats.org/officeDocument/2006/relationships/tags" Target="../tags/tag87.xml"/><Relationship Id="rId74" Type="http://schemas.openxmlformats.org/officeDocument/2006/relationships/tags" Target="../tags/tag86.xml"/><Relationship Id="rId73" Type="http://schemas.openxmlformats.org/officeDocument/2006/relationships/tags" Target="../tags/tag85.xml"/><Relationship Id="rId72" Type="http://schemas.openxmlformats.org/officeDocument/2006/relationships/image" Target="../media/image5.svg"/><Relationship Id="rId71" Type="http://schemas.openxmlformats.org/officeDocument/2006/relationships/image" Target="../media/image4.png"/><Relationship Id="rId70" Type="http://schemas.openxmlformats.org/officeDocument/2006/relationships/tags" Target="../tags/tag84.xml"/><Relationship Id="rId7" Type="http://schemas.openxmlformats.org/officeDocument/2006/relationships/tags" Target="../tags/tag21.xml"/><Relationship Id="rId69" Type="http://schemas.openxmlformats.org/officeDocument/2006/relationships/tags" Target="../tags/tag83.xml"/><Relationship Id="rId68" Type="http://schemas.openxmlformats.org/officeDocument/2006/relationships/tags" Target="../tags/tag82.xml"/><Relationship Id="rId67" Type="http://schemas.openxmlformats.org/officeDocument/2006/relationships/tags" Target="../tags/tag81.xml"/><Relationship Id="rId66" Type="http://schemas.openxmlformats.org/officeDocument/2006/relationships/tags" Target="../tags/tag80.xml"/><Relationship Id="rId65" Type="http://schemas.openxmlformats.org/officeDocument/2006/relationships/tags" Target="../tags/tag79.xml"/><Relationship Id="rId64" Type="http://schemas.openxmlformats.org/officeDocument/2006/relationships/tags" Target="../tags/tag78.xml"/><Relationship Id="rId63" Type="http://schemas.openxmlformats.org/officeDocument/2006/relationships/tags" Target="../tags/tag77.xml"/><Relationship Id="rId62" Type="http://schemas.openxmlformats.org/officeDocument/2006/relationships/tags" Target="../tags/tag76.xml"/><Relationship Id="rId61" Type="http://schemas.openxmlformats.org/officeDocument/2006/relationships/tags" Target="../tags/tag75.xml"/><Relationship Id="rId60" Type="http://schemas.openxmlformats.org/officeDocument/2006/relationships/tags" Target="../tags/tag74.xml"/><Relationship Id="rId6" Type="http://schemas.openxmlformats.org/officeDocument/2006/relationships/tags" Target="../tags/tag20.xml"/><Relationship Id="rId59" Type="http://schemas.openxmlformats.org/officeDocument/2006/relationships/tags" Target="../tags/tag73.xml"/><Relationship Id="rId58" Type="http://schemas.openxmlformats.org/officeDocument/2006/relationships/tags" Target="../tags/tag72.xml"/><Relationship Id="rId57" Type="http://schemas.openxmlformats.org/officeDocument/2006/relationships/tags" Target="../tags/tag71.xml"/><Relationship Id="rId56" Type="http://schemas.openxmlformats.org/officeDocument/2006/relationships/tags" Target="../tags/tag70.xml"/><Relationship Id="rId55" Type="http://schemas.openxmlformats.org/officeDocument/2006/relationships/tags" Target="../tags/tag69.xml"/><Relationship Id="rId54" Type="http://schemas.openxmlformats.org/officeDocument/2006/relationships/tags" Target="../tags/tag68.xml"/><Relationship Id="rId53" Type="http://schemas.openxmlformats.org/officeDocument/2006/relationships/tags" Target="../tags/tag67.xml"/><Relationship Id="rId52" Type="http://schemas.openxmlformats.org/officeDocument/2006/relationships/tags" Target="../tags/tag66.xml"/><Relationship Id="rId51" Type="http://schemas.openxmlformats.org/officeDocument/2006/relationships/tags" Target="../tags/tag65.xml"/><Relationship Id="rId50" Type="http://schemas.openxmlformats.org/officeDocument/2006/relationships/tags" Target="../tags/tag64.xml"/><Relationship Id="rId5" Type="http://schemas.openxmlformats.org/officeDocument/2006/relationships/tags" Target="../tags/tag19.xml"/><Relationship Id="rId49" Type="http://schemas.openxmlformats.org/officeDocument/2006/relationships/tags" Target="../tags/tag63.xml"/><Relationship Id="rId48" Type="http://schemas.openxmlformats.org/officeDocument/2006/relationships/tags" Target="../tags/tag62.xml"/><Relationship Id="rId47" Type="http://schemas.openxmlformats.org/officeDocument/2006/relationships/tags" Target="../tags/tag61.xml"/><Relationship Id="rId46" Type="http://schemas.openxmlformats.org/officeDocument/2006/relationships/tags" Target="../tags/tag60.xml"/><Relationship Id="rId45" Type="http://schemas.openxmlformats.org/officeDocument/2006/relationships/tags" Target="../tags/tag59.xml"/><Relationship Id="rId44" Type="http://schemas.openxmlformats.org/officeDocument/2006/relationships/tags" Target="../tags/tag58.xml"/><Relationship Id="rId43" Type="http://schemas.openxmlformats.org/officeDocument/2006/relationships/tags" Target="../tags/tag57.xml"/><Relationship Id="rId42" Type="http://schemas.openxmlformats.org/officeDocument/2006/relationships/tags" Target="../tags/tag56.xml"/><Relationship Id="rId41" Type="http://schemas.openxmlformats.org/officeDocument/2006/relationships/tags" Target="../tags/tag55.xml"/><Relationship Id="rId40" Type="http://schemas.openxmlformats.org/officeDocument/2006/relationships/tags" Target="../tags/tag54.xml"/><Relationship Id="rId4" Type="http://schemas.openxmlformats.org/officeDocument/2006/relationships/tags" Target="../tags/tag18.xml"/><Relationship Id="rId39" Type="http://schemas.openxmlformats.org/officeDocument/2006/relationships/tags" Target="../tags/tag53.xml"/><Relationship Id="rId38" Type="http://schemas.openxmlformats.org/officeDocument/2006/relationships/tags" Target="../tags/tag52.xml"/><Relationship Id="rId37" Type="http://schemas.openxmlformats.org/officeDocument/2006/relationships/tags" Target="../tags/tag51.xml"/><Relationship Id="rId36" Type="http://schemas.openxmlformats.org/officeDocument/2006/relationships/tags" Target="../tags/tag50.xml"/><Relationship Id="rId35" Type="http://schemas.openxmlformats.org/officeDocument/2006/relationships/tags" Target="../tags/tag49.xml"/><Relationship Id="rId34" Type="http://schemas.openxmlformats.org/officeDocument/2006/relationships/tags" Target="../tags/tag48.xml"/><Relationship Id="rId33" Type="http://schemas.openxmlformats.org/officeDocument/2006/relationships/tags" Target="../tags/tag47.xml"/><Relationship Id="rId32" Type="http://schemas.openxmlformats.org/officeDocument/2006/relationships/tags" Target="../tags/tag46.xml"/><Relationship Id="rId31" Type="http://schemas.openxmlformats.org/officeDocument/2006/relationships/tags" Target="../tags/tag45.xml"/><Relationship Id="rId30" Type="http://schemas.openxmlformats.org/officeDocument/2006/relationships/tags" Target="../tags/tag44.xml"/><Relationship Id="rId3" Type="http://schemas.openxmlformats.org/officeDocument/2006/relationships/tags" Target="../tags/tag17.xml"/><Relationship Id="rId29" Type="http://schemas.openxmlformats.org/officeDocument/2006/relationships/tags" Target="../tags/tag43.xml"/><Relationship Id="rId28" Type="http://schemas.openxmlformats.org/officeDocument/2006/relationships/tags" Target="../tags/tag42.xml"/><Relationship Id="rId27" Type="http://schemas.openxmlformats.org/officeDocument/2006/relationships/tags" Target="../tags/tag41.xml"/><Relationship Id="rId26" Type="http://schemas.openxmlformats.org/officeDocument/2006/relationships/tags" Target="../tags/tag40.xml"/><Relationship Id="rId25" Type="http://schemas.openxmlformats.org/officeDocument/2006/relationships/tags" Target="../tags/tag39.xml"/><Relationship Id="rId24" Type="http://schemas.openxmlformats.org/officeDocument/2006/relationships/tags" Target="../tags/tag38.xml"/><Relationship Id="rId23" Type="http://schemas.openxmlformats.org/officeDocument/2006/relationships/tags" Target="../tags/tag37.xml"/><Relationship Id="rId22" Type="http://schemas.openxmlformats.org/officeDocument/2006/relationships/tags" Target="../tags/tag36.xml"/><Relationship Id="rId21" Type="http://schemas.openxmlformats.org/officeDocument/2006/relationships/tags" Target="../tags/tag35.xml"/><Relationship Id="rId20" Type="http://schemas.openxmlformats.org/officeDocument/2006/relationships/tags" Target="../tags/tag34.xml"/><Relationship Id="rId2" Type="http://schemas.openxmlformats.org/officeDocument/2006/relationships/tags" Target="../tags/tag16.xml"/><Relationship Id="rId19" Type="http://schemas.openxmlformats.org/officeDocument/2006/relationships/tags" Target="../tags/tag33.xml"/><Relationship Id="rId18" Type="http://schemas.openxmlformats.org/officeDocument/2006/relationships/tags" Target="../tags/tag32.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tags" Target="../tags/tag29.xml"/><Relationship Id="rId14" Type="http://schemas.openxmlformats.org/officeDocument/2006/relationships/tags" Target="../tags/tag28.xml"/><Relationship Id="rId13" Type="http://schemas.openxmlformats.org/officeDocument/2006/relationships/tags" Target="../tags/tag27.xml"/><Relationship Id="rId12" Type="http://schemas.openxmlformats.org/officeDocument/2006/relationships/tags" Target="../tags/tag26.xml"/><Relationship Id="rId11" Type="http://schemas.openxmlformats.org/officeDocument/2006/relationships/tags" Target="../tags/tag25.xml"/><Relationship Id="rId10" Type="http://schemas.openxmlformats.org/officeDocument/2006/relationships/tags" Target="../tags/tag24.xml"/><Relationship Id="rId1" Type="http://schemas.openxmlformats.org/officeDocument/2006/relationships/tags" Target="../tags/tag15.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93.xml"/><Relationship Id="rId1" Type="http://schemas.openxmlformats.org/officeDocument/2006/relationships/tags" Target="../tags/tag9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95.xml"/><Relationship Id="rId1" Type="http://schemas.openxmlformats.org/officeDocument/2006/relationships/tags" Target="../tags/tag9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tags" Target="../tags/tag96.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98.xml"/><Relationship Id="rId1" Type="http://schemas.openxmlformats.org/officeDocument/2006/relationships/tags" Target="../tags/tag97.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101.xml"/><Relationship Id="rId3" Type="http://schemas.openxmlformats.org/officeDocument/2006/relationships/image" Target="../media/image2.png"/><Relationship Id="rId2" Type="http://schemas.openxmlformats.org/officeDocument/2006/relationships/tags" Target="../tags/tag100.xml"/><Relationship Id="rId1" Type="http://schemas.openxmlformats.org/officeDocument/2006/relationships/tags" Target="../tags/tag99.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103.xml"/><Relationship Id="rId1" Type="http://schemas.openxmlformats.org/officeDocument/2006/relationships/tags" Target="../tags/tag10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grpSp>
        <p:nvGrpSpPr>
          <p:cNvPr id="7" name="组合 6"/>
          <p:cNvGrpSpPr/>
          <p:nvPr/>
        </p:nvGrpSpPr>
        <p:grpSpPr>
          <a:xfrm>
            <a:off x="321310" y="779780"/>
            <a:ext cx="1033780" cy="743585"/>
            <a:chOff x="707" y="1183"/>
            <a:chExt cx="2107" cy="1516"/>
          </a:xfrm>
        </p:grpSpPr>
        <p:sp>
          <p:nvSpPr>
            <p:cNvPr id="134" name="缺角矩形 133"/>
            <p:cNvSpPr/>
            <p:nvPr/>
          </p:nvSpPr>
          <p:spPr>
            <a:xfrm>
              <a:off x="707" y="1183"/>
              <a:ext cx="1517" cy="1517"/>
            </a:xfrm>
            <a:prstGeom prst="plaque">
              <a:avLst>
                <a:gd name="adj" fmla="val 50000"/>
              </a:avLst>
            </a:prstGeom>
            <a:noFill/>
            <a:ln>
              <a:gradFill>
                <a:gsLst>
                  <a:gs pos="28000">
                    <a:srgbClr val="97C502"/>
                  </a:gs>
                  <a:gs pos="100000">
                    <a:srgbClr val="3161E6">
                      <a:alpha val="0"/>
                    </a:srgb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缺角矩形 145"/>
            <p:cNvSpPr/>
            <p:nvPr/>
          </p:nvSpPr>
          <p:spPr>
            <a:xfrm>
              <a:off x="2208" y="2093"/>
              <a:ext cx="607" cy="607"/>
            </a:xfrm>
            <a:prstGeom prst="plaque">
              <a:avLst>
                <a:gd name="adj" fmla="val 50000"/>
              </a:avLst>
            </a:prstGeom>
            <a:noFill/>
            <a:ln w="25400">
              <a:gradFill>
                <a:gsLst>
                  <a:gs pos="0">
                    <a:srgbClr val="3161E6"/>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4" name="图片 3"/>
          <p:cNvPicPr>
            <a:picLocks noChangeAspect="1"/>
          </p:cNvPicPr>
          <p:nvPr>
            <p:custDataLst>
              <p:tags r:id="rId1"/>
            </p:custDataLst>
          </p:nvPr>
        </p:nvPicPr>
        <p:blipFill>
          <a:blip r:embed="rId2"/>
          <a:stretch>
            <a:fillRect/>
          </a:stretch>
        </p:blipFill>
        <p:spPr>
          <a:xfrm>
            <a:off x="10156825" y="109855"/>
            <a:ext cx="1848142" cy="1296000"/>
          </a:xfrm>
          <a:prstGeom prst="rect">
            <a:avLst/>
          </a:prstGeom>
          <a:noFill/>
          <a:ln w="9525">
            <a:noFill/>
          </a:ln>
        </p:spPr>
      </p:pic>
      <p:sp>
        <p:nvSpPr>
          <p:cNvPr id="3" name="Google Shape;54;p15"/>
          <p:cNvSpPr txBox="1"/>
          <p:nvPr>
            <p:custDataLst>
              <p:tags r:id="rId3"/>
            </p:custDataLst>
          </p:nvPr>
        </p:nvSpPr>
        <p:spPr>
          <a:xfrm>
            <a:off x="1109028" y="1633855"/>
            <a:ext cx="9973945"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3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Programming with C I</a:t>
            </a:r>
            <a:endParaRPr kumimoji="0" sz="63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sp>
        <p:nvSpPr>
          <p:cNvPr id="5" name="Google Shape;55;p15"/>
          <p:cNvSpPr txBox="1"/>
          <p:nvPr>
            <p:custDataLst>
              <p:tags r:id="rId4"/>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112</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5"/>
            </p:custDataLst>
          </p:nvPr>
        </p:nvSpPr>
        <p:spPr>
          <a:xfrm>
            <a:off x="6750050" y="5542915"/>
            <a:ext cx="5340985"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Gianforte School of Computing </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E-mail: fangtian.zhong@montana.edu</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p:txBody>
      </p:sp>
      <p:sp>
        <p:nvSpPr>
          <p:cNvPr id="173" name="矩形 172"/>
          <p:cNvSpPr/>
          <p:nvPr>
            <p:custDataLst>
              <p:tags r:id="rId6"/>
            </p:custDataLst>
          </p:nvPr>
        </p:nvSpPr>
        <p:spPr>
          <a:xfrm>
            <a:off x="0" y="6272530"/>
            <a:ext cx="1960245" cy="553085"/>
          </a:xfrm>
          <a:prstGeom prst="rect">
            <a:avLst/>
          </a:prstGeom>
        </p:spPr>
        <p:txBody>
          <a:bodyPr wrap="square">
            <a:spAutoFit/>
          </a:bodyPr>
          <a:p>
            <a:pPr algn="ctr">
              <a:lnSpc>
                <a:spcPct val="150000"/>
              </a:lnSpc>
              <a:defRPr/>
            </a:pPr>
            <a:r>
              <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rPr>
              <a:t>2024.01.17</a:t>
            </a:r>
            <a:endPar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Computer Science Success Center</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8"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228600" y="1086485"/>
            <a:ext cx="11666855" cy="1852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5pPr>
            <a:lvl6pPr marL="2286000" algn="l" defTabSz="914400" rtl="0" eaLnBrk="1" latinLnBrk="0" hangingPunct="1">
              <a:defRPr b="1" kern="1200">
                <a:solidFill>
                  <a:schemeClr val="tx1"/>
                </a:solidFill>
                <a:latin typeface="Lucida Sans" panose="020B0602030504020204" pitchFamily="34" charset="0"/>
                <a:ea typeface="+mn-ea"/>
                <a:cs typeface="+mn-ea"/>
              </a:defRPr>
            </a:lvl6pPr>
            <a:lvl7pPr marL="2743200" algn="l" defTabSz="914400" rtl="0" eaLnBrk="1" latinLnBrk="0" hangingPunct="1">
              <a:defRPr b="1" kern="1200">
                <a:solidFill>
                  <a:schemeClr val="tx1"/>
                </a:solidFill>
                <a:latin typeface="Lucida Sans" panose="020B0602030504020204" pitchFamily="34" charset="0"/>
                <a:ea typeface="+mn-ea"/>
                <a:cs typeface="+mn-ea"/>
              </a:defRPr>
            </a:lvl7pPr>
            <a:lvl8pPr marL="3200400" algn="l" defTabSz="914400" rtl="0" eaLnBrk="1" latinLnBrk="0" hangingPunct="1">
              <a:defRPr b="1" kern="1200">
                <a:solidFill>
                  <a:schemeClr val="tx1"/>
                </a:solidFill>
                <a:latin typeface="Lucida Sans" panose="020B0602030504020204" pitchFamily="34" charset="0"/>
                <a:ea typeface="+mn-ea"/>
                <a:cs typeface="+mn-ea"/>
              </a:defRPr>
            </a:lvl8pPr>
            <a:lvl9pPr marL="3657600" algn="l" defTabSz="914400" rtl="0" eaLnBrk="1" latinLnBrk="0" hangingPunct="1">
              <a:defRPr b="1" kern="1200">
                <a:solidFill>
                  <a:schemeClr val="tx1"/>
                </a:solidFill>
                <a:latin typeface="Lucida Sans" panose="020B0602030504020204" pitchFamily="34" charset="0"/>
                <a:ea typeface="+mn-ea"/>
                <a:cs typeface="+mn-ea"/>
              </a:defRPr>
            </a:lvl9pPr>
          </a:lstStyle>
          <a:p>
            <a:pPr marL="571500" indent="-666750">
              <a:lnSpc>
                <a:spcPct val="100000"/>
              </a:lnSpc>
              <a:spcBef>
                <a:spcPts val="0"/>
              </a:spcBef>
              <a:spcAft>
                <a:spcPts val="1500"/>
              </a:spcAft>
              <a:buSzPct val="200000"/>
              <a:buFontTx/>
              <a:buBlip>
                <a:blip r:embed="rId3"/>
              </a:buBlip>
              <a:extLst>
                <a:ext uri="{35155182-B16C-46BC-9424-99874614C6A1}">
                  <wpsdc:indentchars xmlns:wpsdc="http://www.wps.cn/officeDocument/2017/drawingmlCustomData" val="-150" checksum="4076741547"/>
                  <wpsdc:marlchars xmlns:wpsdc="http://www.wps.cn/officeDocument/2017/drawingmlCustomData" val="250" checksum="1039213347"/>
                </a:ext>
              </a:extLst>
            </a:pPr>
            <a:r>
              <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There are free tutors available in Barnard 259. More information here: </a:t>
            </a:r>
            <a:endPar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914400" indent="0">
              <a:lnSpc>
                <a:spcPct val="100000"/>
              </a:lnSpc>
              <a:spcBef>
                <a:spcPts val="0"/>
              </a:spcBef>
              <a:spcAft>
                <a:spcPts val="1500"/>
              </a:spcAft>
              <a:buSzPct val="200000"/>
              <a:buFontTx/>
              <a:buNone/>
              <a:extLst>
                <a:ext uri="{35155182-B16C-46BC-9424-99874614C6A1}">
                  <wpsdc:marlchars xmlns:wpsdc="http://www.wps.cn/officeDocument/2017/drawingmlCustomData" val="400" checksum="1645423262"/>
                </a:ext>
              </a:extLst>
            </a:pPr>
            <a:r>
              <a:rPr lang="en-US" altLang="zh-CN" sz="3200" b="0" dirty="0">
                <a:solidFill>
                  <a:srgbClr val="FF0000"/>
                </a:solidFill>
                <a:latin typeface="Arial" panose="020B0604020202020204" pitchFamily="34" charset="0"/>
                <a:ea typeface="Microsoft YaHei Light" panose="020B0502040204020203" charset="-122"/>
                <a:cs typeface="Arial" panose="020B0604020202020204" pitchFamily="34" charset="0"/>
                <a:sym typeface="+mn-ea"/>
              </a:rPr>
              <a:t>https://www.cs.montana.edu/student-success-center.html.</a:t>
            </a:r>
            <a:endParaRPr lang="en-US" altLang="zh-CN" sz="3200" b="0" dirty="0">
              <a:solidFill>
                <a:srgbClr val="FF0000"/>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Grade Breakdown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4578" name="Content Placeholder 2" descr="7b0a202020202262756c6c6574223a20227b5c2263617465676f727949645c223a31303030352c5c2274656d706c61746549645c223a32303233313533367d220a7d0a"/>
          <p:cNvSpPr>
            <a:spLocks noGrp="1"/>
          </p:cNvSpPr>
          <p:nvPr>
            <p:custDataLst>
              <p:tags r:id="rId2"/>
            </p:custDataLst>
          </p:nvPr>
        </p:nvSpPr>
        <p:spPr>
          <a:xfrm>
            <a:off x="402590" y="1143000"/>
            <a:ext cx="10820400" cy="532130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You will be graded on the following:</a:t>
            </a:r>
            <a:endParaRPr lang="en-US" sz="3000" dirty="0">
              <a:latin typeface="Arial" panose="020B0604020202020204" pitchFamily="34" charset="0"/>
              <a:ea typeface="MS PGothic" panose="020B0600070205080204" charset="-128"/>
              <a:cs typeface="Arial" panose="020B0604020202020204" pitchFamily="34" charset="0"/>
            </a:endParaRPr>
          </a:p>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29 classwork assignments (lowest five dropped): 20%</a:t>
            </a:r>
            <a:endParaRPr lang="en-US" sz="3000" dirty="0">
              <a:latin typeface="Arial" panose="020B0604020202020204" pitchFamily="34" charset="0"/>
              <a:ea typeface="MS PGothic" panose="020B0600070205080204" charset="-128"/>
              <a:cs typeface="Arial" panose="020B0604020202020204" pitchFamily="34" charset="0"/>
            </a:endParaRPr>
          </a:p>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13 labs (lowest two dropped): 60%</a:t>
            </a:r>
            <a:endParaRPr lang="en-US" sz="3000" dirty="0">
              <a:latin typeface="Arial" panose="020B0604020202020204" pitchFamily="34" charset="0"/>
              <a:ea typeface="MS PGothic" panose="020B0600070205080204" charset="-128"/>
              <a:cs typeface="Arial" panose="020B0604020202020204" pitchFamily="34" charset="0"/>
            </a:endParaRPr>
          </a:p>
          <a:p>
            <a:pPr>
              <a:lnSpc>
                <a:spcPct val="124000"/>
              </a:lnSpc>
              <a:buSzPct val="12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 6 in-class quizzes (or replace with final): 20%</a:t>
            </a:r>
            <a:endParaRPr lang="en-US" sz="3000" dirty="0">
              <a:latin typeface="Arial" panose="020B0604020202020204" pitchFamily="34" charset="0"/>
              <a:ea typeface="MS PGothic" panose="020B0600070205080204" charset="-128"/>
              <a:cs typeface="Arial" panose="020B0604020202020204" pitchFamily="34" charset="0"/>
            </a:endParaRPr>
          </a:p>
          <a:p>
            <a:pPr fontAlgn="auto">
              <a:lnSpc>
                <a:spcPct val="124000"/>
              </a:lnSpc>
              <a:spcBef>
                <a:spcPts val="1500"/>
              </a:spcBef>
              <a:buSzPct val="120000"/>
              <a:buBlip>
                <a:blip r:embed="rId3"/>
              </a:buBlip>
            </a:pPr>
            <a:r>
              <a:rPr lang="en-US" sz="3000" dirty="0">
                <a:solidFill>
                  <a:srgbClr val="FF0000"/>
                </a:solidFill>
                <a:latin typeface="Arial" panose="020B0604020202020204" pitchFamily="34" charset="0"/>
                <a:ea typeface="MS PGothic" panose="020B0600070205080204" charset="-128"/>
                <a:cs typeface="Arial" panose="020B0604020202020204" pitchFamily="34" charset="0"/>
              </a:rPr>
              <a:t>Your grade will be determined by your total score as follows: 93+: A; 90+: A-; 87+: B+; 83+: B; 80+: B-; 77+: C+; 73+: C; 70+: C-; 67+: D+; 63: D; 60: D-.</a:t>
            </a:r>
            <a:endParaRPr lang="en-US" sz="3000" dirty="0">
              <a:solidFill>
                <a:srgbClr val="FF0000"/>
              </a:solidFill>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Late Penalties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7" name="Text Box 6" descr="7b0a202020202262756c6c6574223a20227b5c2263617465676f727949645c223a31303030352c5c2274656d706c61746549645c223a32303233313534337d220a7d0a"/>
          <p:cNvSpPr txBox="1"/>
          <p:nvPr>
            <p:custDataLst>
              <p:tags r:id="rId2"/>
            </p:custDataLst>
          </p:nvPr>
        </p:nvSpPr>
        <p:spPr>
          <a:xfrm>
            <a:off x="356235" y="987425"/>
            <a:ext cx="11259820" cy="3950970"/>
          </a:xfrm>
          <a:prstGeom prst="rect">
            <a:avLst/>
          </a:prstGeom>
          <a:noFill/>
        </p:spPr>
        <p:txBody>
          <a:bodyPr wrap="square" rtlCol="0">
            <a:noAutofit/>
          </a:bodyPr>
          <a:p>
            <a:pPr marL="571500" indent="-571500" fontAlgn="auto">
              <a:lnSpc>
                <a:spcPct val="100000"/>
              </a:lnSpc>
              <a:spcAft>
                <a:spcPts val="1000"/>
              </a:spcAft>
              <a:buSzPct val="130000"/>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sz="3000">
                <a:latin typeface="Arial" panose="020B0604020202020204" pitchFamily="34" charset="0"/>
                <a:cs typeface="Arial" panose="020B0604020202020204" pitchFamily="34" charset="0"/>
              </a:rPr>
              <a:t>To run a course of this size we cannot accommodate individual requests for extensions on assignments; therefore, we have strict rules for when assignments are due, but have some leeway built in. </a:t>
            </a:r>
            <a:endParaRPr lang="en-US" sz="3000">
              <a:latin typeface="Arial" panose="020B0604020202020204" pitchFamily="34" charset="0"/>
              <a:cs typeface="Arial" panose="020B0604020202020204" pitchFamily="34" charset="0"/>
            </a:endParaRPr>
          </a:p>
          <a:p>
            <a:pPr marL="571500" indent="-571500" fontAlgn="auto">
              <a:lnSpc>
                <a:spcPct val="100000"/>
              </a:lnSpc>
              <a:spcAft>
                <a:spcPts val="1000"/>
              </a:spcAft>
              <a:buSzPct val="130000"/>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sz="3000">
                <a:latin typeface="Arial" panose="020B0604020202020204" pitchFamily="34" charset="0"/>
                <a:cs typeface="Arial" panose="020B0604020202020204" pitchFamily="34" charset="0"/>
              </a:rPr>
              <a:t>We want you to succeed!</a:t>
            </a:r>
            <a:endParaRPr lang="en-US" sz="3000">
              <a:latin typeface="Arial" panose="020B0604020202020204" pitchFamily="34" charset="0"/>
              <a:cs typeface="Arial" panose="020B0604020202020204" pitchFamily="34" charset="0"/>
            </a:endParaRPr>
          </a:p>
          <a:p>
            <a:pPr marL="571500" indent="-571500" fontAlgn="auto">
              <a:lnSpc>
                <a:spcPct val="100000"/>
              </a:lnSpc>
              <a:spcAft>
                <a:spcPts val="1000"/>
              </a:spcAft>
              <a:buSzPct val="130000"/>
              <a:buBlip>
                <a:blip r:embed="rId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sz="3000">
                <a:latin typeface="Arial" panose="020B0604020202020204" pitchFamily="34" charset="0"/>
                <a:cs typeface="Arial" panose="020B0604020202020204" pitchFamily="34" charset="0"/>
              </a:rPr>
              <a:t>You are responsible for any announcements about assignments made in class, on Slack, on D2L, and on the course website.</a:t>
            </a:r>
            <a:endParaRPr lang="en-US" sz="3000">
              <a:solidFill>
                <a:srgbClr val="FF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Late Penalties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 name="Text Box 6" descr="7b0a202020202262756c6c6574223a20227b5c2263617465676f727949645c223a31303030352c5c2274656d706c61746549645c223a32303233313534337d220a7d0a"/>
          <p:cNvSpPr txBox="1"/>
          <p:nvPr>
            <p:custDataLst>
              <p:tags r:id="rId2"/>
            </p:custDataLst>
          </p:nvPr>
        </p:nvSpPr>
        <p:spPr>
          <a:xfrm>
            <a:off x="356235" y="987425"/>
            <a:ext cx="11361420" cy="5551170"/>
          </a:xfrm>
          <a:prstGeom prst="rect">
            <a:avLst/>
          </a:prstGeom>
          <a:noFill/>
        </p:spPr>
        <p:txBody>
          <a:bodyPr wrap="square" rtlCol="0">
            <a:noAutofit/>
          </a:bodyPr>
          <a:p>
            <a:pPr marL="571500" indent="-533400" fontAlgn="auto">
              <a:lnSpc>
                <a:spcPct val="100000"/>
              </a:lnSpc>
              <a:spcAft>
                <a:spcPts val="1000"/>
              </a:spcAft>
              <a:buSzPct val="130000"/>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sz="2800">
                <a:latin typeface="Arial" panose="020B0604020202020204" pitchFamily="34" charset="0"/>
                <a:cs typeface="Arial" panose="020B0604020202020204" pitchFamily="34" charset="0"/>
              </a:rPr>
              <a:t>All assignments are due on their due date by the Anywhere on Earth (AoE) timezone, which is 6 hours behind Bozeman (Actually, it’s only 5 hours behind during standard time, but we’ll go with 6 hours behind at all times). This means that the real due date is 6am the following day. If you submit labs within 24 hours of the due date, you get 25% off of whatever score you earn. If you submit within two days of the due date you get 50% off. Otherwise, no points are possible. You can submit as many times as you would like; only your last submission will be graded.</a:t>
            </a:r>
            <a:endParaRPr lang="en-US" sz="2800">
              <a:latin typeface="Arial" panose="020B0604020202020204" pitchFamily="34" charset="0"/>
              <a:cs typeface="Arial" panose="020B0604020202020204" pitchFamily="34" charset="0"/>
            </a:endParaRPr>
          </a:p>
          <a:p>
            <a:pPr marL="571500" indent="-533400" fontAlgn="auto">
              <a:lnSpc>
                <a:spcPct val="100000"/>
              </a:lnSpc>
              <a:spcAft>
                <a:spcPts val="1000"/>
              </a:spcAft>
              <a:buSzPct val="130000"/>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endParaRPr lang="en-US" sz="2800">
              <a:latin typeface="Arial" panose="020B0604020202020204" pitchFamily="34" charset="0"/>
              <a:cs typeface="Arial" panose="020B0604020202020204" pitchFamily="34" charset="0"/>
            </a:endParaRPr>
          </a:p>
          <a:p>
            <a:pPr marL="571500" indent="-533400" fontAlgn="auto">
              <a:lnSpc>
                <a:spcPct val="100000"/>
              </a:lnSpc>
              <a:spcAft>
                <a:spcPts val="1000"/>
              </a:spcAft>
              <a:buSzPct val="130000"/>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sz="2800">
                <a:solidFill>
                  <a:srgbClr val="FF0000"/>
                </a:solidFill>
                <a:latin typeface="Arial" panose="020B0604020202020204" pitchFamily="34" charset="0"/>
                <a:cs typeface="Arial" panose="020B0604020202020204" pitchFamily="34" charset="0"/>
              </a:rPr>
              <a:t>Classwork cannot be submitted late.</a:t>
            </a:r>
            <a:endParaRPr lang="en-US" sz="2800">
              <a:solidFill>
                <a:srgbClr val="FF0000"/>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Missed quiz policy</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8"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228600" y="1086485"/>
            <a:ext cx="11666855" cy="3322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5pPr>
            <a:lvl6pPr marL="2286000" algn="l" defTabSz="914400" rtl="0" eaLnBrk="1" latinLnBrk="0" hangingPunct="1">
              <a:defRPr b="1" kern="1200">
                <a:solidFill>
                  <a:schemeClr val="tx1"/>
                </a:solidFill>
                <a:latin typeface="Lucida Sans" panose="020B0602030504020204" pitchFamily="34" charset="0"/>
                <a:ea typeface="+mn-ea"/>
                <a:cs typeface="+mn-ea"/>
              </a:defRPr>
            </a:lvl6pPr>
            <a:lvl7pPr marL="2743200" algn="l" defTabSz="914400" rtl="0" eaLnBrk="1" latinLnBrk="0" hangingPunct="1">
              <a:defRPr b="1" kern="1200">
                <a:solidFill>
                  <a:schemeClr val="tx1"/>
                </a:solidFill>
                <a:latin typeface="Lucida Sans" panose="020B0602030504020204" pitchFamily="34" charset="0"/>
                <a:ea typeface="+mn-ea"/>
                <a:cs typeface="+mn-ea"/>
              </a:defRPr>
            </a:lvl7pPr>
            <a:lvl8pPr marL="3200400" algn="l" defTabSz="914400" rtl="0" eaLnBrk="1" latinLnBrk="0" hangingPunct="1">
              <a:defRPr b="1" kern="1200">
                <a:solidFill>
                  <a:schemeClr val="tx1"/>
                </a:solidFill>
                <a:latin typeface="Lucida Sans" panose="020B0602030504020204" pitchFamily="34" charset="0"/>
                <a:ea typeface="+mn-ea"/>
                <a:cs typeface="+mn-ea"/>
              </a:defRPr>
            </a:lvl8pPr>
            <a:lvl9pPr marL="3657600" algn="l" defTabSz="914400" rtl="0" eaLnBrk="1" latinLnBrk="0" hangingPunct="1">
              <a:defRPr b="1" kern="1200">
                <a:solidFill>
                  <a:schemeClr val="tx1"/>
                </a:solidFill>
                <a:latin typeface="Lucida Sans" panose="020B0602030504020204" pitchFamily="34" charset="0"/>
                <a:ea typeface="+mn-ea"/>
                <a:cs typeface="+mn-ea"/>
              </a:defRPr>
            </a:lvl9pPr>
          </a:lstStyle>
          <a:p>
            <a:pPr marL="571500" indent="-666750">
              <a:lnSpc>
                <a:spcPct val="100000"/>
              </a:lnSpc>
              <a:spcBef>
                <a:spcPts val="0"/>
              </a:spcBef>
              <a:spcAft>
                <a:spcPts val="1500"/>
              </a:spcAft>
              <a:buSzPct val="200000"/>
              <a:buFontTx/>
              <a:buBlip>
                <a:blip r:embed="rId3"/>
              </a:buBlip>
              <a:extLst>
                <a:ext uri="{35155182-B16C-46BC-9424-99874614C6A1}">
                  <wpsdc:indentchars xmlns:wpsdc="http://www.wps.cn/officeDocument/2017/drawingmlCustomData" val="-150" checksum="4076741547"/>
                  <wpsdc:marlchars xmlns:wpsdc="http://www.wps.cn/officeDocument/2017/drawingmlCustomData" val="250" checksum="1039213347"/>
                </a:ext>
              </a:extLst>
            </a:pPr>
            <a:r>
              <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Note that quizzes are taken in-class. Any conflicts with a quiz must be discussed with me prior to missing the quiz. I follow University policy on makeups, which allows that serious illness or a serious family emergency are valid reasons requiring an accommodation.</a:t>
            </a:r>
            <a:endParaRPr lang="en-US" altLang="zh-CN" sz="35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Bonus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2"/>
            </p:custDataLst>
          </p:nvPr>
        </p:nvSpPr>
        <p:spPr>
          <a:xfrm>
            <a:off x="0" y="1197610"/>
            <a:ext cx="11721465" cy="3564255"/>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indent="-539750" fontAlgn="auto">
              <a:lnSpc>
                <a:spcPts val="3300"/>
              </a:lnSpc>
              <a:spcAft>
                <a:spcPts val="1000"/>
              </a:spcAft>
              <a:buSzPct val="200000"/>
              <a:buBlip>
                <a:blip r:embed="rId3"/>
              </a:buBlip>
            </a:pPr>
            <a:r>
              <a:rPr sz="3200" b="1" dirty="0">
                <a:latin typeface="Arial" panose="020B0604020202020204" pitchFamily="34" charset="0"/>
                <a:cs typeface="Arial" panose="020B0604020202020204" pitchFamily="34" charset="0"/>
              </a:rPr>
              <a:t>Catch errors in course materials</a:t>
            </a:r>
            <a:endParaRPr sz="3200" b="1" dirty="0">
              <a:latin typeface="Arial" panose="020B0604020202020204" pitchFamily="34" charset="0"/>
              <a:cs typeface="Arial" panose="020B0604020202020204" pitchFamily="34" charset="0"/>
            </a:endParaRPr>
          </a:p>
          <a:p>
            <a:pPr marL="1371600" indent="-3556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2984165887"/>
                  <wpsdc:marlchars xmlns:wpsdc="http://www.wps.cn/officeDocument/2017/drawingmlCustomData" val="600" checksum="3581418924"/>
                </a:ext>
              </a:extLst>
            </a:pPr>
            <a:r>
              <a:rPr lang="en-US" dirty="0">
                <a:solidFill>
                  <a:schemeClr val="tx1"/>
                </a:solidFill>
                <a:latin typeface="Arial" panose="020B0604020202020204" pitchFamily="34" charset="0"/>
                <a:cs typeface="Arial" panose="020B0604020202020204" pitchFamily="34" charset="0"/>
              </a:rPr>
              <a:t>If you find an error in any of the course materials (typo, incorrect statement, etc.), post in the #errors-in-course-material channel on Slack. I will decide whether it’s truly an error and not a duplicate. If it is really an error, you get a quarter of a point. Only the first person to post about an error gets the points. You can earn a max of 1 total point toward your 100 for the course (for four errors).</a:t>
            </a:r>
            <a:endParaRPr lang="en-US" dirty="0">
              <a:solidFill>
                <a:schemeClr val="tx1"/>
              </a:solidFill>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Bonus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2"/>
            </p:custDataLst>
          </p:nvPr>
        </p:nvSpPr>
        <p:spPr>
          <a:xfrm>
            <a:off x="0" y="1197610"/>
            <a:ext cx="11721465" cy="468122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indent="-539750" fontAlgn="auto">
              <a:lnSpc>
                <a:spcPts val="3300"/>
              </a:lnSpc>
              <a:spcAft>
                <a:spcPts val="1000"/>
              </a:spcAft>
              <a:buSzPct val="200000"/>
              <a:buBlip>
                <a:blip r:embed="rId3"/>
              </a:buBlip>
            </a:pPr>
            <a:r>
              <a:rPr sz="3200" b="1" dirty="0">
                <a:latin typeface="Arial" panose="020B0604020202020204" pitchFamily="34" charset="0"/>
                <a:cs typeface="Arial" panose="020B0604020202020204" pitchFamily="34" charset="0"/>
              </a:rPr>
              <a:t>Additional work throughout the semester</a:t>
            </a:r>
            <a:endParaRPr sz="3200" b="1" dirty="0">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Since five classworks and two labs are dropped, your work on dropped assignments may be counted as a bonus. You get:</a:t>
            </a:r>
            <a:endParaRPr lang="en-US" sz="2600" dirty="0">
              <a:solidFill>
                <a:schemeClr val="tx1"/>
              </a:solidFill>
              <a:latin typeface="Arial" panose="020B0604020202020204" pitchFamily="34" charset="0"/>
              <a:cs typeface="Arial" panose="020B0604020202020204" pitchFamily="34" charset="0"/>
            </a:endParaRPr>
          </a:p>
          <a:p>
            <a:pPr marL="1371600" indent="-3048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821514152"/>
                  <wpsdc:marlchars xmlns:wpsdc="http://www.wps.cn/officeDocument/2017/drawingmlCustomData" val="600" checksum="3581418924"/>
                </a:ext>
              </a:extLst>
            </a:pPr>
            <a:endParaRPr lang="en-US" sz="2400" dirty="0">
              <a:solidFill>
                <a:schemeClr val="tx1"/>
              </a:solidFill>
              <a:latin typeface="Arial" panose="020B0604020202020204" pitchFamily="34" charset="0"/>
              <a:cs typeface="Arial" panose="020B0604020202020204" pitchFamily="34" charset="0"/>
            </a:endParaRPr>
          </a:p>
          <a:p>
            <a:pPr marL="1371600" indent="-3048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821514152"/>
                  <wpsdc:marlchars xmlns:wpsdc="http://www.wps.cn/officeDocument/2017/drawingmlCustomData" val="600" checksum="3581418924"/>
                </a:ext>
              </a:extLst>
            </a:pPr>
            <a:endParaRPr lang="en-US" sz="2400" dirty="0">
              <a:solidFill>
                <a:schemeClr val="tx1"/>
              </a:solidFill>
              <a:latin typeface="Arial" panose="020B0604020202020204" pitchFamily="34" charset="0"/>
              <a:cs typeface="Arial" panose="020B0604020202020204" pitchFamily="34" charset="0"/>
            </a:endParaRPr>
          </a:p>
          <a:p>
            <a:pPr marL="899795" indent="-539750" fontAlgn="auto">
              <a:lnSpc>
                <a:spcPts val="3300"/>
              </a:lnSpc>
              <a:spcAft>
                <a:spcPts val="1000"/>
              </a:spcAft>
              <a:buSzPct val="200000"/>
              <a:buBlip>
                <a:blip r:embed="rId3"/>
              </a:buBlip>
            </a:pPr>
            <a:r>
              <a:rPr sz="3200" b="1" dirty="0">
                <a:latin typeface="Arial" panose="020B0604020202020204" pitchFamily="34" charset="0"/>
                <a:cs typeface="Arial" panose="020B0604020202020204" pitchFamily="34" charset="0"/>
                <a:sym typeface="+mn-ea"/>
              </a:rPr>
              <a:t>Course survey and evaluation</a:t>
            </a:r>
            <a:endParaRPr sz="3200" b="1" dirty="0">
              <a:latin typeface="Arial" panose="020B0604020202020204" pitchFamily="34" charset="0"/>
              <a:cs typeface="Arial" panose="020B0604020202020204" pitchFamily="34" charset="0"/>
              <a:sym typeface="+mn-ea"/>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latin typeface="Arial" panose="020B0604020202020204" pitchFamily="34" charset="0"/>
                <a:cs typeface="Arial" panose="020B0604020202020204" pitchFamily="34" charset="0"/>
                <a:sym typeface="+mn-ea"/>
              </a:rPr>
              <a:t>If 75% or more of the class completes the mid-semester course survey, the whole class gets 1 bonus point. Same goes for the course evaluation.</a:t>
            </a:r>
            <a:endParaRPr lang="en-US" sz="2600" dirty="0">
              <a:latin typeface="Arial" panose="020B0604020202020204" pitchFamily="34" charset="0"/>
              <a:cs typeface="Arial" panose="020B0604020202020204" pitchFamily="34" charset="0"/>
              <a:sym typeface="+mn-ea"/>
            </a:endParaRPr>
          </a:p>
        </p:txBody>
      </p:sp>
      <p:sp>
        <p:nvSpPr>
          <p:cNvPr id="4" name="圆角矩形 3"/>
          <p:cNvSpPr/>
          <p:nvPr>
            <p:custDataLst>
              <p:tags r:id="rId4"/>
            </p:custDataLst>
          </p:nvPr>
        </p:nvSpPr>
        <p:spPr>
          <a:xfrm>
            <a:off x="1292225" y="2813050"/>
            <a:ext cx="9607550" cy="927735"/>
          </a:xfrm>
          <a:prstGeom prst="roundRect">
            <a:avLst/>
          </a:prstGeom>
          <a:solidFill>
            <a:srgbClr val="FF0000">
              <a:alpha val="5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just"/>
            <a:r>
              <a:rPr sz="2400">
                <a:solidFill>
                  <a:schemeClr val="tx1"/>
                </a:solidFill>
                <a:latin typeface="Times New Roman" panose="02020603050405020304" charset="0"/>
                <a:cs typeface="Times New Roman" panose="02020603050405020304" charset="0"/>
              </a:rPr>
              <a:t>1 point for a score of 75% or more on any lab beyond your required 11, and</a:t>
            </a:r>
            <a:r>
              <a:rPr lang="en-US" sz="2400">
                <a:solidFill>
                  <a:schemeClr val="tx1"/>
                </a:solidFill>
                <a:latin typeface="Times New Roman" panose="02020603050405020304" charset="0"/>
                <a:cs typeface="Times New Roman" panose="02020603050405020304" charset="0"/>
              </a:rPr>
              <a:t> </a:t>
            </a:r>
            <a:r>
              <a:rPr sz="2400">
                <a:solidFill>
                  <a:schemeClr val="tx1"/>
                </a:solidFill>
                <a:latin typeface="Times New Roman" panose="02020603050405020304" charset="0"/>
                <a:cs typeface="Times New Roman" panose="02020603050405020304" charset="0"/>
              </a:rPr>
              <a:t>0.1 point for any completed classwork beyond your required 24.</a:t>
            </a:r>
            <a:endParaRPr sz="2400">
              <a:solidFill>
                <a:schemeClr val="tx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Course outcomes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8"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228600" y="1086485"/>
            <a:ext cx="11666855" cy="5161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ea"/>
              </a:defRPr>
            </a:lvl5pPr>
            <a:lvl6pPr marL="2286000" algn="l" defTabSz="914400" rtl="0" eaLnBrk="1" latinLnBrk="0" hangingPunct="1">
              <a:defRPr b="1" kern="1200">
                <a:solidFill>
                  <a:schemeClr val="tx1"/>
                </a:solidFill>
                <a:latin typeface="Lucida Sans" panose="020B0602030504020204" pitchFamily="34" charset="0"/>
                <a:ea typeface="+mn-ea"/>
                <a:cs typeface="+mn-ea"/>
              </a:defRPr>
            </a:lvl6pPr>
            <a:lvl7pPr marL="2743200" algn="l" defTabSz="914400" rtl="0" eaLnBrk="1" latinLnBrk="0" hangingPunct="1">
              <a:defRPr b="1" kern="1200">
                <a:solidFill>
                  <a:schemeClr val="tx1"/>
                </a:solidFill>
                <a:latin typeface="Lucida Sans" panose="020B0602030504020204" pitchFamily="34" charset="0"/>
                <a:ea typeface="+mn-ea"/>
                <a:cs typeface="+mn-ea"/>
              </a:defRPr>
            </a:lvl7pPr>
            <a:lvl8pPr marL="3200400" algn="l" defTabSz="914400" rtl="0" eaLnBrk="1" latinLnBrk="0" hangingPunct="1">
              <a:defRPr b="1" kern="1200">
                <a:solidFill>
                  <a:schemeClr val="tx1"/>
                </a:solidFill>
                <a:latin typeface="Lucida Sans" panose="020B0602030504020204" pitchFamily="34" charset="0"/>
                <a:ea typeface="+mn-ea"/>
                <a:cs typeface="+mn-ea"/>
              </a:defRPr>
            </a:lvl8pPr>
            <a:lvl9pPr marL="3657600" algn="l" defTabSz="914400" rtl="0" eaLnBrk="1" latinLnBrk="0" hangingPunct="1">
              <a:defRPr b="1" kern="1200">
                <a:solidFill>
                  <a:schemeClr val="tx1"/>
                </a:solidFill>
                <a:latin typeface="Lucida Sans" panose="020B0602030504020204" pitchFamily="34" charset="0"/>
                <a:ea typeface="+mn-ea"/>
                <a:cs typeface="+mn-ea"/>
              </a:defRPr>
            </a:lvl9pPr>
          </a:lstStyle>
          <a:p>
            <a:pPr marL="571500" indent="-609600">
              <a:lnSpc>
                <a:spcPct val="100000"/>
              </a:lnSpc>
              <a:spcBef>
                <a:spcPts val="0"/>
              </a:spcBef>
              <a:spcAft>
                <a:spcPts val="1500"/>
              </a:spcAft>
              <a:buSzPct val="200000"/>
              <a:buFontTx/>
              <a:buBlip>
                <a:blip r:embed="rId3"/>
              </a:buBlip>
              <a:extLst>
                <a:ext uri="{35155182-B16C-46BC-9424-99874614C6A1}">
                  <wpsdc:indentchars xmlns:wpsdc="http://www.wps.cn/officeDocument/2017/drawingmlCustomData" val="-150" checksum="3117762872"/>
                  <wpsdc:marlchars xmlns:wpsdc="http://www.wps.cn/officeDocument/2017/drawingmlCustomData" val="250" checksum="1039213347"/>
                </a:ext>
              </a:extLst>
            </a:pPr>
            <a:r>
              <a:rPr lang="en-US" altLang="zh-CN" sz="32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By the end of the course, students should be able to:</a:t>
            </a:r>
            <a:endParaRPr lang="en-US" altLang="zh-CN" sz="35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Navigate a Linux operating system using the command line.</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Use vim to edit files.</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Use git to version control their work.</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Write code using C syntax.</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Build computer programs using the C language.</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Take advantage of major capabilities of the C language, including pointers, dynamic memory allocation and structs.</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Apply the power of pointers, structs and strings to C programs.</a:t>
            </a:r>
            <a:endParaRPr lang="en-US" sz="2500" b="0" dirty="0">
              <a:latin typeface="Arial" panose="020B0604020202020204" pitchFamily="34" charset="0"/>
              <a:cs typeface="Arial" panose="020B0604020202020204" pitchFamily="34" charset="0"/>
              <a:sym typeface="+mn-ea"/>
            </a:endParaRPr>
          </a:p>
          <a:p>
            <a:pPr marL="1143000" indent="-317500">
              <a:lnSpc>
                <a:spcPct val="100000"/>
              </a:lnSpc>
              <a:spcBef>
                <a:spcPts val="0"/>
              </a:spcBef>
              <a:spcAft>
                <a:spcPts val="600"/>
              </a:spcAft>
              <a:buSzPct val="100000"/>
              <a:buFont typeface="Arial" panose="020B0604020202020204" pitchFamily="34" charset="0"/>
              <a:buChar char="•"/>
              <a:extLst>
                <a:ext uri="{35155182-B16C-46BC-9424-99874614C6A1}">
                  <wpsdc:indentchars xmlns:wpsdc="http://www.wps.cn/officeDocument/2017/drawingmlCustomData" val="-100" checksum="296148968"/>
                  <wpsdc:marlchars xmlns:wpsdc="http://www.wps.cn/officeDocument/2017/drawingmlCustomData" val="500" checksum="2068644371"/>
                </a:ext>
              </a:extLst>
            </a:pPr>
            <a:r>
              <a:rPr lang="en-US" sz="2500" b="0" dirty="0">
                <a:latin typeface="Arial" panose="020B0604020202020204" pitchFamily="34" charset="0"/>
                <a:cs typeface="Arial" panose="020B0604020202020204" pitchFamily="34" charset="0"/>
                <a:sym typeface="+mn-ea"/>
              </a:rPr>
              <a:t>Apply the programming knowledge you learned to solve basic real-world problem.</a:t>
            </a:r>
            <a:endParaRPr lang="en-US" sz="2500" b="0" dirty="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Academic Honesty</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2"/>
            </p:custDataLst>
          </p:nvPr>
        </p:nvSpPr>
        <p:spPr>
          <a:xfrm>
            <a:off x="0" y="1197610"/>
            <a:ext cx="11721465" cy="4618355"/>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indent="-539750" fontAlgn="auto">
              <a:lnSpc>
                <a:spcPts val="3300"/>
              </a:lnSpc>
              <a:spcAft>
                <a:spcPts val="1000"/>
              </a:spcAft>
              <a:buSzPct val="200000"/>
              <a:buBlip>
                <a:blip r:embed="rId3"/>
              </a:buBlip>
            </a:pPr>
            <a:r>
              <a:rPr sz="3000" dirty="0">
                <a:latin typeface="Arial" panose="020B0604020202020204" pitchFamily="34" charset="0"/>
                <a:cs typeface="Arial" panose="020B0604020202020204" pitchFamily="34" charset="0"/>
              </a:rPr>
              <a:t>Please review </a:t>
            </a:r>
            <a:r>
              <a:rPr sz="3000" u="sng" dirty="0">
                <a:solidFill>
                  <a:srgbClr val="0000FF"/>
                </a:solidFill>
                <a:latin typeface="Arial" panose="020B0604020202020204" pitchFamily="34" charset="0"/>
                <a:cs typeface="Arial" panose="020B0604020202020204" pitchFamily="34" charset="0"/>
              </a:rPr>
              <a:t>MSU’s Code of Conduct, Policies, Regulations, &amp; Reports.</a:t>
            </a:r>
            <a:r>
              <a:rPr sz="3000" dirty="0">
                <a:latin typeface="Arial" panose="020B0604020202020204" pitchFamily="34" charset="0"/>
                <a:cs typeface="Arial" panose="020B0604020202020204" pitchFamily="34" charset="0"/>
              </a:rPr>
              <a:t> A couple of clarifications and additions:</a:t>
            </a:r>
            <a:endParaRPr sz="3000" dirty="0">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Although you may discuss and design with others, the work you hand in (e.g., code, write-ups) must be entirely your own. (Applies to individual assignments only.)</a:t>
            </a:r>
            <a:endParaRPr lang="en-US" sz="2600" dirty="0">
              <a:solidFill>
                <a:schemeClr val="tx1"/>
              </a:solidFill>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Anything you submit that did not originate from you must be accompanied by attribution.</a:t>
            </a:r>
            <a:endParaRPr lang="en-US" sz="2600" dirty="0">
              <a:solidFill>
                <a:schemeClr val="tx1"/>
              </a:solidFill>
              <a:latin typeface="Arial" panose="020B0604020202020204" pitchFamily="34" charset="0"/>
              <a:cs typeface="Arial" panose="020B0604020202020204" pitchFamily="34" charset="0"/>
            </a:endParaRPr>
          </a:p>
          <a:p>
            <a:pPr marL="1371600" indent="-330200" fontAlgn="auto">
              <a:lnSpc>
                <a:spcPts val="3300"/>
              </a:lnSpc>
              <a:spcBef>
                <a:spcPts val="0"/>
              </a:spcBef>
              <a:spcAft>
                <a:spcPts val="1000"/>
              </a:spcAft>
              <a:buSzPct val="100000"/>
              <a:buFont typeface="Arial" panose="020B0604020202020204" pitchFamily="34" charset="0"/>
              <a:buChar char="•"/>
              <a:extLst>
                <a:ext uri="{35155182-B16C-46BC-9424-99874614C6A1}">
                  <wpsdc:indentchars xmlns:wpsdc="http://www.wps.cn/officeDocument/2017/drawingmlCustomData" val="-100" checksum="3348769475"/>
                  <wpsdc:marlchars xmlns:wpsdc="http://www.wps.cn/officeDocument/2017/drawingmlCustomData" val="600" checksum="3581418924"/>
                </a:ext>
              </a:extLst>
            </a:pPr>
            <a:r>
              <a:rPr lang="en-US" sz="2600" dirty="0">
                <a:solidFill>
                  <a:schemeClr val="tx1"/>
                </a:solidFill>
                <a:latin typeface="Arial" panose="020B0604020202020204" pitchFamily="34" charset="0"/>
                <a:cs typeface="Arial" panose="020B0604020202020204" pitchFamily="34" charset="0"/>
              </a:rPr>
              <a:t>Also, please do not share solutions or detailed information about solutions (e.g., specific code, non-trivial command line sequences) with others.</a:t>
            </a:r>
            <a:endParaRPr lang="en-US" sz="2600" dirty="0">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grpSp>
        <p:nvGrpSpPr>
          <p:cNvPr id="7" name="组合 6"/>
          <p:cNvGrpSpPr/>
          <p:nvPr/>
        </p:nvGrpSpPr>
        <p:grpSpPr>
          <a:xfrm>
            <a:off x="321310" y="779780"/>
            <a:ext cx="1033780" cy="743585"/>
            <a:chOff x="707" y="1183"/>
            <a:chExt cx="2107" cy="1516"/>
          </a:xfrm>
        </p:grpSpPr>
        <p:sp>
          <p:nvSpPr>
            <p:cNvPr id="134" name="缺角矩形 133"/>
            <p:cNvSpPr/>
            <p:nvPr/>
          </p:nvSpPr>
          <p:spPr>
            <a:xfrm>
              <a:off x="707" y="1183"/>
              <a:ext cx="1517" cy="1517"/>
            </a:xfrm>
            <a:prstGeom prst="plaque">
              <a:avLst>
                <a:gd name="adj" fmla="val 50000"/>
              </a:avLst>
            </a:prstGeom>
            <a:noFill/>
            <a:ln>
              <a:gradFill>
                <a:gsLst>
                  <a:gs pos="28000">
                    <a:srgbClr val="97C502"/>
                  </a:gs>
                  <a:gs pos="100000">
                    <a:srgbClr val="3161E6">
                      <a:alpha val="0"/>
                    </a:srgb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6" name="缺角矩形 145"/>
            <p:cNvSpPr/>
            <p:nvPr/>
          </p:nvSpPr>
          <p:spPr>
            <a:xfrm>
              <a:off x="2208" y="2093"/>
              <a:ext cx="607" cy="607"/>
            </a:xfrm>
            <a:prstGeom prst="plaque">
              <a:avLst>
                <a:gd name="adj" fmla="val 50000"/>
              </a:avLst>
            </a:prstGeom>
            <a:noFill/>
            <a:ln w="25400">
              <a:gradFill>
                <a:gsLst>
                  <a:gs pos="0">
                    <a:srgbClr val="3161E6"/>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4" name="图片 3"/>
          <p:cNvPicPr>
            <a:picLocks noChangeAspect="1"/>
          </p:cNvPicPr>
          <p:nvPr>
            <p:custDataLst>
              <p:tags r:id="rId1"/>
            </p:custDataLst>
          </p:nvPr>
        </p:nvPicPr>
        <p:blipFill>
          <a:blip r:embed="rId2"/>
          <a:stretch>
            <a:fillRect/>
          </a:stretch>
        </p:blipFill>
        <p:spPr>
          <a:xfrm>
            <a:off x="10156825" y="109855"/>
            <a:ext cx="1848142" cy="1296000"/>
          </a:xfrm>
          <a:prstGeom prst="rect">
            <a:avLst/>
          </a:prstGeom>
          <a:noFill/>
          <a:ln w="9525">
            <a:noFill/>
          </a:ln>
        </p:spPr>
      </p:pic>
      <p:sp>
        <p:nvSpPr>
          <p:cNvPr id="5" name="Google Shape;55;p15"/>
          <p:cNvSpPr txBox="1"/>
          <p:nvPr>
            <p:custDataLst>
              <p:tags r:id="rId3"/>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112</a:t>
            </a:r>
            <a:endParaRPr kumimoji="0" lang="en-US" altLang="en-GB" sz="2500" b="1"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4"/>
            </p:custDataLst>
          </p:nvPr>
        </p:nvSpPr>
        <p:spPr>
          <a:xfrm>
            <a:off x="6750050" y="5542915"/>
            <a:ext cx="5340985"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Gianforte School of Computing </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1" i="0" u="none" strike="noStrike" kern="1200" cap="none" spc="0" normalizeH="0" baseline="0" noProof="0" dirty="0">
              <a:ln>
                <a:noFill/>
              </a:ln>
              <a:solidFill>
                <a:schemeClr val="bg1"/>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rPr>
              <a:t>E-mail: fangtian.zhong@montana.edu</a:t>
            </a: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1" i="0" u="none" strike="noStrike" kern="1200" cap="none" spc="0" normalizeH="0" baseline="0" noProof="0" dirty="0">
              <a:ln>
                <a:noFill/>
              </a:ln>
              <a:solidFill>
                <a:schemeClr val="bg1"/>
              </a:solidFill>
              <a:effectLst/>
              <a:uLnTx/>
              <a:uFillTx/>
              <a:latin typeface="Palatino Linotype" panose="02040502050505030304" charset="0"/>
              <a:ea typeface="Microsoft YaHei" panose="020B0503020204020204" charset="-122"/>
              <a:cs typeface="Palatino Linotype" panose="02040502050505030304" charset="0"/>
            </a:endParaRPr>
          </a:p>
        </p:txBody>
      </p:sp>
      <p:sp>
        <p:nvSpPr>
          <p:cNvPr id="115" name="矩形 114"/>
          <p:cNvSpPr/>
          <p:nvPr>
            <p:custDataLst>
              <p:tags r:id="rId5"/>
            </p:custDataLst>
          </p:nvPr>
        </p:nvSpPr>
        <p:spPr bwMode="auto">
          <a:xfrm>
            <a:off x="-19050" y="2219960"/>
            <a:ext cx="12198985" cy="1014730"/>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173" name="矩形 172"/>
          <p:cNvSpPr/>
          <p:nvPr>
            <p:custDataLst>
              <p:tags r:id="rId6"/>
            </p:custDataLst>
          </p:nvPr>
        </p:nvSpPr>
        <p:spPr>
          <a:xfrm>
            <a:off x="0" y="6272530"/>
            <a:ext cx="1960245" cy="553085"/>
          </a:xfrm>
          <a:prstGeom prst="rect">
            <a:avLst/>
          </a:prstGeom>
        </p:spPr>
        <p:txBody>
          <a:bodyPr wrap="square">
            <a:spAutoFit/>
          </a:bodyPr>
          <a:p>
            <a:pPr algn="ctr">
              <a:lnSpc>
                <a:spcPct val="150000"/>
              </a:lnSpc>
              <a:defRPr/>
            </a:pPr>
            <a:r>
              <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rPr>
              <a:t>2024.01.17</a:t>
            </a:r>
            <a:endParaRPr lang="en-US" altLang="zh-CN" sz="2000" b="1" dirty="0">
              <a:solidFill>
                <a:schemeClr val="bg1"/>
              </a:solidFill>
              <a:latin typeface="Arial" panose="020B0604020202020204" pitchFamily="34" charset="0"/>
              <a:ea typeface="华文楷体" panose="0201060004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Info About Me</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8" name="圆角矩形 7"/>
          <p:cNvSpPr/>
          <p:nvPr>
            <p:custDataLst>
              <p:tags r:id="rId2"/>
            </p:custDataLst>
          </p:nvPr>
        </p:nvSpPr>
        <p:spPr>
          <a:xfrm>
            <a:off x="255270" y="1007745"/>
            <a:ext cx="11681460" cy="5568315"/>
          </a:xfrm>
          <a:prstGeom prst="roundRect">
            <a:avLst>
              <a:gd name="adj" fmla="val 7836"/>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文本框 3" descr="7b0a202020202262756c6c6574223a20227b5c2263617465676f727949645c223a31303030352c5c2274656d706c61746549645c223a32303233313533367d220a7d0a"/>
          <p:cNvSpPr txBox="1"/>
          <p:nvPr>
            <p:custDataLst>
              <p:tags r:id="rId3"/>
            </p:custDataLst>
          </p:nvPr>
        </p:nvSpPr>
        <p:spPr>
          <a:xfrm>
            <a:off x="383540" y="1970405"/>
            <a:ext cx="10817225" cy="4194810"/>
          </a:xfrm>
          <a:prstGeom prst="rect">
            <a:avLst/>
          </a:prstGeom>
          <a:noFill/>
        </p:spPr>
        <p:txBody>
          <a:bodyPr wrap="square" rtlCol="0">
            <a:spAutoFit/>
          </a:bodyPr>
          <a:p>
            <a:pPr marL="457200" indent="-457200">
              <a:buClr>
                <a:srgbClr val="0070C0"/>
              </a:buClr>
              <a:buSzPct val="170000"/>
              <a:buFont typeface="Wingdings" panose="05000000000000000000" charset="0"/>
              <a:buBlip>
                <a:blip r:embed="rId4"/>
              </a:buBlip>
            </a:pPr>
            <a:r>
              <a:rPr lang="en-US" altLang="zh-CN" sz="2500" b="1">
                <a:solidFill>
                  <a:srgbClr val="00A0D1"/>
                </a:solidFill>
                <a:latin typeface="Arial" panose="020B0604020202020204" pitchFamily="34" charset="0"/>
                <a:cs typeface="Arial" panose="020B0604020202020204" pitchFamily="34" charset="0"/>
                <a:sym typeface="+mn-ea"/>
              </a:rPr>
              <a:t>Education</a:t>
            </a:r>
            <a:endParaRPr lang="en-US" altLang="zh-CN" sz="2500" b="1">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Ph.D., George Washington University, 2021</a:t>
            </a:r>
            <a:endParaRPr lang="en-US" sz="2500">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Postdoc., Pennsylvnia State University and University of Notre Dame</a:t>
            </a:r>
            <a:endParaRPr lang="en-US" sz="2500">
              <a:latin typeface="Arial" panose="020B0604020202020204" pitchFamily="34" charset="0"/>
              <a:cs typeface="Arial" panose="020B0604020202020204" pitchFamily="34" charset="0"/>
              <a:sym typeface="+mn-ea"/>
            </a:endParaRPr>
          </a:p>
          <a:p>
            <a:pPr marL="457200" indent="-457200" fontAlgn="auto">
              <a:spcBef>
                <a:spcPts val="2000"/>
              </a:spcBef>
              <a:buClr>
                <a:srgbClr val="0070C0"/>
              </a:buClr>
              <a:buSzPct val="170000"/>
              <a:buFont typeface="Wingdings" panose="05000000000000000000" charset="0"/>
              <a:buBlip>
                <a:blip r:embed="rId4"/>
              </a:buBlip>
            </a:pPr>
            <a:r>
              <a:rPr lang="en-US" altLang="zh-CN" sz="2500" b="1">
                <a:solidFill>
                  <a:srgbClr val="00A0D1"/>
                </a:solidFill>
                <a:latin typeface="Arial" panose="020B0604020202020204" pitchFamily="34" charset="0"/>
                <a:cs typeface="Arial" panose="020B0604020202020204" pitchFamily="34" charset="0"/>
                <a:sym typeface="+mn-ea"/>
              </a:rPr>
              <a:t>Research interests</a:t>
            </a:r>
            <a:endParaRPr lang="en-US" altLang="zh-CN" sz="2200" b="1">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Software security</a:t>
            </a:r>
            <a:endParaRPr lang="en-US" sz="2500">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Program analysis</a:t>
            </a:r>
            <a:endParaRPr lang="en-US" sz="2500">
              <a:latin typeface="Arial" panose="020B0604020202020204" pitchFamily="34" charset="0"/>
              <a:cs typeface="Arial" panose="020B0604020202020204" pitchFamily="34" charset="0"/>
              <a:sym typeface="+mn-ea"/>
            </a:endParaRPr>
          </a:p>
          <a:p>
            <a:pPr marL="791845" indent="-288290" algn="l" fontAlgn="auto">
              <a:spcAft>
                <a:spcPts val="1000"/>
              </a:spcAft>
              <a:buFont typeface="Arial" panose="020B0604020202020204" pitchFamily="34" charset="0"/>
              <a:buChar char="•"/>
            </a:pPr>
            <a:r>
              <a:rPr lang="en-US" sz="2500">
                <a:latin typeface="Arial" panose="020B0604020202020204" pitchFamily="34" charset="0"/>
                <a:cs typeface="Arial" panose="020B0604020202020204" pitchFamily="34" charset="0"/>
                <a:sym typeface="+mn-ea"/>
              </a:rPr>
              <a:t>Machine learning for cybersecurity</a:t>
            </a:r>
            <a:endParaRPr lang="en-US" altLang="zh-CN" sz="2500">
              <a:latin typeface="Arial" panose="020B0604020202020204" pitchFamily="34" charset="0"/>
              <a:cs typeface="Arial" panose="020B0604020202020204" pitchFamily="34" charset="0"/>
              <a:sym typeface="+mn-ea"/>
            </a:endParaRPr>
          </a:p>
          <a:p>
            <a:pPr marL="457200" indent="-457200" fontAlgn="auto">
              <a:spcBef>
                <a:spcPts val="2000"/>
              </a:spcBef>
              <a:spcAft>
                <a:spcPts val="0"/>
              </a:spcAft>
              <a:buClr>
                <a:srgbClr val="0070C0"/>
              </a:buClr>
              <a:buSzPct val="170000"/>
              <a:buFont typeface="Wingdings" panose="05000000000000000000" charset="0"/>
              <a:buBlip>
                <a:blip r:embed="rId4"/>
              </a:buBlip>
            </a:pPr>
            <a:r>
              <a:rPr lang="en-US" altLang="zh-CN" sz="2500" b="1">
                <a:solidFill>
                  <a:srgbClr val="00A0D1"/>
                </a:solidFill>
                <a:latin typeface="Arial" panose="020B0604020202020204" pitchFamily="34" charset="0"/>
                <a:cs typeface="Arial" panose="020B0604020202020204" pitchFamily="34" charset="0"/>
                <a:sym typeface="+mn-ea"/>
              </a:rPr>
              <a:t>More</a:t>
            </a:r>
            <a:endParaRPr lang="en-US" altLang="zh-CN" sz="2200">
              <a:latin typeface="Arial" panose="020B0604020202020204" pitchFamily="34" charset="0"/>
              <a:cs typeface="Arial" panose="020B0604020202020204" pitchFamily="34" charset="0"/>
              <a:sym typeface="+mn-ea"/>
            </a:endParaRPr>
          </a:p>
          <a:p>
            <a:pPr marL="791845" indent="-288290" algn="l" fontAlgn="auto">
              <a:buFont typeface="Arial" panose="020B0604020202020204" pitchFamily="34" charset="0"/>
              <a:buChar char="•"/>
            </a:pPr>
            <a:r>
              <a:rPr lang="en-US" sz="2500">
                <a:latin typeface="Arial" panose="020B0604020202020204" pitchFamily="34" charset="0"/>
                <a:cs typeface="Arial" panose="020B0604020202020204" pitchFamily="34" charset="0"/>
                <a:sym typeface="+mn-ea"/>
              </a:rPr>
              <a:t>https://fangtian-zhong.github.io/</a:t>
            </a:r>
            <a:endParaRPr lang="en-US" sz="2500">
              <a:latin typeface="Arial" panose="020B0604020202020204" pitchFamily="34" charset="0"/>
              <a:cs typeface="Arial" panose="020B0604020202020204" pitchFamily="34" charset="0"/>
              <a:sym typeface="+mn-ea"/>
            </a:endParaRPr>
          </a:p>
        </p:txBody>
      </p:sp>
      <p:pic>
        <p:nvPicPr>
          <p:cNvPr id="6" name="图片 5" descr="图片1"/>
          <p:cNvPicPr>
            <a:picLocks noChangeAspect="1"/>
          </p:cNvPicPr>
          <p:nvPr>
            <p:custDataLst>
              <p:tags r:id="rId5"/>
            </p:custDataLst>
          </p:nvPr>
        </p:nvPicPr>
        <p:blipFill>
          <a:blip r:embed="rId6"/>
          <a:srcRect t="21305" r="3432" b="12006"/>
          <a:stretch>
            <a:fillRect/>
          </a:stretch>
        </p:blipFill>
        <p:spPr>
          <a:xfrm>
            <a:off x="9616440" y="4796790"/>
            <a:ext cx="2461260" cy="2061210"/>
          </a:xfrm>
          <a:prstGeom prst="rect">
            <a:avLst/>
          </a:prstGeom>
        </p:spPr>
      </p:pic>
      <p:sp>
        <p:nvSpPr>
          <p:cNvPr id="7" name="文本框 6"/>
          <p:cNvSpPr txBox="1"/>
          <p:nvPr>
            <p:custDataLst>
              <p:tags r:id="rId7"/>
            </p:custDataLst>
          </p:nvPr>
        </p:nvSpPr>
        <p:spPr>
          <a:xfrm>
            <a:off x="3865245" y="1134745"/>
            <a:ext cx="8047355" cy="598805"/>
          </a:xfrm>
          <a:prstGeom prst="rect">
            <a:avLst/>
          </a:prstGeom>
          <a:noFill/>
        </p:spPr>
        <p:txBody>
          <a:bodyPr wrap="square" rtlCol="0">
            <a:spAutoFit/>
          </a:bodyPr>
          <a:p>
            <a:pPr indent="0" fontAlgn="auto">
              <a:spcAft>
                <a:spcPts val="1000"/>
              </a:spcAft>
            </a:pPr>
            <a:r>
              <a:rPr lang="en-US" sz="3300">
                <a:solidFill>
                  <a:srgbClr val="0070C0"/>
                </a:solidFill>
                <a:latin typeface="Arial Black" panose="020B0A04020102020204" charset="0"/>
                <a:cs typeface="Arial Black" panose="020B0A04020102020204" charset="0"/>
                <a:sym typeface="+mn-ea"/>
              </a:rPr>
              <a:t>Fangtian Zhong</a:t>
            </a:r>
            <a:endParaRPr lang="en-US" altLang="zh-CN" sz="2200">
              <a:latin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pSp>
        <p:nvGrpSpPr>
          <p:cNvPr id="22" name="组合 21"/>
          <p:cNvGrpSpPr/>
          <p:nvPr/>
        </p:nvGrpSpPr>
        <p:grpSpPr>
          <a:xfrm>
            <a:off x="7595870" y="2604135"/>
            <a:ext cx="4470400" cy="3129280"/>
            <a:chOff x="11962" y="4101"/>
            <a:chExt cx="7040" cy="4928"/>
          </a:xfrm>
        </p:grpSpPr>
        <p:sp>
          <p:nvSpPr>
            <p:cNvPr id="19" name="圆角矩形 18"/>
            <p:cNvSpPr/>
            <p:nvPr>
              <p:custDataLst>
                <p:tags r:id="rId1"/>
              </p:custDataLst>
            </p:nvPr>
          </p:nvSpPr>
          <p:spPr>
            <a:xfrm>
              <a:off x="11962" y="7281"/>
              <a:ext cx="7040" cy="1748"/>
            </a:xfrm>
            <a:prstGeom prst="roundRect">
              <a:avLst/>
            </a:prstGeom>
            <a:solidFill>
              <a:srgbClr val="03A9F5">
                <a:alpha val="20000"/>
              </a:srgbClr>
            </a:solidFill>
            <a:ln w="12700">
              <a:solidFill>
                <a:srgbClr val="03A9F5"/>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20" name="文本框 19"/>
            <p:cNvSpPr txBox="1"/>
            <p:nvPr>
              <p:custDataLst>
                <p:tags r:id="rId2"/>
              </p:custDataLst>
            </p:nvPr>
          </p:nvSpPr>
          <p:spPr>
            <a:xfrm>
              <a:off x="16741" y="4101"/>
              <a:ext cx="2163" cy="1234"/>
            </a:xfrm>
            <a:prstGeom prst="rect">
              <a:avLst/>
            </a:prstGeom>
            <a:solidFill>
              <a:srgbClr val="03A9F5"/>
            </a:solidFill>
            <a:ln w="12700">
              <a:solidFill>
                <a:srgbClr val="03A9F5"/>
              </a:solidFill>
              <a:prstDash val="solid"/>
            </a:ln>
          </p:spPr>
          <p:txBody>
            <a:bodyPr wrap="square" rtlCol="0">
              <a:spAutoFit/>
            </a:bodyPr>
            <a:p>
              <a:pPr algn="ctr"/>
              <a:r>
                <a:rPr lang="en-US" altLang="zh-CN" sz="1500" b="1" dirty="0">
                  <a:solidFill>
                    <a:sysClr val="window" lastClr="FFFFFF"/>
                  </a:solidFill>
                  <a:latin typeface="Arial" panose="020B0604020202020204" pitchFamily="34" charset="0"/>
                  <a:cs typeface="Arial" panose="020B0604020202020204" pitchFamily="34" charset="0"/>
                </a:rPr>
                <a:t>Vulnerability</a:t>
              </a:r>
              <a:r>
                <a:rPr lang="zh-CN" altLang="en-US" sz="1500" b="1" dirty="0">
                  <a:solidFill>
                    <a:sysClr val="window" lastClr="FFFFFF"/>
                  </a:solidFill>
                  <a:latin typeface="Arial" panose="020B0604020202020204" pitchFamily="34" charset="0"/>
                  <a:cs typeface="Arial" panose="020B0604020202020204" pitchFamily="34" charset="0"/>
                </a:rPr>
                <a:t> Knowledge Transfer</a:t>
              </a:r>
              <a:endParaRPr lang="zh-CN" altLang="en-US" sz="1500" b="1" dirty="0">
                <a:solidFill>
                  <a:sysClr val="window" lastClr="FFFFFF"/>
                </a:solidFill>
                <a:latin typeface="Arial" panose="020B0604020202020204" pitchFamily="34" charset="0"/>
                <a:cs typeface="Arial" panose="020B0604020202020204" pitchFamily="34" charset="0"/>
              </a:endParaRPr>
            </a:p>
          </p:txBody>
        </p:sp>
        <p:cxnSp>
          <p:nvCxnSpPr>
            <p:cNvPr id="21" name="直接箭头连接符 20"/>
            <p:cNvCxnSpPr/>
            <p:nvPr/>
          </p:nvCxnSpPr>
          <p:spPr>
            <a:xfrm flipH="1" flipV="1">
              <a:off x="17823" y="5400"/>
              <a:ext cx="0" cy="1832"/>
            </a:xfrm>
            <a:prstGeom prst="straightConnector1">
              <a:avLst/>
            </a:prstGeom>
            <a:noFill/>
            <a:ln w="28575" cap="flat" cmpd="sng" algn="ctr">
              <a:solidFill>
                <a:srgbClr val="03A9F5"/>
              </a:solidFill>
              <a:prstDash val="solid"/>
              <a:miter lim="800000"/>
              <a:tailEnd type="triangle" w="lg" len="lg"/>
            </a:ln>
          </p:spPr>
        </p:cxnSp>
      </p:grpSp>
      <p:sp>
        <p:nvSpPr>
          <p:cNvPr id="33" name="内容占位符 9"/>
          <p:cNvSpPr txBox="1"/>
          <p:nvPr>
            <p:custDataLst>
              <p:tags r:id="rId3"/>
            </p:custDataLst>
          </p:nvPr>
        </p:nvSpPr>
        <p:spPr>
          <a:xfrm>
            <a:off x="110490" y="215265"/>
            <a:ext cx="4605655"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b="1"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charset="-122"/>
                <a:cs typeface="+mn-cs"/>
              </a:rPr>
              <a:t> Research Roadmap</a:t>
            </a:r>
            <a:endParaRPr kumimoji="0" lang="en-US" altLang="zh-CN" b="1" i="0" u="none" strike="noStrike" kern="1200" cap="none" spc="0" normalizeH="0" baseline="0" noProof="0">
              <a:ln>
                <a:noFill/>
              </a:ln>
              <a:solidFill>
                <a:srgbClr val="FF0000"/>
              </a:solidFill>
              <a:effectLst/>
              <a:uLnTx/>
              <a:uFillTx/>
              <a:latin typeface="Arial" panose="020B0604020202020204" pitchFamily="34" charset="0"/>
              <a:ea typeface="Microsoft YaHei" panose="020B0503020204020204" charset="-122"/>
              <a:cs typeface="+mn-cs"/>
            </a:endParaRPr>
          </a:p>
        </p:txBody>
      </p:sp>
      <p:grpSp>
        <p:nvGrpSpPr>
          <p:cNvPr id="202" name="组合 201"/>
          <p:cNvGrpSpPr/>
          <p:nvPr/>
        </p:nvGrpSpPr>
        <p:grpSpPr>
          <a:xfrm>
            <a:off x="4363085" y="3276600"/>
            <a:ext cx="4996815" cy="1126490"/>
            <a:chOff x="7751" y="5160"/>
            <a:chExt cx="7869" cy="1774"/>
          </a:xfrm>
        </p:grpSpPr>
        <p:sp>
          <p:nvSpPr>
            <p:cNvPr id="198" name="圆角矩形 197"/>
            <p:cNvSpPr/>
            <p:nvPr>
              <p:custDataLst>
                <p:tags r:id="rId4"/>
              </p:custDataLst>
            </p:nvPr>
          </p:nvSpPr>
          <p:spPr>
            <a:xfrm>
              <a:off x="7751" y="5595"/>
              <a:ext cx="7869" cy="1339"/>
            </a:xfrm>
            <a:prstGeom prst="roundRect">
              <a:avLst/>
            </a:prstGeom>
            <a:solidFill>
              <a:srgbClr val="03A9F5">
                <a:alpha val="20000"/>
              </a:srgbClr>
            </a:solidFill>
            <a:ln w="12700">
              <a:solidFill>
                <a:srgbClr val="00B0F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99" name="文本框 198"/>
            <p:cNvSpPr txBox="1"/>
            <p:nvPr>
              <p:custDataLst>
                <p:tags r:id="rId5"/>
              </p:custDataLst>
            </p:nvPr>
          </p:nvSpPr>
          <p:spPr>
            <a:xfrm>
              <a:off x="11234" y="5160"/>
              <a:ext cx="1794" cy="872"/>
            </a:xfrm>
            <a:prstGeom prst="rect">
              <a:avLst/>
            </a:prstGeom>
            <a:solidFill>
              <a:srgbClr val="03A9F5"/>
            </a:solidFill>
            <a:ln w="12700">
              <a:solidFill>
                <a:srgbClr val="03A9F5"/>
              </a:solidFill>
              <a:prstDash val="solid"/>
            </a:ln>
          </p:spPr>
          <p:txBody>
            <a:bodyPr wrap="square" rtlCol="0">
              <a:spAutoFit/>
            </a:bodyPr>
            <a:p>
              <a:pPr algn="ctr"/>
              <a:r>
                <a:rPr lang="zh-CN" altLang="en-US" sz="1500" b="1" dirty="0">
                  <a:solidFill>
                    <a:sysClr val="window" lastClr="FFFFFF"/>
                  </a:solidFill>
                  <a:latin typeface="Arial" panose="020B0604020202020204" pitchFamily="34" charset="0"/>
                  <a:cs typeface="Arial" panose="020B0604020202020204" pitchFamily="34" charset="0"/>
                </a:rPr>
                <a:t>Security Assistant</a:t>
              </a:r>
              <a:endParaRPr lang="zh-CN" altLang="en-US" sz="1500" b="1" dirty="0">
                <a:solidFill>
                  <a:sysClr val="window" lastClr="FFFFFF"/>
                </a:solidFill>
                <a:latin typeface="Arial" panose="020B0604020202020204" pitchFamily="34" charset="0"/>
                <a:cs typeface="Arial" panose="020B0604020202020204" pitchFamily="34" charset="0"/>
              </a:endParaRPr>
            </a:p>
          </p:txBody>
        </p:sp>
      </p:grpSp>
      <p:grpSp>
        <p:nvGrpSpPr>
          <p:cNvPr id="201" name="组合 200"/>
          <p:cNvGrpSpPr/>
          <p:nvPr/>
        </p:nvGrpSpPr>
        <p:grpSpPr>
          <a:xfrm>
            <a:off x="3635375" y="4623435"/>
            <a:ext cx="4138295" cy="1827530"/>
            <a:chOff x="6605" y="7281"/>
            <a:chExt cx="6517" cy="2878"/>
          </a:xfrm>
        </p:grpSpPr>
        <p:sp>
          <p:nvSpPr>
            <p:cNvPr id="195" name="圆角矩形 194"/>
            <p:cNvSpPr/>
            <p:nvPr>
              <p:custDataLst>
                <p:tags r:id="rId6"/>
              </p:custDataLst>
            </p:nvPr>
          </p:nvSpPr>
          <p:spPr>
            <a:xfrm>
              <a:off x="6605" y="7281"/>
              <a:ext cx="5866" cy="1748"/>
            </a:xfrm>
            <a:prstGeom prst="roundRect">
              <a:avLst/>
            </a:prstGeom>
            <a:solidFill>
              <a:srgbClr val="03A9F5">
                <a:alpha val="20000"/>
              </a:srgbClr>
            </a:solidFill>
            <a:ln w="12700">
              <a:solidFill>
                <a:srgbClr val="03A9F5"/>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96" name="文本框 195"/>
            <p:cNvSpPr txBox="1"/>
            <p:nvPr>
              <p:custDataLst>
                <p:tags r:id="rId7"/>
              </p:custDataLst>
            </p:nvPr>
          </p:nvSpPr>
          <p:spPr>
            <a:xfrm>
              <a:off x="11174" y="8925"/>
              <a:ext cx="1949" cy="1234"/>
            </a:xfrm>
            <a:prstGeom prst="rect">
              <a:avLst/>
            </a:prstGeom>
            <a:solidFill>
              <a:srgbClr val="03A9F5"/>
            </a:solidFill>
            <a:ln w="12700">
              <a:solidFill>
                <a:srgbClr val="03A9F5"/>
              </a:solidFill>
              <a:prstDash val="solid"/>
            </a:ln>
          </p:spPr>
          <p:txBody>
            <a:bodyPr wrap="square" rtlCol="0">
              <a:spAutoFit/>
            </a:bodyPr>
            <a:p>
              <a:pPr algn="ctr"/>
              <a:r>
                <a:rPr lang="zh-CN" altLang="en-US" sz="1500" b="1" dirty="0">
                  <a:solidFill>
                    <a:sysClr val="window" lastClr="FFFFFF"/>
                  </a:solidFill>
                  <a:latin typeface="Arial" panose="020B0604020202020204" pitchFamily="34" charset="0"/>
                  <a:cs typeface="Arial" panose="020B0604020202020204" pitchFamily="34" charset="0"/>
                </a:rPr>
                <a:t>Security Knowledge Transfer</a:t>
              </a:r>
              <a:endParaRPr lang="zh-CN" altLang="en-US" sz="1500" b="1" dirty="0">
                <a:solidFill>
                  <a:sysClr val="window" lastClr="FFFFFF"/>
                </a:solidFill>
                <a:latin typeface="Arial" panose="020B0604020202020204" pitchFamily="34" charset="0"/>
                <a:cs typeface="Arial" panose="020B0604020202020204" pitchFamily="34" charset="0"/>
              </a:endParaRPr>
            </a:p>
          </p:txBody>
        </p:sp>
      </p:grpSp>
      <p:sp>
        <p:nvSpPr>
          <p:cNvPr id="129" name="椭圆 128"/>
          <p:cNvSpPr>
            <a:spLocks noChangeAspect="1"/>
          </p:cNvSpPr>
          <p:nvPr>
            <p:custDataLst>
              <p:tags r:id="rId8"/>
            </p:custDataLst>
          </p:nvPr>
        </p:nvSpPr>
        <p:spPr>
          <a:xfrm>
            <a:off x="4716145" y="215265"/>
            <a:ext cx="2879725" cy="2879725"/>
          </a:xfrm>
          <a:prstGeom prst="ellipse">
            <a:avLst/>
          </a:prstGeom>
          <a:solidFill>
            <a:srgbClr val="01B0C3"/>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30" name="椭圆 129"/>
          <p:cNvSpPr>
            <a:spLocks noChangeAspect="1"/>
          </p:cNvSpPr>
          <p:nvPr>
            <p:custDataLst>
              <p:tags r:id="rId9"/>
            </p:custDataLst>
          </p:nvPr>
        </p:nvSpPr>
        <p:spPr>
          <a:xfrm>
            <a:off x="5103495" y="989330"/>
            <a:ext cx="2105660" cy="2105660"/>
          </a:xfrm>
          <a:prstGeom prst="ellipse">
            <a:avLst/>
          </a:prstGeom>
          <a:solidFill>
            <a:srgbClr val="092A49"/>
          </a:solidFill>
          <a:ln w="25400" cmpd="sng">
            <a:no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31" name="椭圆 130"/>
          <p:cNvSpPr>
            <a:spLocks noChangeAspect="1"/>
          </p:cNvSpPr>
          <p:nvPr>
            <p:custDataLst>
              <p:tags r:id="rId10"/>
            </p:custDataLst>
          </p:nvPr>
        </p:nvSpPr>
        <p:spPr>
          <a:xfrm>
            <a:off x="5490845" y="1764030"/>
            <a:ext cx="1330960" cy="1330960"/>
          </a:xfrm>
          <a:prstGeom prst="ellipse">
            <a:avLst/>
          </a:prstGeom>
          <a:solidFill>
            <a:srgbClr val="E54A24"/>
          </a:solidFill>
          <a:ln w="25400">
            <a:noFill/>
          </a:ln>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endParaRPr lang="zh-CN" altLang="en-US">
              <a:solidFill>
                <a:sysClr val="window" lastClr="FFFFFF"/>
              </a:solidFill>
              <a:latin typeface="Segoe UI" panose="020B0502040204020203" charset="0"/>
              <a:ea typeface="Microsoft YaHei Light" panose="020B0502040204020203" charset="-122"/>
            </a:endParaRPr>
          </a:p>
        </p:txBody>
      </p:sp>
      <p:sp>
        <p:nvSpPr>
          <p:cNvPr id="132" name="文本框 131"/>
          <p:cNvSpPr txBox="1"/>
          <p:nvPr>
            <p:custDataLst>
              <p:tags r:id="rId11"/>
            </p:custDataLst>
          </p:nvPr>
        </p:nvSpPr>
        <p:spPr>
          <a:xfrm>
            <a:off x="4951730" y="309880"/>
            <a:ext cx="2409190" cy="645160"/>
          </a:xfrm>
          <a:prstGeom prst="rect">
            <a:avLst/>
          </a:prstGeom>
          <a:noFill/>
        </p:spPr>
        <p:txBody>
          <a:bodyPr wrap="square" rtlCol="0">
            <a:spAutoFit/>
          </a:bodyPr>
          <a:p>
            <a:pPr algn="ctr"/>
            <a:r>
              <a:rPr lang="zh-CN" altLang="en-US" b="1">
                <a:solidFill>
                  <a:sysClr val="window" lastClr="FFFFFF"/>
                </a:solidFill>
                <a:latin typeface="Arial" panose="020B0604020202020204" pitchFamily="34" charset="0"/>
                <a:cs typeface="Arial" panose="020B0604020202020204" pitchFamily="34" charset="0"/>
              </a:rPr>
              <a:t>Software Security/Analysis</a:t>
            </a:r>
            <a:endParaRPr lang="zh-CN" altLang="en-US" b="1">
              <a:solidFill>
                <a:sysClr val="window" lastClr="FFFFFF"/>
              </a:solidFill>
              <a:latin typeface="Arial" panose="020B0604020202020204" pitchFamily="34" charset="0"/>
              <a:cs typeface="Arial" panose="020B0604020202020204" pitchFamily="34" charset="0"/>
            </a:endParaRPr>
          </a:p>
        </p:txBody>
      </p:sp>
      <p:sp>
        <p:nvSpPr>
          <p:cNvPr id="133" name="文本框 132"/>
          <p:cNvSpPr txBox="1"/>
          <p:nvPr>
            <p:custDataLst>
              <p:tags r:id="rId12"/>
            </p:custDataLst>
          </p:nvPr>
        </p:nvSpPr>
        <p:spPr>
          <a:xfrm>
            <a:off x="5441315" y="1129030"/>
            <a:ext cx="1429385" cy="645160"/>
          </a:xfrm>
          <a:prstGeom prst="rect">
            <a:avLst/>
          </a:prstGeom>
          <a:noFill/>
        </p:spPr>
        <p:txBody>
          <a:bodyPr wrap="square" rtlCol="0">
            <a:spAutoFit/>
          </a:bodyPr>
          <a:p>
            <a:pPr algn="ctr"/>
            <a:r>
              <a:rPr lang="zh-CN" altLang="en-US" b="1" dirty="0">
                <a:solidFill>
                  <a:sysClr val="window" lastClr="FFFFFF"/>
                </a:solidFill>
                <a:latin typeface="Arial" panose="020B0604020202020204" pitchFamily="34" charset="0"/>
                <a:cs typeface="Arial" panose="020B0604020202020204" pitchFamily="34" charset="0"/>
              </a:rPr>
              <a:t>Software</a:t>
            </a:r>
            <a:endParaRPr lang="zh-CN" altLang="en-US" b="1" dirty="0">
              <a:solidFill>
                <a:sysClr val="window" lastClr="FFFFFF"/>
              </a:solidFill>
              <a:latin typeface="Arial" panose="020B0604020202020204" pitchFamily="34" charset="0"/>
              <a:cs typeface="Arial" panose="020B0604020202020204" pitchFamily="34" charset="0"/>
            </a:endParaRPr>
          </a:p>
          <a:p>
            <a:pPr algn="ctr"/>
            <a:r>
              <a:rPr lang="zh-CN" altLang="en-US" b="1" dirty="0">
                <a:solidFill>
                  <a:sysClr val="window" lastClr="FFFFFF"/>
                </a:solidFill>
                <a:latin typeface="Arial" panose="020B0604020202020204" pitchFamily="34" charset="0"/>
                <a:cs typeface="Arial" panose="020B0604020202020204" pitchFamily="34" charset="0"/>
              </a:rPr>
              <a:t>Analysis</a:t>
            </a:r>
            <a:endParaRPr lang="zh-CN" altLang="en-US" b="1" dirty="0">
              <a:solidFill>
                <a:sysClr val="window" lastClr="FFFFFF"/>
              </a:solidFill>
              <a:latin typeface="Arial" panose="020B0604020202020204" pitchFamily="34" charset="0"/>
              <a:cs typeface="Arial" panose="020B0604020202020204" pitchFamily="34" charset="0"/>
            </a:endParaRPr>
          </a:p>
        </p:txBody>
      </p:sp>
      <p:sp>
        <p:nvSpPr>
          <p:cNvPr id="134" name="文本框 133"/>
          <p:cNvSpPr txBox="1"/>
          <p:nvPr>
            <p:custDataLst>
              <p:tags r:id="rId13"/>
            </p:custDataLst>
          </p:nvPr>
        </p:nvSpPr>
        <p:spPr>
          <a:xfrm>
            <a:off x="5338445" y="2139315"/>
            <a:ext cx="1635125" cy="645160"/>
          </a:xfrm>
          <a:prstGeom prst="rect">
            <a:avLst/>
          </a:prstGeom>
          <a:noFill/>
        </p:spPr>
        <p:txBody>
          <a:bodyPr wrap="square" rtlCol="0">
            <a:spAutoFit/>
          </a:bodyPr>
          <a:p>
            <a:pPr algn="ctr"/>
            <a:r>
              <a:rPr lang="zh-CN" altLang="en-US" b="1" dirty="0">
                <a:solidFill>
                  <a:sysClr val="window" lastClr="FFFFFF"/>
                </a:solidFill>
                <a:latin typeface="Arial" panose="020B0604020202020204" pitchFamily="34" charset="0"/>
                <a:cs typeface="Arial" panose="020B0604020202020204" pitchFamily="34" charset="0"/>
              </a:rPr>
              <a:t>Malware</a:t>
            </a:r>
            <a:endParaRPr lang="zh-CN" altLang="en-US" b="1" dirty="0">
              <a:solidFill>
                <a:sysClr val="window" lastClr="FFFFFF"/>
              </a:solidFill>
              <a:latin typeface="Arial" panose="020B0604020202020204" pitchFamily="34" charset="0"/>
              <a:cs typeface="Arial" panose="020B0604020202020204" pitchFamily="34" charset="0"/>
            </a:endParaRPr>
          </a:p>
          <a:p>
            <a:pPr algn="ctr"/>
            <a:r>
              <a:rPr lang="zh-CN" altLang="en-US" b="1" dirty="0">
                <a:solidFill>
                  <a:sysClr val="window" lastClr="FFFFFF"/>
                </a:solidFill>
                <a:latin typeface="Arial" panose="020B0604020202020204" pitchFamily="34" charset="0"/>
                <a:cs typeface="Arial" panose="020B0604020202020204" pitchFamily="34" charset="0"/>
              </a:rPr>
              <a:t>Analysis</a:t>
            </a:r>
            <a:endParaRPr lang="zh-CN" altLang="en-US" b="1" dirty="0">
              <a:solidFill>
                <a:sysClr val="window" lastClr="FFFFFF"/>
              </a:solidFill>
              <a:latin typeface="Arial" panose="020B0604020202020204" pitchFamily="34" charset="0"/>
              <a:cs typeface="Arial" panose="020B0604020202020204" pitchFamily="34" charset="0"/>
            </a:endParaRPr>
          </a:p>
        </p:txBody>
      </p:sp>
      <p:cxnSp>
        <p:nvCxnSpPr>
          <p:cNvPr id="149" name="直接连接符 148"/>
          <p:cNvCxnSpPr/>
          <p:nvPr>
            <p:custDataLst>
              <p:tags r:id="rId14"/>
            </p:custDataLst>
          </p:nvPr>
        </p:nvCxnSpPr>
        <p:spPr>
          <a:xfrm flipH="1" flipV="1">
            <a:off x="3634740" y="2513965"/>
            <a:ext cx="1871980"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50" name="直接连接符 149"/>
          <p:cNvCxnSpPr/>
          <p:nvPr>
            <p:custDataLst>
              <p:tags r:id="rId15"/>
            </p:custDataLst>
          </p:nvPr>
        </p:nvCxnSpPr>
        <p:spPr>
          <a:xfrm flipH="1" flipV="1">
            <a:off x="1816735" y="3261360"/>
            <a:ext cx="3636010"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51" name="直接连接符 150"/>
          <p:cNvCxnSpPr/>
          <p:nvPr>
            <p:custDataLst>
              <p:tags r:id="rId16"/>
            </p:custDataLst>
          </p:nvPr>
        </p:nvCxnSpPr>
        <p:spPr>
          <a:xfrm rot="16200000" flipH="1" flipV="1">
            <a:off x="1529080" y="3540760"/>
            <a:ext cx="57594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2" name="直接连接符 151"/>
          <p:cNvCxnSpPr/>
          <p:nvPr>
            <p:custDataLst>
              <p:tags r:id="rId17"/>
            </p:custDataLst>
          </p:nvPr>
        </p:nvCxnSpPr>
        <p:spPr>
          <a:xfrm rot="16200000" flipH="1" flipV="1">
            <a:off x="5173345" y="3540125"/>
            <a:ext cx="575945"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3" name="直接连接符 152"/>
          <p:cNvCxnSpPr/>
          <p:nvPr>
            <p:custDataLst>
              <p:tags r:id="rId18"/>
            </p:custDataLst>
          </p:nvPr>
        </p:nvCxnSpPr>
        <p:spPr>
          <a:xfrm rot="16200000" flipH="1" flipV="1">
            <a:off x="3256740" y="2873200"/>
            <a:ext cx="756000"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60" name="直接连接符 159"/>
          <p:cNvCxnSpPr/>
          <p:nvPr>
            <p:custDataLst>
              <p:tags r:id="rId19"/>
            </p:custDataLst>
          </p:nvPr>
        </p:nvCxnSpPr>
        <p:spPr>
          <a:xfrm flipH="1">
            <a:off x="7040245" y="1480820"/>
            <a:ext cx="2326640" cy="0"/>
          </a:xfrm>
          <a:prstGeom prst="line">
            <a:avLst/>
          </a:prstGeom>
          <a:ln w="25400">
            <a:solidFill>
              <a:srgbClr val="092A49"/>
            </a:solidFill>
          </a:ln>
        </p:spPr>
        <p:style>
          <a:lnRef idx="1">
            <a:srgbClr val="005CA2"/>
          </a:lnRef>
          <a:fillRef idx="0">
            <a:srgbClr val="005CA2"/>
          </a:fillRef>
          <a:effectRef idx="0">
            <a:srgbClr val="005CA2"/>
          </a:effectRef>
          <a:fontRef idx="minor">
            <a:sysClr val="windowText" lastClr="000000"/>
          </a:fontRef>
        </p:style>
      </p:cxnSp>
      <p:cxnSp>
        <p:nvCxnSpPr>
          <p:cNvPr id="163" name="直接连接符 162"/>
          <p:cNvCxnSpPr/>
          <p:nvPr>
            <p:custDataLst>
              <p:tags r:id="rId20"/>
            </p:custDataLst>
          </p:nvPr>
        </p:nvCxnSpPr>
        <p:spPr>
          <a:xfrm rot="16200000" flipH="1" flipV="1">
            <a:off x="8466885" y="2368345"/>
            <a:ext cx="1800000"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grpSp>
        <p:nvGrpSpPr>
          <p:cNvPr id="3" name="组合 2"/>
          <p:cNvGrpSpPr/>
          <p:nvPr/>
        </p:nvGrpSpPr>
        <p:grpSpPr>
          <a:xfrm>
            <a:off x="247015" y="3829050"/>
            <a:ext cx="3140710" cy="2538730"/>
            <a:chOff x="1269" y="6030"/>
            <a:chExt cx="4946" cy="3998"/>
          </a:xfrm>
        </p:grpSpPr>
        <p:sp>
          <p:nvSpPr>
            <p:cNvPr id="138" name="矩形 137"/>
            <p:cNvSpPr/>
            <p:nvPr>
              <p:custDataLst>
                <p:tags r:id="rId21"/>
              </p:custDataLst>
            </p:nvPr>
          </p:nvSpPr>
          <p:spPr>
            <a:xfrm>
              <a:off x="1269" y="7553"/>
              <a:ext cx="1474" cy="1247"/>
            </a:xfrm>
            <a:prstGeom prst="rect">
              <a:avLst/>
            </a:prstGeom>
            <a:no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Android Malware Attacks</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9" name="矩形 138"/>
            <p:cNvSpPr/>
            <p:nvPr>
              <p:custDataLst>
                <p:tags r:id="rId22"/>
              </p:custDataLst>
            </p:nvPr>
          </p:nvSpPr>
          <p:spPr>
            <a:xfrm>
              <a:off x="3005" y="7553"/>
              <a:ext cx="1474" cy="1247"/>
            </a:xfrm>
            <a:prstGeom prst="rect">
              <a:avLst/>
            </a:prstGeom>
            <a:no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Window</a:t>
              </a: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Attacks</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0" name="矩形 139"/>
            <p:cNvSpPr/>
            <p:nvPr>
              <p:custDataLst>
                <p:tags r:id="rId23"/>
              </p:custDataLst>
            </p:nvPr>
          </p:nvSpPr>
          <p:spPr>
            <a:xfrm>
              <a:off x="4741" y="7553"/>
              <a:ext cx="1474" cy="1247"/>
            </a:xfrm>
            <a:prstGeom prst="rect">
              <a:avLst/>
            </a:prstGeom>
            <a:no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Linux Malware Attacks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1" name="矩形 140" descr="7b0a20202020227461726765744964223a202270726f636573734f6e6c696e65576f7264417274220a7d0a"/>
            <p:cNvSpPr/>
            <p:nvPr>
              <p:custDataLst>
                <p:tags r:id="rId24"/>
              </p:custDataLst>
            </p:nvPr>
          </p:nvSpPr>
          <p:spPr>
            <a:xfrm>
              <a:off x="2161" y="9462"/>
              <a:ext cx="1417" cy="567"/>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MalFox</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2" name="矩形 141"/>
            <p:cNvSpPr/>
            <p:nvPr>
              <p:custDataLst>
                <p:tags r:id="rId25"/>
              </p:custDataLst>
            </p:nvPr>
          </p:nvSpPr>
          <p:spPr>
            <a:xfrm>
              <a:off x="3907" y="9462"/>
              <a:ext cx="1417" cy="567"/>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MalInfo</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54" name="直接连接符 153"/>
            <p:cNvCxnSpPr/>
            <p:nvPr>
              <p:custDataLst>
                <p:tags r:id="rId26"/>
              </p:custDataLst>
            </p:nvPr>
          </p:nvCxnSpPr>
          <p:spPr>
            <a:xfrm rot="16200000" flipH="1" flipV="1">
              <a:off x="3487" y="6900"/>
              <a:ext cx="510" cy="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cxnSp>
          <p:nvCxnSpPr>
            <p:cNvPr id="155" name="直接连接符 154"/>
            <p:cNvCxnSpPr/>
            <p:nvPr>
              <p:custDataLst>
                <p:tags r:id="rId27"/>
              </p:custDataLst>
            </p:nvPr>
          </p:nvCxnSpPr>
          <p:spPr>
            <a:xfrm flipH="1" flipV="1">
              <a:off x="2006" y="7109"/>
              <a:ext cx="3480"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56" name="直接连接符 155"/>
            <p:cNvCxnSpPr/>
            <p:nvPr>
              <p:custDataLst>
                <p:tags r:id="rId28"/>
              </p:custDataLst>
            </p:nvPr>
          </p:nvCxnSpPr>
          <p:spPr>
            <a:xfrm rot="16200000" flipH="1" flipV="1">
              <a:off x="1780" y="7335"/>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7" name="直接连接符 156"/>
            <p:cNvCxnSpPr/>
            <p:nvPr>
              <p:custDataLst>
                <p:tags r:id="rId29"/>
              </p:custDataLst>
            </p:nvPr>
          </p:nvCxnSpPr>
          <p:spPr>
            <a:xfrm rot="16200000" flipH="1" flipV="1">
              <a:off x="3516" y="7335"/>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58" name="直接连接符 157"/>
            <p:cNvCxnSpPr/>
            <p:nvPr>
              <p:custDataLst>
                <p:tags r:id="rId30"/>
              </p:custDataLst>
            </p:nvPr>
          </p:nvCxnSpPr>
          <p:spPr>
            <a:xfrm rot="16200000" flipH="1" flipV="1">
              <a:off x="5252" y="7335"/>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sp>
          <p:nvSpPr>
            <p:cNvPr id="168" name="矩形 167"/>
            <p:cNvSpPr/>
            <p:nvPr>
              <p:custDataLst>
                <p:tags r:id="rId31"/>
              </p:custDataLst>
            </p:nvPr>
          </p:nvSpPr>
          <p:spPr>
            <a:xfrm>
              <a:off x="2353" y="6030"/>
              <a:ext cx="2778" cy="624"/>
            </a:xfrm>
            <a:prstGeom prst="rect">
              <a:avLst/>
            </a:prstGeom>
            <a:no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Malware Attacks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69" name="直接连接符 168"/>
            <p:cNvCxnSpPr/>
            <p:nvPr>
              <p:custDataLst>
                <p:tags r:id="rId32"/>
              </p:custDataLst>
            </p:nvPr>
          </p:nvCxnSpPr>
          <p:spPr>
            <a:xfrm rot="16200000" flipH="1" flipV="1">
              <a:off x="2671" y="9276"/>
              <a:ext cx="397"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0" name="直接连接符 169"/>
            <p:cNvCxnSpPr/>
            <p:nvPr>
              <p:custDataLst>
                <p:tags r:id="rId33"/>
              </p:custDataLst>
            </p:nvPr>
          </p:nvCxnSpPr>
          <p:spPr>
            <a:xfrm rot="16200000" flipH="1" flipV="1">
              <a:off x="4418" y="9276"/>
              <a:ext cx="397"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1" name="直接连接符 170"/>
            <p:cNvCxnSpPr/>
            <p:nvPr>
              <p:custDataLst>
                <p:tags r:id="rId34"/>
              </p:custDataLst>
            </p:nvPr>
          </p:nvCxnSpPr>
          <p:spPr>
            <a:xfrm flipH="1">
              <a:off x="2869" y="9077"/>
              <a:ext cx="1745" cy="1"/>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72" name="直接连接符 171"/>
            <p:cNvCxnSpPr/>
            <p:nvPr>
              <p:custDataLst>
                <p:tags r:id="rId35"/>
              </p:custDataLst>
            </p:nvPr>
          </p:nvCxnSpPr>
          <p:spPr>
            <a:xfrm rot="16200000" flipH="1" flipV="1">
              <a:off x="3605" y="8937"/>
              <a:ext cx="283" cy="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grpSp>
      <p:grpSp>
        <p:nvGrpSpPr>
          <p:cNvPr id="5" name="组合 4"/>
          <p:cNvGrpSpPr/>
          <p:nvPr/>
        </p:nvGrpSpPr>
        <p:grpSpPr>
          <a:xfrm>
            <a:off x="3770630" y="3829050"/>
            <a:ext cx="3384550" cy="2538730"/>
            <a:chOff x="6818" y="6030"/>
            <a:chExt cx="5330" cy="3998"/>
          </a:xfrm>
        </p:grpSpPr>
        <p:sp>
          <p:nvSpPr>
            <p:cNvPr id="143" name="矩形 142"/>
            <p:cNvSpPr/>
            <p:nvPr>
              <p:custDataLst>
                <p:tags r:id="rId36"/>
              </p:custDataLst>
            </p:nvPr>
          </p:nvSpPr>
          <p:spPr>
            <a:xfrm>
              <a:off x="6818" y="7553"/>
              <a:ext cx="1587" cy="1247"/>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Android</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4" name="矩形 143"/>
            <p:cNvSpPr/>
            <p:nvPr>
              <p:custDataLst>
                <p:tags r:id="rId37"/>
              </p:custDataLst>
            </p:nvPr>
          </p:nvSpPr>
          <p:spPr>
            <a:xfrm>
              <a:off x="10562" y="7553"/>
              <a:ext cx="1587" cy="1247"/>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Linux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5" name="矩形 144"/>
            <p:cNvSpPr/>
            <p:nvPr>
              <p:custDataLst>
                <p:tags r:id="rId38"/>
              </p:custDataLst>
            </p:nvPr>
          </p:nvSpPr>
          <p:spPr>
            <a:xfrm>
              <a:off x="8437" y="9462"/>
              <a:ext cx="1191" cy="567"/>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Vis</a:t>
              </a:r>
              <a:r>
                <a:rPr lang="en-US" altLang="zh-CN"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Pro</a:t>
              </a:r>
              <a:endParaRPr lang="en-US" altLang="zh-CN"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6" name="矩形 145"/>
            <p:cNvSpPr/>
            <p:nvPr>
              <p:custDataLst>
                <p:tags r:id="rId39"/>
              </p:custDataLst>
            </p:nvPr>
          </p:nvSpPr>
          <p:spPr>
            <a:xfrm>
              <a:off x="9758" y="9462"/>
              <a:ext cx="1191" cy="567"/>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Vis</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7" name="矩形 146"/>
            <p:cNvSpPr/>
            <p:nvPr>
              <p:custDataLst>
                <p:tags r:id="rId40"/>
              </p:custDataLst>
            </p:nvPr>
          </p:nvSpPr>
          <p:spPr>
            <a:xfrm>
              <a:off x="6903" y="9462"/>
              <a:ext cx="1417" cy="567"/>
            </a:xfrm>
            <a:prstGeom prst="rect">
              <a:avLst/>
            </a:prstGeom>
            <a:noFill/>
            <a:ln w="12700">
              <a:solidFill>
                <a:sysClr val="windowText" lastClr="000000"/>
              </a:solidFill>
              <a:prstDash val="solid"/>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ContMal</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59" name="直接连接符 158"/>
            <p:cNvCxnSpPr/>
            <p:nvPr>
              <p:custDataLst>
                <p:tags r:id="rId41"/>
              </p:custDataLst>
            </p:nvPr>
          </p:nvCxnSpPr>
          <p:spPr>
            <a:xfrm>
              <a:off x="7612" y="8800"/>
              <a:ext cx="0" cy="68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3" name="直接连接符 172"/>
            <p:cNvCxnSpPr/>
            <p:nvPr>
              <p:custDataLst>
                <p:tags r:id="rId42"/>
              </p:custDataLst>
            </p:nvPr>
          </p:nvCxnSpPr>
          <p:spPr>
            <a:xfrm rot="16200000" flipH="1" flipV="1">
              <a:off x="8835" y="9263"/>
              <a:ext cx="397"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4" name="直接连接符 173"/>
            <p:cNvCxnSpPr/>
            <p:nvPr>
              <p:custDataLst>
                <p:tags r:id="rId43"/>
              </p:custDataLst>
            </p:nvPr>
          </p:nvCxnSpPr>
          <p:spPr>
            <a:xfrm rot="16200000" flipH="1" flipV="1">
              <a:off x="10156" y="9263"/>
              <a:ext cx="397"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75" name="直接连接符 174"/>
            <p:cNvCxnSpPr/>
            <p:nvPr>
              <p:custDataLst>
                <p:tags r:id="rId44"/>
              </p:custDataLst>
            </p:nvPr>
          </p:nvCxnSpPr>
          <p:spPr>
            <a:xfrm flipH="1" flipV="1">
              <a:off x="9030" y="9071"/>
              <a:ext cx="1314"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76" name="直接连接符 175"/>
            <p:cNvCxnSpPr/>
            <p:nvPr>
              <p:custDataLst>
                <p:tags r:id="rId45"/>
              </p:custDataLst>
            </p:nvPr>
          </p:nvCxnSpPr>
          <p:spPr>
            <a:xfrm rot="16200000" flipH="1" flipV="1">
              <a:off x="9560" y="8956"/>
              <a:ext cx="255" cy="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sp>
          <p:nvSpPr>
            <p:cNvPr id="177" name="矩形 176"/>
            <p:cNvSpPr/>
            <p:nvPr>
              <p:custDataLst>
                <p:tags r:id="rId46"/>
              </p:custDataLst>
            </p:nvPr>
          </p:nvSpPr>
          <p:spPr>
            <a:xfrm>
              <a:off x="8690" y="7553"/>
              <a:ext cx="1587" cy="1247"/>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Windows</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Malware 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78" name="直接连接符 177"/>
            <p:cNvCxnSpPr/>
            <p:nvPr>
              <p:custDataLst>
                <p:tags r:id="rId47"/>
              </p:custDataLst>
            </p:nvPr>
          </p:nvCxnSpPr>
          <p:spPr>
            <a:xfrm rot="16200000" flipH="1" flipV="1">
              <a:off x="9242" y="6892"/>
              <a:ext cx="482" cy="0"/>
            </a:xfrm>
            <a:prstGeom prst="line">
              <a:avLst/>
            </a:prstGeom>
            <a:ln w="25400">
              <a:solidFill>
                <a:srgbClr val="C00000"/>
              </a:solidFill>
              <a:tailEnd type="none" w="med" len="lg"/>
            </a:ln>
          </p:spPr>
          <p:style>
            <a:lnRef idx="1">
              <a:srgbClr val="005CA2"/>
            </a:lnRef>
            <a:fillRef idx="0">
              <a:srgbClr val="005CA2"/>
            </a:fillRef>
            <a:effectRef idx="0">
              <a:srgbClr val="005CA2"/>
            </a:effectRef>
            <a:fontRef idx="minor">
              <a:sysClr val="windowText" lastClr="000000"/>
            </a:fontRef>
          </p:style>
        </p:cxnSp>
        <p:cxnSp>
          <p:nvCxnSpPr>
            <p:cNvPr id="179" name="直接连接符 178"/>
            <p:cNvCxnSpPr/>
            <p:nvPr>
              <p:custDataLst>
                <p:tags r:id="rId48"/>
              </p:custDataLst>
            </p:nvPr>
          </p:nvCxnSpPr>
          <p:spPr>
            <a:xfrm flipH="1" flipV="1">
              <a:off x="7608" y="7108"/>
              <a:ext cx="3744" cy="0"/>
            </a:xfrm>
            <a:prstGeom prst="line">
              <a:avLst/>
            </a:prstGeom>
            <a:ln w="25400">
              <a:solidFill>
                <a:srgbClr val="C00000"/>
              </a:solidFill>
            </a:ln>
          </p:spPr>
          <p:style>
            <a:lnRef idx="1">
              <a:srgbClr val="005CA2"/>
            </a:lnRef>
            <a:fillRef idx="0">
              <a:srgbClr val="005CA2"/>
            </a:fillRef>
            <a:effectRef idx="0">
              <a:srgbClr val="005CA2"/>
            </a:effectRef>
            <a:fontRef idx="minor">
              <a:sysClr val="windowText" lastClr="000000"/>
            </a:fontRef>
          </p:style>
        </p:cxnSp>
        <p:cxnSp>
          <p:nvCxnSpPr>
            <p:cNvPr id="180" name="直接连接符 179"/>
            <p:cNvCxnSpPr/>
            <p:nvPr>
              <p:custDataLst>
                <p:tags r:id="rId49"/>
              </p:custDataLst>
            </p:nvPr>
          </p:nvCxnSpPr>
          <p:spPr>
            <a:xfrm rot="16200000" flipH="1" flipV="1">
              <a:off x="7385" y="7326"/>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1" name="直接连接符 180"/>
            <p:cNvCxnSpPr/>
            <p:nvPr>
              <p:custDataLst>
                <p:tags r:id="rId50"/>
              </p:custDataLst>
            </p:nvPr>
          </p:nvCxnSpPr>
          <p:spPr>
            <a:xfrm rot="16200000" flipH="1" flipV="1">
              <a:off x="9257" y="7326"/>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2" name="直接连接符 181"/>
            <p:cNvCxnSpPr/>
            <p:nvPr>
              <p:custDataLst>
                <p:tags r:id="rId51"/>
              </p:custDataLst>
            </p:nvPr>
          </p:nvCxnSpPr>
          <p:spPr>
            <a:xfrm rot="16200000" flipH="1" flipV="1">
              <a:off x="11129" y="7326"/>
              <a:ext cx="454" cy="0"/>
            </a:xfrm>
            <a:prstGeom prst="line">
              <a:avLst/>
            </a:prstGeom>
            <a:ln w="25400">
              <a:solidFill>
                <a:srgbClr val="C00000"/>
              </a:solidFill>
              <a:tailEnd type="triangle" w="med" len="lg"/>
            </a:ln>
          </p:spPr>
          <p:style>
            <a:lnRef idx="1">
              <a:srgbClr val="005CA2"/>
            </a:lnRef>
            <a:fillRef idx="0">
              <a:srgbClr val="005CA2"/>
            </a:fillRef>
            <a:effectRef idx="0">
              <a:srgbClr val="005CA2"/>
            </a:effectRef>
            <a:fontRef idx="minor">
              <a:sysClr val="windowText" lastClr="000000"/>
            </a:fontRef>
          </p:style>
        </p:cxnSp>
        <p:sp>
          <p:nvSpPr>
            <p:cNvPr id="183" name="矩形 182"/>
            <p:cNvSpPr/>
            <p:nvPr>
              <p:custDataLst>
                <p:tags r:id="rId52"/>
              </p:custDataLst>
            </p:nvPr>
          </p:nvSpPr>
          <p:spPr>
            <a:xfrm>
              <a:off x="8080" y="6030"/>
              <a:ext cx="2778" cy="624"/>
            </a:xfrm>
            <a:prstGeom prst="rect">
              <a:avLst/>
            </a:prstGeom>
            <a:solidFill>
              <a:sysClr val="window" lastClr="FFFFFF"/>
            </a:solid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Malware</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Defenses</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grpSp>
      <p:grpSp>
        <p:nvGrpSpPr>
          <p:cNvPr id="9" name="组合 8"/>
          <p:cNvGrpSpPr/>
          <p:nvPr/>
        </p:nvGrpSpPr>
        <p:grpSpPr>
          <a:xfrm>
            <a:off x="7894955" y="3261360"/>
            <a:ext cx="2932430" cy="2734945"/>
            <a:chOff x="13313" y="5136"/>
            <a:chExt cx="4618" cy="4307"/>
          </a:xfrm>
        </p:grpSpPr>
        <p:sp>
          <p:nvSpPr>
            <p:cNvPr id="135" name="矩形 134"/>
            <p:cNvSpPr/>
            <p:nvPr>
              <p:custDataLst>
                <p:tags r:id="rId53"/>
              </p:custDataLst>
            </p:nvPr>
          </p:nvSpPr>
          <p:spPr>
            <a:xfrm>
              <a:off x="16003" y="5846"/>
              <a:ext cx="1928" cy="991"/>
            </a:xfrm>
            <a:prstGeom prst="rect">
              <a:avLst/>
            </a:prstGeom>
            <a:solidFill>
              <a:sysClr val="window" lastClr="FFFFFF"/>
            </a:solid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Exploitation</a:t>
              </a:r>
              <a:endPar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6" name="矩形 135"/>
            <p:cNvSpPr/>
            <p:nvPr>
              <p:custDataLst>
                <p:tags r:id="rId54"/>
              </p:custDataLst>
            </p:nvPr>
          </p:nvSpPr>
          <p:spPr>
            <a:xfrm>
              <a:off x="13313" y="5846"/>
              <a:ext cx="1928" cy="991"/>
            </a:xfrm>
            <a:prstGeom prst="rect">
              <a:avLst/>
            </a:prstGeom>
            <a:solidFill>
              <a:sysClr val="window" lastClr="FFFFFF"/>
            </a:solidFill>
            <a:ln>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Discovery</a:t>
              </a:r>
              <a:endParaRPr lang="zh-CN" altLang="en-US" sz="1500"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61" name="直接连接符 160"/>
            <p:cNvCxnSpPr/>
            <p:nvPr>
              <p:custDataLst>
                <p:tags r:id="rId55"/>
              </p:custDataLst>
            </p:nvPr>
          </p:nvCxnSpPr>
          <p:spPr>
            <a:xfrm rot="16200000" flipH="1" flipV="1">
              <a:off x="13923" y="5491"/>
              <a:ext cx="709"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62" name="直接连接符 161"/>
            <p:cNvCxnSpPr/>
            <p:nvPr>
              <p:custDataLst>
                <p:tags r:id="rId56"/>
              </p:custDataLst>
            </p:nvPr>
          </p:nvCxnSpPr>
          <p:spPr>
            <a:xfrm flipH="1" flipV="1">
              <a:off x="14270" y="5136"/>
              <a:ext cx="2721" cy="0"/>
            </a:xfrm>
            <a:prstGeom prst="line">
              <a:avLst/>
            </a:prstGeom>
            <a:ln w="25400">
              <a:solidFill>
                <a:srgbClr val="092A49"/>
              </a:solidFill>
            </a:ln>
          </p:spPr>
          <p:style>
            <a:lnRef idx="1">
              <a:srgbClr val="005CA2"/>
            </a:lnRef>
            <a:fillRef idx="0">
              <a:srgbClr val="005CA2"/>
            </a:fillRef>
            <a:effectRef idx="0">
              <a:srgbClr val="005CA2"/>
            </a:effectRef>
            <a:fontRef idx="minor">
              <a:sysClr val="windowText" lastClr="000000"/>
            </a:fontRef>
          </p:style>
        </p:cxnSp>
        <p:cxnSp>
          <p:nvCxnSpPr>
            <p:cNvPr id="164" name="直接连接符 163"/>
            <p:cNvCxnSpPr/>
            <p:nvPr>
              <p:custDataLst>
                <p:tags r:id="rId57"/>
              </p:custDataLst>
            </p:nvPr>
          </p:nvCxnSpPr>
          <p:spPr>
            <a:xfrm>
              <a:off x="15621" y="7177"/>
              <a:ext cx="0" cy="454"/>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65" name="直接连接符 164"/>
            <p:cNvCxnSpPr/>
            <p:nvPr>
              <p:custDataLst>
                <p:tags r:id="rId58"/>
              </p:custDataLst>
            </p:nvPr>
          </p:nvCxnSpPr>
          <p:spPr>
            <a:xfrm flipH="1">
              <a:off x="14270" y="7162"/>
              <a:ext cx="2709" cy="0"/>
            </a:xfrm>
            <a:prstGeom prst="line">
              <a:avLst/>
            </a:prstGeom>
            <a:ln w="25400">
              <a:solidFill>
                <a:srgbClr val="092A49"/>
              </a:solidFill>
            </a:ln>
          </p:spPr>
          <p:style>
            <a:lnRef idx="1">
              <a:srgbClr val="005CA2"/>
            </a:lnRef>
            <a:fillRef idx="0">
              <a:srgbClr val="005CA2"/>
            </a:fillRef>
            <a:effectRef idx="0">
              <a:srgbClr val="005CA2"/>
            </a:effectRef>
            <a:fontRef idx="minor">
              <a:sysClr val="windowText" lastClr="000000"/>
            </a:fontRef>
          </p:style>
        </p:cxnSp>
        <p:cxnSp>
          <p:nvCxnSpPr>
            <p:cNvPr id="166" name="直接连接符 165"/>
            <p:cNvCxnSpPr/>
            <p:nvPr>
              <p:custDataLst>
                <p:tags r:id="rId59"/>
              </p:custDataLst>
            </p:nvPr>
          </p:nvCxnSpPr>
          <p:spPr>
            <a:xfrm rot="16200000" flipH="1" flipV="1">
              <a:off x="14100" y="7007"/>
              <a:ext cx="340" cy="0"/>
            </a:xfrm>
            <a:prstGeom prst="line">
              <a:avLst/>
            </a:prstGeom>
            <a:ln w="25400">
              <a:solidFill>
                <a:srgbClr val="092A49"/>
              </a:solidFill>
              <a:tailEnd type="none" w="med" len="lg"/>
            </a:ln>
          </p:spPr>
          <p:style>
            <a:lnRef idx="1">
              <a:srgbClr val="005CA2"/>
            </a:lnRef>
            <a:fillRef idx="0">
              <a:srgbClr val="005CA2"/>
            </a:fillRef>
            <a:effectRef idx="0">
              <a:srgbClr val="005CA2"/>
            </a:effectRef>
            <a:fontRef idx="minor">
              <a:sysClr val="windowText" lastClr="000000"/>
            </a:fontRef>
          </p:style>
        </p:cxnSp>
        <p:cxnSp>
          <p:nvCxnSpPr>
            <p:cNvPr id="167" name="直接连接符 166"/>
            <p:cNvCxnSpPr/>
            <p:nvPr>
              <p:custDataLst>
                <p:tags r:id="rId60"/>
              </p:custDataLst>
            </p:nvPr>
          </p:nvCxnSpPr>
          <p:spPr>
            <a:xfrm rot="16200000" flipH="1" flipV="1">
              <a:off x="16093" y="9159"/>
              <a:ext cx="567"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4" name="直接连接符 183"/>
            <p:cNvCxnSpPr/>
            <p:nvPr>
              <p:custDataLst>
                <p:tags r:id="rId61"/>
              </p:custDataLst>
            </p:nvPr>
          </p:nvCxnSpPr>
          <p:spPr>
            <a:xfrm rot="16200000" flipH="1" flipV="1">
              <a:off x="16616" y="5491"/>
              <a:ext cx="709"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5" name="直接连接符 184"/>
            <p:cNvCxnSpPr/>
            <p:nvPr>
              <p:custDataLst>
                <p:tags r:id="rId62"/>
              </p:custDataLst>
            </p:nvPr>
          </p:nvCxnSpPr>
          <p:spPr>
            <a:xfrm rot="16200000" flipH="1" flipV="1">
              <a:off x="16800" y="7007"/>
              <a:ext cx="340" cy="0"/>
            </a:xfrm>
            <a:prstGeom prst="line">
              <a:avLst/>
            </a:prstGeom>
            <a:ln w="25400">
              <a:solidFill>
                <a:srgbClr val="092A49"/>
              </a:solidFill>
              <a:tailEnd type="none" w="med" len="lg"/>
            </a:ln>
          </p:spPr>
          <p:style>
            <a:lnRef idx="1">
              <a:srgbClr val="005CA2"/>
            </a:lnRef>
            <a:fillRef idx="0">
              <a:srgbClr val="005CA2"/>
            </a:fillRef>
            <a:effectRef idx="0">
              <a:srgbClr val="005CA2"/>
            </a:effectRef>
            <a:fontRef idx="minor">
              <a:sysClr val="windowText" lastClr="000000"/>
            </a:fontRef>
          </p:style>
        </p:cxnSp>
      </p:grpSp>
      <p:graphicFrame>
        <p:nvGraphicFramePr>
          <p:cNvPr id="186" name="表格 185"/>
          <p:cNvGraphicFramePr/>
          <p:nvPr>
            <p:custDataLst>
              <p:tags r:id="rId63"/>
            </p:custDataLst>
          </p:nvPr>
        </p:nvGraphicFramePr>
        <p:xfrm>
          <a:off x="9645650" y="309880"/>
          <a:ext cx="1692000" cy="1101090"/>
        </p:xfrm>
        <a:graphic>
          <a:graphicData uri="http://schemas.openxmlformats.org/drawingml/2006/table">
            <a:tbl>
              <a:tblPr firstRow="1" bandRow="1">
                <a:effectLst/>
                <a:tableStyleId>{5940675A-B579-460E-94D1-54222C63F5DA}</a:tableStyleId>
              </a:tblPr>
              <a:tblGrid>
                <a:gridCol w="504000"/>
                <a:gridCol w="1188000"/>
              </a:tblGrid>
              <a:tr h="367030">
                <a:tc>
                  <a:txBody>
                    <a:bodyPr/>
                    <a:p>
                      <a:pPr>
                        <a:buNone/>
                      </a:pPr>
                      <a:endParaRPr lang="zh-CN" altLang="en-US">
                        <a:solidFill>
                          <a:srgbClr val="FFFFFF"/>
                        </a:solidFill>
                        <a:latin typeface="Segoe UI" panose="020B0502040204020203" charset="0"/>
                        <a:ea typeface="Microsoft YaHei Light" panose="020B0502040204020203" charset="-122"/>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00B050"/>
                    </a:solidFill>
                  </a:tcPr>
                </a:tc>
                <a:tc>
                  <a:txBody>
                    <a:bodyPr/>
                    <a:p>
                      <a:pPr>
                        <a:buNone/>
                      </a:pP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Completed</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2F2F2"/>
                    </a:solidFill>
                  </a:tcPr>
                </a:tc>
              </a:tr>
              <a:tr h="367030">
                <a:tc>
                  <a:txBody>
                    <a:bodyPr/>
                    <a:p>
                      <a:pPr>
                        <a:buNone/>
                      </a:pPr>
                      <a:endParaRPr lang="zh-CN" altLang="en-US">
                        <a:solidFill>
                          <a:srgbClr val="404040"/>
                        </a:solidFill>
                        <a:latin typeface="Segoe UI" panose="020B0502040204020203" charset="0"/>
                        <a:ea typeface="Microsoft YaHei Light" panose="020B0502040204020203" charset="-122"/>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89406"/>
                    </a:solidFill>
                  </a:tcPr>
                </a:tc>
                <a:tc>
                  <a:txBody>
                    <a:bodyPr/>
                    <a:p>
                      <a:pPr>
                        <a:buNone/>
                      </a:pPr>
                      <a:r>
                        <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Ongoing</a:t>
                      </a:r>
                      <a:endPar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2F2F2"/>
                    </a:solidFill>
                  </a:tcPr>
                </a:tc>
              </a:tr>
              <a:tr h="367030">
                <a:tc>
                  <a:txBody>
                    <a:bodyPr/>
                    <a:p>
                      <a:pPr>
                        <a:buNone/>
                      </a:pPr>
                      <a:endParaRPr lang="zh-CN" altLang="en-US">
                        <a:solidFill>
                          <a:srgbClr val="404040"/>
                        </a:solidFill>
                        <a:latin typeface="Segoe UI" panose="020B0502040204020203" charset="0"/>
                        <a:ea typeface="Microsoft YaHei Light" panose="020B0502040204020203" charset="-122"/>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00B0F0"/>
                    </a:solidFill>
                  </a:tcPr>
                </a:tc>
                <a:tc>
                  <a:txBody>
                    <a:bodyPr/>
                    <a:p>
                      <a:pPr>
                        <a:buNone/>
                      </a:pPr>
                      <a:r>
                        <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rPr>
                        <a:t>Future</a:t>
                      </a:r>
                      <a:endParaRPr lang="en-US" altLang="zh-CN" sz="1500" b="1" dirty="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a:txBody>
                  <a:tcPr>
                    <a:lnL w="12700">
                      <a:solidFill>
                        <a:sysClr val="window" lastClr="FFFFFF">
                          <a:lumMod val="85000"/>
                        </a:sysClr>
                      </a:solidFill>
                      <a:prstDash val="solid"/>
                    </a:lnL>
                    <a:lnR w="12700">
                      <a:solidFill>
                        <a:sysClr val="window" lastClr="FFFFFF">
                          <a:lumMod val="85000"/>
                        </a:sysClr>
                      </a:solidFill>
                      <a:prstDash val="solid"/>
                    </a:lnR>
                    <a:lnT w="12700">
                      <a:solidFill>
                        <a:sysClr val="window" lastClr="FFFFFF">
                          <a:lumMod val="85000"/>
                        </a:sysClr>
                      </a:solidFill>
                      <a:prstDash val="solid"/>
                    </a:lnT>
                    <a:lnB w="12700">
                      <a:solidFill>
                        <a:sysClr val="window" lastClr="FFFFFF">
                          <a:lumMod val="85000"/>
                        </a:sysClr>
                      </a:solidFill>
                      <a:prstDash val="solid"/>
                    </a:lnB>
                    <a:lnTlToBr>
                      <a:noFill/>
                    </a:lnTlToBr>
                    <a:lnBlToTr>
                      <a:noFill/>
                    </a:lnBlToTr>
                    <a:solidFill>
                      <a:srgbClr val="F2F2F2"/>
                    </a:solidFill>
                  </a:tcPr>
                </a:tc>
              </a:tr>
            </a:tbl>
          </a:graphicData>
        </a:graphic>
      </p:graphicFrame>
      <p:grpSp>
        <p:nvGrpSpPr>
          <p:cNvPr id="187" name="组合 186"/>
          <p:cNvGrpSpPr/>
          <p:nvPr/>
        </p:nvGrpSpPr>
        <p:grpSpPr>
          <a:xfrm>
            <a:off x="810895" y="6004560"/>
            <a:ext cx="5615305" cy="364490"/>
            <a:chOff x="2161" y="9459"/>
            <a:chExt cx="8843" cy="574"/>
          </a:xfrm>
        </p:grpSpPr>
        <p:sp>
          <p:nvSpPr>
            <p:cNvPr id="188" name="矩形 187" descr="7b0a20202020227461726765744964223a202270726f636573734f6e6c696e65576f7264417274220a7d0a"/>
            <p:cNvSpPr/>
            <p:nvPr>
              <p:custDataLst>
                <p:tags r:id="rId64"/>
              </p:custDataLst>
            </p:nvPr>
          </p:nvSpPr>
          <p:spPr>
            <a:xfrm>
              <a:off x="2161" y="9459"/>
              <a:ext cx="1417" cy="567"/>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rPr>
                <a:t>MalFox</a:t>
              </a:r>
              <a:endParaRPr lang="zh-CN" altLang="en-US"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endParaRPr>
            </a:p>
          </p:txBody>
        </p:sp>
        <p:sp>
          <p:nvSpPr>
            <p:cNvPr id="189" name="矩形 188" descr="7b0a20202020227461726765744964223a202270726f636573734f6e6c696e65576f7264417274220a7d0a"/>
            <p:cNvSpPr/>
            <p:nvPr>
              <p:custDataLst>
                <p:tags r:id="rId65"/>
              </p:custDataLst>
            </p:nvPr>
          </p:nvSpPr>
          <p:spPr>
            <a:xfrm>
              <a:off x="3909" y="9467"/>
              <a:ext cx="1417" cy="567"/>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rPr>
                <a:t>Mal</a:t>
              </a:r>
              <a:r>
                <a:rPr lang="en-US" altLang="zh-CN"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rPr>
                <a:t>Info</a:t>
              </a:r>
              <a:endParaRPr lang="en-US" altLang="zh-CN" sz="1500" b="1" dirty="0">
                <a:solidFill>
                  <a:sysClr val="window" lastClr="FFFFFF"/>
                </a:solidFill>
                <a:latin typeface="Arial" panose="020B0604020202020204" pitchFamily="34" charset="0"/>
                <a:ea typeface="Microsoft YaHei Light" panose="020B0502040204020203" charset="-122"/>
                <a:cs typeface="Arial" panose="020B0604020202020204" pitchFamily="34" charset="0"/>
              </a:endParaRPr>
            </a:p>
          </p:txBody>
        </p:sp>
        <p:sp>
          <p:nvSpPr>
            <p:cNvPr id="190" name="矩形 189" descr="7b0a20202020227461726765744964223a202270726f636573734f6e6c696e65576f7264417274220a7d0a"/>
            <p:cNvSpPr/>
            <p:nvPr>
              <p:custDataLst>
                <p:tags r:id="rId66"/>
              </p:custDataLst>
            </p:nvPr>
          </p:nvSpPr>
          <p:spPr>
            <a:xfrm>
              <a:off x="9758" y="9459"/>
              <a:ext cx="1247" cy="567"/>
            </a:xfrm>
            <a:prstGeom prst="rect">
              <a:avLst/>
            </a:prstGeom>
            <a:solidFill>
              <a:srgbClr val="00B050"/>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sz="1500" b="1" dirty="0">
                  <a:solidFill>
                    <a:sysClr val="window" lastClr="FFFFFF"/>
                  </a:solidFill>
                  <a:latin typeface="Arial" panose="020B0604020202020204" pitchFamily="34" charset="0"/>
                  <a:cs typeface="Arial" panose="020B0604020202020204" pitchFamily="34" charset="0"/>
                </a:rPr>
                <a:t>VisMal</a:t>
              </a:r>
              <a:endParaRPr lang="en-US" sz="1500" b="1" dirty="0">
                <a:solidFill>
                  <a:sysClr val="window" lastClr="FFFFFF"/>
                </a:solidFill>
                <a:latin typeface="Arial" panose="020B0604020202020204" pitchFamily="34" charset="0"/>
                <a:cs typeface="Arial" panose="020B0604020202020204" pitchFamily="34" charset="0"/>
              </a:endParaRPr>
            </a:p>
          </p:txBody>
        </p:sp>
      </p:grpSp>
      <p:grpSp>
        <p:nvGrpSpPr>
          <p:cNvPr id="191" name="组合 190"/>
          <p:cNvGrpSpPr/>
          <p:nvPr/>
        </p:nvGrpSpPr>
        <p:grpSpPr>
          <a:xfrm>
            <a:off x="3806190" y="6005195"/>
            <a:ext cx="6506210" cy="389890"/>
            <a:chOff x="6874" y="9459"/>
            <a:chExt cx="10246" cy="614"/>
          </a:xfrm>
        </p:grpSpPr>
        <p:sp>
          <p:nvSpPr>
            <p:cNvPr id="192" name="矩形 191"/>
            <p:cNvSpPr/>
            <p:nvPr>
              <p:custDataLst>
                <p:tags r:id="rId67"/>
              </p:custDataLst>
            </p:nvPr>
          </p:nvSpPr>
          <p:spPr>
            <a:xfrm>
              <a:off x="8432" y="9459"/>
              <a:ext cx="1247" cy="567"/>
            </a:xfrm>
            <a:prstGeom prst="rect">
              <a:avLst/>
            </a:prstGeom>
            <a:solidFill>
              <a:srgbClr val="F89406"/>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VisPro</a:t>
              </a:r>
              <a:endParaRPr lang="zh-CN" altLang="en-US"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93" name="矩形 192"/>
            <p:cNvSpPr/>
            <p:nvPr>
              <p:custDataLst>
                <p:tags r:id="rId68"/>
              </p:custDataLst>
            </p:nvPr>
          </p:nvSpPr>
          <p:spPr>
            <a:xfrm>
              <a:off x="6874" y="9459"/>
              <a:ext cx="1474" cy="567"/>
            </a:xfrm>
            <a:prstGeom prst="rect">
              <a:avLst/>
            </a:prstGeom>
            <a:solidFill>
              <a:srgbClr val="F89406"/>
            </a:solidFill>
            <a:ln w="12700">
              <a:solidFill>
                <a:sysClr val="window" lastClr="FFFFFF"/>
              </a:solidFill>
              <a:prstDash val="solid"/>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zh-CN" altLang="en-US"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ContMal</a:t>
              </a:r>
              <a:endParaRPr lang="zh-CN" altLang="en-US"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94" name="矩形 193"/>
            <p:cNvSpPr/>
            <p:nvPr>
              <p:custDataLst>
                <p:tags r:id="rId69"/>
              </p:custDataLst>
            </p:nvPr>
          </p:nvSpPr>
          <p:spPr>
            <a:xfrm>
              <a:off x="15703" y="9506"/>
              <a:ext cx="1417" cy="567"/>
            </a:xfrm>
            <a:prstGeom prst="rect">
              <a:avLst/>
            </a:prstGeom>
            <a:solidFill>
              <a:srgbClr val="F89406"/>
            </a:solidFill>
            <a:ln w="12700">
              <a:solidFill>
                <a:sysClr val="window" lastClr="FFFFFF"/>
              </a:solidFill>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WinVul</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grpSp>
      <p:pic>
        <p:nvPicPr>
          <p:cNvPr id="204" name="图片 203" descr="templates\docerresourceshop\icons\\32313539323731353b32313539323730373bcbbcbfbc"/>
          <p:cNvPicPr>
            <a:picLocks noChangeAspect="1"/>
          </p:cNvPicPr>
          <p:nvPr>
            <p:custDataLst>
              <p:tags r:id="rId70"/>
            </p:custDataLst>
          </p:nvPr>
        </p:nvPicPr>
        <p:blipFill>
          <a:blip r:embed="rId71">
            <a:extLst>
              <a:ext uri="{96DAC541-7B7A-43D3-8B79-37D633B846F1}">
                <asvg:svgBlip xmlns:asvg="http://schemas.microsoft.com/office/drawing/2016/SVG/main" r:embed="rId72"/>
              </a:ext>
            </a:extLst>
          </a:blip>
          <a:stretch>
            <a:fillRect/>
          </a:stretch>
        </p:blipFill>
        <p:spPr>
          <a:xfrm>
            <a:off x="271780" y="955040"/>
            <a:ext cx="1614170" cy="1614170"/>
          </a:xfrm>
          <a:prstGeom prst="rect">
            <a:avLst/>
          </a:prstGeom>
        </p:spPr>
      </p:pic>
      <p:sp>
        <p:nvSpPr>
          <p:cNvPr id="10" name="矩形 9"/>
          <p:cNvSpPr/>
          <p:nvPr>
            <p:custDataLst>
              <p:tags r:id="rId73"/>
            </p:custDataLst>
          </p:nvPr>
        </p:nvSpPr>
        <p:spPr>
          <a:xfrm>
            <a:off x="7700645" y="4820920"/>
            <a:ext cx="1332000"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Android</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Vulnaerability Analysis</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3" name="矩形 12"/>
          <p:cNvSpPr/>
          <p:nvPr>
            <p:custDataLst>
              <p:tags r:id="rId74"/>
            </p:custDataLst>
          </p:nvPr>
        </p:nvSpPr>
        <p:spPr>
          <a:xfrm>
            <a:off x="9174250" y="4820920"/>
            <a:ext cx="1331595"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Windows</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Analysis</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4" name="矩形 13"/>
          <p:cNvSpPr/>
          <p:nvPr>
            <p:custDataLst>
              <p:tags r:id="rId75"/>
            </p:custDataLst>
          </p:nvPr>
        </p:nvSpPr>
        <p:spPr>
          <a:xfrm>
            <a:off x="10647450" y="4820920"/>
            <a:ext cx="1331595" cy="791845"/>
          </a:xfrm>
          <a:prstGeom prst="rect">
            <a:avLst/>
          </a:prstGeom>
          <a:solidFill>
            <a:sysClr val="window" lastClr="FFFFFF"/>
          </a:solidFill>
          <a:ln w="12700">
            <a:solidFill>
              <a:sysClr val="windowText" lastClr="000000"/>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fontAlgn="auto">
              <a:lnSpc>
                <a:spcPct val="100000"/>
              </a:lnSpc>
            </a:pP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sym typeface="Microsoft YaHei Light" panose="020B0502040204020203" charset="-122"/>
              </a:rPr>
              <a:t>Linux</a:t>
            </a:r>
            <a:r>
              <a:rPr lang="zh-CN" altLang="en-US"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 </a:t>
            </a:r>
            <a:r>
              <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rPr>
              <a:t>Vulnerability Analysis</a:t>
            </a:r>
            <a:endParaRPr lang="en-US" altLang="zh-CN" sz="1500">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5" name="矩形 14"/>
          <p:cNvSpPr/>
          <p:nvPr>
            <p:custDataLst>
              <p:tags r:id="rId76"/>
            </p:custDataLst>
          </p:nvPr>
        </p:nvSpPr>
        <p:spPr>
          <a:xfrm>
            <a:off x="7920355" y="6004560"/>
            <a:ext cx="899795" cy="360045"/>
          </a:xfrm>
          <a:prstGeom prst="rect">
            <a:avLst/>
          </a:prstGeom>
          <a:solidFill>
            <a:srgbClr val="F89406"/>
          </a:solidFill>
          <a:ln w="12700">
            <a:solidFill>
              <a:sysClr val="window" lastClr="FFFFFF"/>
            </a:solidFill>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AndVul</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sp>
        <p:nvSpPr>
          <p:cNvPr id="16" name="矩形 15"/>
          <p:cNvSpPr/>
          <p:nvPr>
            <p:custDataLst>
              <p:tags r:id="rId77"/>
            </p:custDataLst>
          </p:nvPr>
        </p:nvSpPr>
        <p:spPr>
          <a:xfrm>
            <a:off x="10882400" y="6015355"/>
            <a:ext cx="899795" cy="360045"/>
          </a:xfrm>
          <a:prstGeom prst="rect">
            <a:avLst/>
          </a:prstGeom>
          <a:solidFill>
            <a:srgbClr val="F89406"/>
          </a:solidFill>
          <a:ln w="12700">
            <a:solidFill>
              <a:sysClr val="window" lastClr="FFFFFF"/>
            </a:solidFill>
          </a:ln>
          <a:effectLst>
            <a:outerShdw blurRad="50800" dist="38100" dir="2700000" algn="tl"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p>
            <a:pPr algn="ctr"/>
            <a:r>
              <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rPr>
              <a:t>LinVul</a:t>
            </a:r>
            <a:endParaRPr lang="en-US" altLang="zh-CN" sz="1500" b="1">
              <a:solidFill>
                <a:sysClr val="windowText" lastClr="000000"/>
              </a:solidFill>
              <a:latin typeface="Arial" panose="020B0604020202020204" pitchFamily="34" charset="0"/>
              <a:ea typeface="Microsoft YaHei Light" panose="020B0502040204020203" charset="-122"/>
              <a:cs typeface="Arial" panose="020B0604020202020204" pitchFamily="34" charset="0"/>
            </a:endParaRPr>
          </a:p>
        </p:txBody>
      </p:sp>
      <p:cxnSp>
        <p:nvCxnSpPr>
          <p:cNvPr id="17" name="直接连接符 16"/>
          <p:cNvCxnSpPr/>
          <p:nvPr>
            <p:custDataLst>
              <p:tags r:id="rId78"/>
            </p:custDataLst>
          </p:nvPr>
        </p:nvCxnSpPr>
        <p:spPr>
          <a:xfrm rot="16200000" flipH="1" flipV="1">
            <a:off x="11157585" y="5811520"/>
            <a:ext cx="360045"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cxnSp>
        <p:nvCxnSpPr>
          <p:cNvPr id="18" name="直接连接符 17"/>
          <p:cNvCxnSpPr/>
          <p:nvPr>
            <p:custDataLst>
              <p:tags r:id="rId79"/>
            </p:custDataLst>
          </p:nvPr>
        </p:nvCxnSpPr>
        <p:spPr>
          <a:xfrm rot="16200000" flipH="1" flipV="1">
            <a:off x="8186420" y="5811520"/>
            <a:ext cx="360045" cy="0"/>
          </a:xfrm>
          <a:prstGeom prst="line">
            <a:avLst/>
          </a:prstGeom>
          <a:ln w="25400">
            <a:solidFill>
              <a:srgbClr val="092A49"/>
            </a:solidFill>
            <a:tailEnd type="triangle" w="med" len="lg"/>
          </a:ln>
        </p:spPr>
        <p:style>
          <a:lnRef idx="1">
            <a:srgbClr val="005CA2"/>
          </a:lnRef>
          <a:fillRef idx="0">
            <a:srgbClr val="005CA2"/>
          </a:fillRef>
          <a:effectRef idx="0">
            <a:srgbClr val="005CA2"/>
          </a:effectRef>
          <a:fontRef idx="minor">
            <a:sysClr val="windowText" lastClr="000000"/>
          </a:fontRef>
        </p:style>
      </p:cxn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wipe(down)">
                                      <p:cBhvr>
                                        <p:cTn id="7" dur="500"/>
                                        <p:tgtEl>
                                          <p:spTgt spid="2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down)">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2"/>
                                        </p:tgtEl>
                                        <p:attrNameLst>
                                          <p:attrName>style.visibility</p:attrName>
                                        </p:attrNameLst>
                                      </p:cBhvr>
                                      <p:to>
                                        <p:strVal val="visible"/>
                                      </p:to>
                                    </p:set>
                                    <p:animEffect transition="in" filter="wipe(down)">
                                      <p:cBhvr>
                                        <p:cTn id="17" dur="5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Course Information</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16386" name="Content Placeholder 2" descr="7b0a202020202262756c6c6574223a20227b5c2263617465676f727949645c223a31303030352c5c2274656d706c61746549645c223a32303233313533367d220a7d0a"/>
          <p:cNvSpPr>
            <a:spLocks noGrp="1"/>
          </p:cNvSpPr>
          <p:nvPr>
            <p:custDataLst>
              <p:tags r:id="rId2"/>
            </p:custDataLst>
          </p:nvPr>
        </p:nvSpPr>
        <p:spPr>
          <a:xfrm>
            <a:off x="381000" y="1076960"/>
            <a:ext cx="10718800" cy="517334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sym typeface="+mn-ea"/>
              </a:rPr>
              <a:t>Website: https://fangtian-zhong.github.io/teaching/csci112-spring-2024/syllabus</a:t>
            </a:r>
            <a:endParaRPr lang="en-US" sz="2800" dirty="0">
              <a:latin typeface="Arial" panose="020B0604020202020204" pitchFamily="34" charset="0"/>
              <a:ea typeface="MS PGothic" panose="020B0600070205080204" charset="-128"/>
              <a:cs typeface="Arial" panose="020B0604020202020204" pitchFamily="34" charset="0"/>
              <a:sym typeface="+mn-ea"/>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sym typeface="+mn-ea"/>
              </a:rPr>
              <a:t>Time&amp;</a:t>
            </a:r>
            <a:r>
              <a:rPr lang="en-US" sz="2800" dirty="0">
                <a:latin typeface="Arial" panose="020B0604020202020204" pitchFamily="34" charset="0"/>
                <a:ea typeface="MS PGothic" panose="020B0600070205080204" charset="-128"/>
                <a:cs typeface="Arial" panose="020B0604020202020204" pitchFamily="34" charset="0"/>
              </a:rPr>
              <a:t>Location: </a:t>
            </a:r>
            <a:r>
              <a:rPr lang="en-US" sz="2800" dirty="0">
                <a:latin typeface="Arial" panose="020B0604020202020204" pitchFamily="34" charset="0"/>
                <a:ea typeface="MS PGothic" panose="020B0600070205080204" charset="-128"/>
                <a:cs typeface="Arial" panose="020B0604020202020204" pitchFamily="34" charset="0"/>
                <a:sym typeface="+mn-ea"/>
              </a:rPr>
              <a:t>MWF 9:00am-9:50am, </a:t>
            </a:r>
            <a:r>
              <a:rPr lang="en-US" sz="2800" noProof="0" dirty="0">
                <a:latin typeface="Arial" panose="020B0604020202020204" pitchFamily="34" charset="0"/>
                <a:cs typeface="Arial" panose="020B0604020202020204" pitchFamily="34" charset="0"/>
                <a:sym typeface="+mn-ea"/>
              </a:rPr>
              <a:t>REID Hall 108</a:t>
            </a:r>
            <a:endParaRPr lang="en-US" sz="2800" noProof="0" dirty="0">
              <a:latin typeface="Arial" panose="020B0604020202020204" pitchFamily="34" charset="0"/>
              <a:cs typeface="Arial" panose="020B0604020202020204" pitchFamily="34" charset="0"/>
              <a:sym typeface="+mn-ea"/>
            </a:endParaRPr>
          </a:p>
          <a:p>
            <a:pPr>
              <a:lnSpc>
                <a:spcPct val="113000"/>
              </a:lnSpc>
              <a:buSzPct val="130000"/>
              <a:buBlip>
                <a:blip r:embed="rId3"/>
              </a:buBlip>
            </a:pPr>
            <a:r>
              <a:rPr lang="en-US" sz="2800" noProof="0" dirty="0">
                <a:latin typeface="Arial" panose="020B0604020202020204" pitchFamily="34" charset="0"/>
                <a:cs typeface="Arial" panose="020B0604020202020204" pitchFamily="34" charset="0"/>
                <a:sym typeface="+mn-ea"/>
              </a:rPr>
              <a:t>Optional Lab: </a:t>
            </a:r>
            <a:r>
              <a:rPr lang="en-US" sz="2800" dirty="0">
                <a:latin typeface="Arial" panose="020B0604020202020204" pitchFamily="34" charset="0"/>
                <a:ea typeface="MS PGothic" panose="020B0600070205080204" charset="-128"/>
                <a:cs typeface="Arial" panose="020B0604020202020204" pitchFamily="34" charset="0"/>
                <a:sym typeface="+mn-ea"/>
              </a:rPr>
              <a:t>F 10am-4pm, Barnard Hall </a:t>
            </a:r>
            <a:r>
              <a:rPr lang="en-US" sz="2800" noProof="0" dirty="0">
                <a:latin typeface="Arial" panose="020B0604020202020204" pitchFamily="34" charset="0"/>
                <a:cs typeface="Arial" panose="020B0604020202020204" pitchFamily="34" charset="0"/>
                <a:sym typeface="+mn-ea"/>
              </a:rPr>
              <a:t>254</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Office Hour: MWF 10:00am – 10:50am or by appointment</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Office: Barnard Hall 352</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Email: fangtian.zhong@montana.edu</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Course Slack: </a:t>
            </a:r>
            <a:r>
              <a:rPr lang="en-US" sz="2800" u="sng" dirty="0">
                <a:solidFill>
                  <a:srgbClr val="FF0000"/>
                </a:solidFill>
                <a:latin typeface="Arial" panose="020B0604020202020204" pitchFamily="34" charset="0"/>
                <a:ea typeface="MS PGothic" panose="020B0600070205080204" charset="-128"/>
                <a:cs typeface="Arial" panose="020B0604020202020204" pitchFamily="34" charset="0"/>
              </a:rPr>
              <a:t>https://join.slack.com/t/csci112-spring-2024/shared_invite/zt-2al6rqd6a-KD8O3vPBUiA7wHxlhPwGrg</a:t>
            </a:r>
            <a:endParaRPr lang="en-US" sz="2800" u="sng" dirty="0">
              <a:solidFill>
                <a:srgbClr val="FF0000"/>
              </a:solidFill>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Text Books (Optional)</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16386" name="Content Placeholder 2" descr="7b0a202020202262756c6c6574223a20227b5c2263617465676f727949645c223a31303030352c5c2274656d706c61746549645c223a32303233313533367d220a7d0a"/>
          <p:cNvSpPr>
            <a:spLocks noGrp="1"/>
          </p:cNvSpPr>
          <p:nvPr>
            <p:custDataLst>
              <p:tags r:id="rId2"/>
            </p:custDataLst>
          </p:nvPr>
        </p:nvSpPr>
        <p:spPr>
          <a:xfrm>
            <a:off x="381000" y="1076960"/>
            <a:ext cx="10718800" cy="517334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The textbook is optional for this course, but is a good resource for anyone who is interested. Most classwork and lab programming assignments will come from the book, and lectures are based on the content in the book as well.</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Problem Solving and Program Design in C, by Jeri R. Hanley &amp; Elliot B. Koffman, Eighth Edition.</a:t>
            </a: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endParaRPr lang="en-US" sz="2800" dirty="0">
              <a:latin typeface="Arial" panose="020B0604020202020204" pitchFamily="34" charset="0"/>
              <a:ea typeface="MS PGothic" panose="020B0600070205080204" charset="-128"/>
              <a:cs typeface="Arial" panose="020B0604020202020204" pitchFamily="34" charset="0"/>
            </a:endParaRPr>
          </a:p>
          <a:p>
            <a:pPr>
              <a:lnSpc>
                <a:spcPct val="113000"/>
              </a:lnSpc>
              <a:buSzPct val="130000"/>
              <a:buBlip>
                <a:blip r:embed="rId3"/>
              </a:buBlip>
            </a:pPr>
            <a:r>
              <a:rPr lang="en-US" sz="2800" dirty="0">
                <a:latin typeface="Arial" panose="020B0604020202020204" pitchFamily="34" charset="0"/>
                <a:ea typeface="MS PGothic" panose="020B0600070205080204" charset="-128"/>
                <a:cs typeface="Arial" panose="020B0604020202020204" pitchFamily="34" charset="0"/>
              </a:rPr>
              <a:t>You can find free PDFs of the textbook online.</a:t>
            </a:r>
            <a:endParaRPr lang="en-US" sz="2800" dirty="0">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Prerequisite </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3" name="圆角矩形标注 2"/>
          <p:cNvSpPr/>
          <p:nvPr/>
        </p:nvSpPr>
        <p:spPr>
          <a:xfrm>
            <a:off x="882968" y="2406015"/>
            <a:ext cx="10426065" cy="1625600"/>
          </a:xfrm>
          <a:prstGeom prst="wedgeRoundRectCallout">
            <a:avLst/>
          </a:prstGeom>
          <a:solidFill>
            <a:srgbClr val="0000FF">
              <a:alpha val="5000"/>
            </a:srgbClr>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p>
            <a:pPr algn="ctr"/>
            <a:r>
              <a:rPr lang="en-US" sz="3000" b="1">
                <a:solidFill>
                  <a:schemeClr val="tx1"/>
                </a:solidFill>
                <a:latin typeface="Times New Roman" panose="02020603050405020304" charset="0"/>
                <a:cs typeface="Times New Roman" panose="02020603050405020304" charset="0"/>
                <a:sym typeface="+mn-ea"/>
              </a:rPr>
              <a:t>CSCI 127  Joy and Beauty of Data: 4 Credits (3 Lec, 1 Lab)</a:t>
            </a:r>
            <a:endParaRPr lang="en-US" altLang="en-US" sz="3000" b="1">
              <a:solidFill>
                <a:schemeClr val="tx1"/>
              </a:solidFill>
              <a:latin typeface="Times New Roman" panose="02020603050405020304" charset="0"/>
              <a:cs typeface="Times New Roman" panose="02020603050405020304" charset="0"/>
            </a:endParaRPr>
          </a:p>
        </p:txBody>
      </p:sp>
      <p:pic>
        <p:nvPicPr>
          <p:cNvPr id="4" name="http://photo-static-api.fotomore.com/creative/vcg/400/new/VCG211130250582.jpg?uid=386&amp;timestamp=1705393281&amp;sign=66e122d5bd091d02a6b54a9b648bf5a5" descr="在书本上行走的学生的微缩摄影"/>
          <p:cNvPicPr>
            <a:picLocks noChangeAspect="1"/>
          </p:cNvPicPr>
          <p:nvPr/>
        </p:nvPicPr>
        <p:blipFill>
          <a:blip r:embed="rId2"/>
          <a:srcRect t="19630"/>
          <a:stretch>
            <a:fillRect/>
          </a:stretch>
        </p:blipFill>
        <p:spPr>
          <a:xfrm>
            <a:off x="341630" y="4958715"/>
            <a:ext cx="2834640" cy="1518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Course Schedule</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 name="Rectangle 3" descr="7b0a202020202262756c6c6574223a20227b5c2263617465676f727949645c223a31303030352c5c2274656d706c61746549645c223a32303233313533367d220a7d0a"/>
          <p:cNvSpPr>
            <a:spLocks noGrp="1" noChangeArrowheads="1"/>
          </p:cNvSpPr>
          <p:nvPr>
            <p:custDataLst>
              <p:tags r:id="rId2"/>
            </p:custDataLst>
          </p:nvPr>
        </p:nvSpPr>
        <p:spPr>
          <a:xfrm>
            <a:off x="579755" y="1219200"/>
            <a:ext cx="10443210" cy="4419600"/>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3200" kern="1200">
                <a:solidFill>
                  <a:sysClr val="windowText" lastClr="000000"/>
                </a:solidFill>
                <a:latin typeface="Arial" panose="020B0604020202020204" pitchFamily="34" charset="0"/>
                <a:ea typeface="Microsoft YaHei" panose="020B0503020204020204" charset="-122"/>
                <a:cs typeface="+mn-ea"/>
              </a:defRPr>
            </a:lvl1pPr>
            <a:lvl2pPr marL="742950" indent="-285750" algn="l" defTabSz="457200" rtl="0" eaLnBrk="1" latinLnBrk="0" hangingPunct="1">
              <a:spcBef>
                <a:spcPct val="20000"/>
              </a:spcBef>
              <a:buFont typeface="Arial" panose="020B0604020202020204"/>
              <a:buChar char="–"/>
              <a:defRPr sz="2800" kern="1200">
                <a:solidFill>
                  <a:sysClr val="windowText" lastClr="000000"/>
                </a:solidFill>
                <a:latin typeface="Arial" panose="020B0604020202020204" pitchFamily="34" charset="0"/>
                <a:ea typeface="Microsoft YaHei" panose="020B0503020204020204" charset="-122"/>
                <a:cs typeface="+mn-ea"/>
              </a:defRPr>
            </a:lvl2pPr>
            <a:lvl3pPr marL="1143000" indent="-228600" algn="l" defTabSz="457200" rtl="0" eaLnBrk="1" latinLnBrk="0" hangingPunct="1">
              <a:spcBef>
                <a:spcPct val="20000"/>
              </a:spcBef>
              <a:buFont typeface="Arial" panose="020B0604020202020204"/>
              <a:buChar char="•"/>
              <a:defRPr sz="2400" kern="1200">
                <a:solidFill>
                  <a:sysClr val="windowText" lastClr="000000"/>
                </a:solidFill>
                <a:latin typeface="Arial" panose="020B0604020202020204" pitchFamily="34" charset="0"/>
                <a:ea typeface="Microsoft YaHei" panose="020B0503020204020204" charset="-122"/>
                <a:cs typeface="+mn-ea"/>
              </a:defRPr>
            </a:lvl3pPr>
            <a:lvl4pPr marL="16002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4pPr>
            <a:lvl5pPr marL="20574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5pPr>
            <a:lvl6pPr marL="25146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6pPr>
            <a:lvl7pPr marL="29718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7pPr>
            <a:lvl8pPr marL="34290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8pPr>
            <a:lvl9pPr marL="3886200" indent="-228600" algn="l" defTabSz="457200" rtl="0" eaLnBrk="1" latinLnBrk="0" hangingPunct="1">
              <a:spcBef>
                <a:spcPct val="20000"/>
              </a:spcBef>
              <a:buFont typeface="Arial" panose="020B0604020202020204"/>
              <a:buChar char="•"/>
              <a:defRPr sz="2000" kern="1200">
                <a:solidFill>
                  <a:sysClr val="windowText" lastClr="000000"/>
                </a:solidFill>
                <a:latin typeface="Arial" panose="020B0604020202020204" pitchFamily="34" charset="0"/>
                <a:ea typeface="Microsoft YaHei" panose="020B0503020204020204" charset="-122"/>
                <a:cs typeface="+mn-ea"/>
              </a:defRPr>
            </a:lvl9pPr>
          </a:lstStyle>
          <a:p>
            <a:pPr eaLnBrk="1" hangingPunct="1">
              <a:buSzPct val="130000"/>
              <a:buBlip>
                <a:blip r:embed="rId3"/>
              </a:buBlip>
            </a:pPr>
            <a:r>
              <a:rPr lang="en-US" sz="3000" noProof="0" dirty="0"/>
              <a:t>The first 30 minutes of lecture will be spent learning new material, and the last 20 minutes will be spent on small programming assignments (or on short quizzes). We will use Slack as the primary method of course communication, and all course information will be posted on the course website or on the Slack server; D2L will be used only for grading.</a:t>
            </a:r>
            <a:endParaRPr lang="en-US" sz="3000" noProof="0" dirty="0"/>
          </a:p>
          <a:p>
            <a:pPr marL="0" indent="0" eaLnBrk="1" hangingPunct="1">
              <a:buNone/>
            </a:pPr>
            <a:endParaRPr lang="en-US" sz="3000" noProof="0" dirty="0"/>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Linux Server</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19458" name="Content Placeholder 2" descr="7b0a202020202262756c6c6574223a20227b5c2263617465676f727949645c223a31303030352c5c2274656d706c61746549645c223a32303233313533367d220a7d0a"/>
          <p:cNvSpPr>
            <a:spLocks noGrp="1"/>
          </p:cNvSpPr>
          <p:nvPr>
            <p:custDataLst>
              <p:tags r:id="rId2"/>
            </p:custDataLst>
          </p:nvPr>
        </p:nvSpPr>
        <p:spPr>
          <a:xfrm>
            <a:off x="381000" y="1219200"/>
            <a:ext cx="10883900" cy="484378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nSpc>
                <a:spcPct val="113000"/>
              </a:lnSpc>
              <a:buSzPct val="130000"/>
              <a:buBlip>
                <a:blip r:embed="rId3"/>
              </a:buBlip>
            </a:pPr>
            <a:r>
              <a:rPr lang="en-US" sz="3000" dirty="0">
                <a:latin typeface="Arial" panose="020B0604020202020204" pitchFamily="34" charset="0"/>
                <a:ea typeface="MS PGothic" panose="020B0600070205080204" charset="-128"/>
                <a:cs typeface="Arial" panose="020B0604020202020204" pitchFamily="34" charset="0"/>
              </a:rPr>
              <a:t>We have a shared course server for you to develop, compile, and run your C programs on. Details for how to access the server can be found on the lecture 1 page.</a:t>
            </a:r>
            <a:endParaRPr lang="en-US" sz="3000" dirty="0">
              <a:latin typeface="Arial" panose="020B0604020202020204" pitchFamily="34" charset="0"/>
              <a:ea typeface="MS PGothic" panose="020B0600070205080204" charset="-128"/>
              <a:cs typeface="Arial" panose="020B0604020202020204" pitchFamily="34" charset="0"/>
            </a:endParaRPr>
          </a:p>
        </p:txBody>
      </p:sp>
      <p:pic>
        <p:nvPicPr>
          <p:cNvPr id="3" name="图片 2" descr="2378 [转换]"/>
          <p:cNvPicPr>
            <a:picLocks noChangeAspect="1"/>
          </p:cNvPicPr>
          <p:nvPr>
            <p:custDataLst>
              <p:tags r:id="rId4"/>
            </p:custDataLst>
          </p:nvPr>
        </p:nvPicPr>
        <p:blipFill>
          <a:blip r:embed="rId5"/>
          <a:srcRect l="-644" r="84596" b="8932"/>
          <a:stretch>
            <a:fillRect/>
          </a:stretch>
        </p:blipFill>
        <p:spPr>
          <a:xfrm>
            <a:off x="236220" y="5036820"/>
            <a:ext cx="1172845" cy="1641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161E6"/>
        </a:solidFill>
        <a:effectLst/>
      </p:bgPr>
    </p:bg>
    <p:spTree>
      <p:nvGrpSpPr>
        <p:cNvPr id="1" name=""/>
        <p:cNvGrpSpPr/>
        <p:nvPr/>
      </p:nvGrpSpPr>
      <p:grpSpPr>
        <a:xfrm>
          <a:off x="0" y="0"/>
          <a:ext cx="0" cy="0"/>
          <a:chOff x="0" y="0"/>
          <a:chExt cx="0" cy="0"/>
        </a:xfrm>
      </p:grpSpPr>
      <p:sp>
        <p:nvSpPr>
          <p:cNvPr id="33" name="内容占位符 9"/>
          <p:cNvSpPr txBox="1"/>
          <p:nvPr>
            <p:custDataLst>
              <p:tags r:id="rId1"/>
            </p:custDataLst>
          </p:nvPr>
        </p:nvSpPr>
        <p:spPr>
          <a:xfrm>
            <a:off x="749300" y="280670"/>
            <a:ext cx="8721090" cy="5943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rPr>
              <a:t>SmartyCats</a:t>
            </a:r>
            <a:endParaRPr kumimoji="0" lang="en-US" altLang="zh-CN" sz="4000" b="1" i="0" u="none" strike="noStrike" kern="1200" cap="none" spc="0" normalizeH="0" baseline="0" noProof="0">
              <a:ln>
                <a:noFill/>
              </a:ln>
              <a:solidFill>
                <a:srgbClr val="004AEF"/>
              </a:solidFill>
              <a:effectLst/>
              <a:uLnTx/>
              <a:uFillTx/>
              <a:latin typeface="Arial" panose="020B0604020202020204" pitchFamily="34" charset="0"/>
              <a:ea typeface="Microsoft YaHei" panose="020B0503020204020204" charset="-122"/>
              <a:cs typeface="+mn-cs"/>
            </a:endParaRPr>
          </a:p>
        </p:txBody>
      </p:sp>
      <p:sp>
        <p:nvSpPr>
          <p:cNvPr id="25602" name="Content Placeholder 2" descr="7b0a202020202262756c6c6574223a20227b5c2263617465676f727949645c223a31303030352c5c2274656d706c61746549645c223a32303233313533367d220a7d0a"/>
          <p:cNvSpPr>
            <a:spLocks noGrp="1"/>
          </p:cNvSpPr>
          <p:nvPr>
            <p:custDataLst>
              <p:tags r:id="rId2"/>
            </p:custDataLst>
          </p:nvPr>
        </p:nvSpPr>
        <p:spPr>
          <a:xfrm>
            <a:off x="457200" y="1191260"/>
            <a:ext cx="11155680" cy="4476115"/>
          </a:xfrm>
          <a:prstGeom prst="rect">
            <a:avLst/>
          </a:prstGeom>
        </p:spPr>
        <p:txBody>
          <a:bodyPr vert="horz" lIns="91440" tIns="45720" rIns="91440" bIns="45720" rtlCol="0"/>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fontAlgn="auto">
              <a:lnSpc>
                <a:spcPts val="5000"/>
              </a:lnSpc>
              <a:spcBef>
                <a:spcPts val="0"/>
              </a:spcBef>
              <a:buSzPct val="130000"/>
              <a:buBlip>
                <a:blip r:embed="rId3"/>
              </a:buBlip>
            </a:pPr>
            <a:r>
              <a:rPr lang="en-US" dirty="0">
                <a:latin typeface="Arial" panose="020B0604020202020204" pitchFamily="34" charset="0"/>
                <a:ea typeface="MS PGothic" panose="020B0600070205080204" charset="-128"/>
                <a:cs typeface="Arial" panose="020B0604020202020204" pitchFamily="34" charset="0"/>
              </a:rPr>
              <a:t>There is SmartyCats tutoring for this course! Visit their website to find out more. You can also apply to be a SmartyCats tutor yourself for other CS courses you’ve taken, or for this one next semester.</a:t>
            </a:r>
            <a:endParaRPr lang="en-US" dirty="0">
              <a:latin typeface="Arial" panose="020B0604020202020204" pitchFamily="34" charset="0"/>
              <a:ea typeface="MS PGothic" panose="020B0600070205080204" charset="-128"/>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899"/>
    </mc:Choice>
    <mc:Fallback>
      <p:transition spd="slow"/>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commondata" val="eyJoZGlkIjoiMmY5MzdhMTM4MGYwZjY3MmUyNDAwYWI5ODI4MjA4MzUifQ=="/>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UNIT_TABLE_BEAUTIFY" val="smartTable{93f34e1d-86a3-4a8e-92bc-d3747711a314}"/>
  <p:tag name="TABLE_EMPHASIZE_COLOR" val="15158332"/>
  <p:tag name="TABLE_SKINIDX" val="3"/>
  <p:tag name="TABLE_COLORIDX" val="10"/>
  <p:tag name="TABLE_COLOR_RGB" val="0x000000*0xFFFFFF*0x212121*0xFFFFFF*0xe74c3c*0xf89406*0xf7b619*0xc0ca33*0x7cb342*0x009688"/>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51PPT模板网">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5pv1z53">
      <a:majorFont>
        <a:latin typeface="HarmonyOS Sans SC Light"/>
        <a:ea typeface="阿里巴巴普惠体 2.0 55 Regular"/>
        <a:cs typeface=""/>
      </a:majorFont>
      <a:minorFont>
        <a:latin typeface="HarmonyOS Sans SC Light"/>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0">
              <a:srgbClr val="97C502"/>
            </a:gs>
            <a:gs pos="100000">
              <a:srgbClr val="3161E6"/>
            </a:gs>
          </a:gsLst>
          <a:lin ang="0" scaled="1"/>
          <a:tileRect/>
        </a:gradFill>
        <a:ln>
          <a:noFill/>
        </a:ln>
      </a:spPr>
      <a:bodyPr wrap="square" rtlCol="0" anchor="ctr">
        <a:noAutofit/>
      </a:bodyP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spPr>
      <a:body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6423</Words>
  <Application>WPS Presentation</Application>
  <PresentationFormat>宽屏</PresentationFormat>
  <Paragraphs>211</Paragraphs>
  <Slides>19</Slides>
  <Notes>24</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19</vt:i4>
      </vt:variant>
    </vt:vector>
  </HeadingPairs>
  <TitlesOfParts>
    <vt:vector size="44" baseType="lpstr">
      <vt:lpstr>Arial</vt:lpstr>
      <vt:lpstr>SimSun</vt:lpstr>
      <vt:lpstr>Wingdings</vt:lpstr>
      <vt:lpstr>OPPOSans R</vt:lpstr>
      <vt:lpstr>HarmonyOS Sans SC Light</vt:lpstr>
      <vt:lpstr>阿里巴巴普惠体 2.0 55 Regular</vt:lpstr>
      <vt:lpstr>Arial</vt:lpstr>
      <vt:lpstr>Arial Black</vt:lpstr>
      <vt:lpstr>Palatino Linotype</vt:lpstr>
      <vt:lpstr>Microsoft YaHei</vt:lpstr>
      <vt:lpstr>华文楷体</vt:lpstr>
      <vt:lpstr>Wingdings</vt:lpstr>
      <vt:lpstr>Segoe UI</vt:lpstr>
      <vt:lpstr>Microsoft YaHei Light</vt:lpstr>
      <vt:lpstr>MS PGothic</vt:lpstr>
      <vt:lpstr>Times New Roman</vt:lpstr>
      <vt:lpstr>Lucida Sans</vt:lpstr>
      <vt:lpstr>Lucida Sans Unicode</vt:lpstr>
      <vt:lpstr>思源黑体 CN Heavy</vt:lpstr>
      <vt:lpstr>思源黑体 CN Normal</vt:lpstr>
      <vt:lpstr>Arial Unicode MS</vt:lpstr>
      <vt:lpstr>等线</vt:lpstr>
      <vt:lpstr>Segoe Print</vt:lpstr>
      <vt:lpstr>Calibri</vt:lpstr>
      <vt:lpstr>51PPT模板网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蓝绿几何风年终工作报告ppt模板</dc:title>
  <dc:creator>©51PPT模板网</dc:creator>
  <cp:keywords>www.51pptmoban.com</cp:keywords>
  <dc:description>51PPT模板网，幻灯片演示模板及素材免费下载！
51PPT模板网 唯一访问网址：www.51pptmoban.com</dc:description>
  <cp:lastModifiedBy>defaultuser0</cp:lastModifiedBy>
  <cp:revision>177</cp:revision>
  <dcterms:created xsi:type="dcterms:W3CDTF">2023-12-04T02:40:00Z</dcterms:created>
  <dcterms:modified xsi:type="dcterms:W3CDTF">2024-01-16T22:44:57Z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09D3FD2A1F7F42C9A288F3EC4F16E1DA_12</vt:lpwstr>
  </property>
  <property fmtid="{D5CDD505-2E9C-101B-9397-08002B2CF9AE}" pid="3" name="KSOProductBuildVer">
    <vt:lpwstr>1033-12.2.0.13412</vt:lpwstr>
  </property>
</Properties>
</file>