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5" r:id="rId35"/>
    <p:sldMasterId id="2147483717" r:id="rId36"/>
    <p:sldMasterId id="2147483719" r:id="rId37"/>
    <p:sldMasterId id="2147483721" r:id="rId38"/>
    <p:sldMasterId id="2147483723" r:id="rId39"/>
    <p:sldMasterId id="2147483725" r:id="rId40"/>
    <p:sldMasterId id="2147483727" r:id="rId41"/>
    <p:sldMasterId id="2147483729" r:id="rId42"/>
    <p:sldMasterId id="2147483731" r:id="rId43"/>
    <p:sldMasterId id="2147483733" r:id="rId44"/>
    <p:sldMasterId id="2147483735" r:id="rId45"/>
    <p:sldMasterId id="2147483737" r:id="rId46"/>
    <p:sldMasterId id="2147483739" r:id="rId47"/>
    <p:sldMasterId id="2147483741" r:id="rId48"/>
    <p:sldMasterId id="2147483743" r:id="rId49"/>
    <p:sldMasterId id="2147483745" r:id="rId50"/>
    <p:sldMasterId id="2147483747" r:id="rId51"/>
    <p:sldMasterId id="2147483749" r:id="rId52"/>
    <p:sldMasterId id="2147483751" r:id="rId53"/>
    <p:sldMasterId id="2147483753" r:id="rId54"/>
    <p:sldMasterId id="2147483755" r:id="rId55"/>
    <p:sldMasterId id="2147483757" r:id="rId56"/>
    <p:sldMasterId id="2147483759" r:id="rId57"/>
    <p:sldMasterId id="2147483761" r:id="rId58"/>
    <p:sldMasterId id="2147483763" r:id="rId59"/>
    <p:sldMasterId id="2147483765" r:id="rId60"/>
    <p:sldMasterId id="2147483767" r:id="rId61"/>
    <p:sldMasterId id="2147483769" r:id="rId62"/>
    <p:sldMasterId id="2147483771" r:id="rId63"/>
    <p:sldMasterId id="2147483773" r:id="rId64"/>
    <p:sldMasterId id="2147483775" r:id="rId65"/>
  </p:sldMasterIdLst>
  <p:notesMasterIdLst>
    <p:notesMasterId r:id="rId68"/>
  </p:notesMasterIdLst>
  <p:sldIdLst>
    <p:sldId id="257" r:id="rId66"/>
    <p:sldId id="643" r:id="rId67"/>
    <p:sldId id="644" r:id="rId69"/>
    <p:sldId id="767" r:id="rId70"/>
    <p:sldId id="768" r:id="rId71"/>
    <p:sldId id="769" r:id="rId72"/>
    <p:sldId id="729" r:id="rId73"/>
    <p:sldId id="771" r:id="rId74"/>
    <p:sldId id="786" r:id="rId75"/>
    <p:sldId id="637" r:id="rId76"/>
  </p:sldIdLst>
  <p:sldSz cx="12192000" cy="6858000"/>
  <p:notesSz cx="6858000" cy="9144000"/>
  <p:embeddedFontLst>
    <p:embeddedFont>
      <p:font typeface="华文楷体" panose="02010600040101010101" pitchFamily="2" charset="-122"/>
      <p:regular r:id="rId81"/>
    </p:embeddedFont>
  </p:embeddedFontLst>
  <p:custDataLst>
    <p:tags r:id="rId8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7AF"/>
    <a:srgbClr val="A728BE"/>
    <a:srgbClr val="0000FF"/>
    <a:srgbClr val="FADBD8"/>
    <a:srgbClr val="37BECC"/>
    <a:srgbClr val="D7F2F5"/>
    <a:srgbClr val="E74C3C"/>
    <a:srgbClr val="CA3E9D"/>
    <a:srgbClr val="D12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44"/>
      </p:cViewPr>
      <p:guideLst>
        <p:guide orient="horz" pos="2160"/>
        <p:guide pos="14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2" Type="http://schemas.openxmlformats.org/officeDocument/2006/relationships/tags" Target="tags/tag377.xml"/><Relationship Id="rId81" Type="http://schemas.openxmlformats.org/officeDocument/2006/relationships/font" Target="fonts/font1.fntdata"/><Relationship Id="rId80" Type="http://schemas.openxmlformats.org/officeDocument/2006/relationships/commentAuthors" Target="commentAuthors.xml"/><Relationship Id="rId8" Type="http://schemas.openxmlformats.org/officeDocument/2006/relationships/slideMaster" Target="slideMasters/slideMaster7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10.xml"/><Relationship Id="rId75" Type="http://schemas.openxmlformats.org/officeDocument/2006/relationships/slide" Target="slides/slide9.xml"/><Relationship Id="rId74" Type="http://schemas.openxmlformats.org/officeDocument/2006/relationships/slide" Target="slides/slide8.xml"/><Relationship Id="rId73" Type="http://schemas.openxmlformats.org/officeDocument/2006/relationships/slide" Target="slides/slide7.xml"/><Relationship Id="rId72" Type="http://schemas.openxmlformats.org/officeDocument/2006/relationships/slide" Target="slides/slide6.xml"/><Relationship Id="rId71" Type="http://schemas.openxmlformats.org/officeDocument/2006/relationships/slide" Target="slides/slide5.xml"/><Relationship Id="rId70" Type="http://schemas.openxmlformats.org/officeDocument/2006/relationships/slide" Target="slides/slide4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2.xml"/><Relationship Id="rId66" Type="http://schemas.openxmlformats.org/officeDocument/2006/relationships/slide" Target="slides/slide1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1922-B392-49CB-98B2-D1506FCEE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82BF-40C1-4E6C-9085-1B48E30F0B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3020B4-C4F0-47FB-9EF6-DA1D8CA35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0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0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5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theme" Target="../theme/theme30.xml"/><Relationship Id="rId7" Type="http://schemas.openxmlformats.org/officeDocument/2006/relationships/tags" Target="../tags/tag1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theme" Target="../theme/theme31.xml"/><Relationship Id="rId7" Type="http://schemas.openxmlformats.org/officeDocument/2006/relationships/tags" Target="../tags/tag1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theme" Target="../theme/theme32.xml"/><Relationship Id="rId7" Type="http://schemas.openxmlformats.org/officeDocument/2006/relationships/tags" Target="../tags/tag17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3.xml"/><Relationship Id="rId7" Type="http://schemas.openxmlformats.org/officeDocument/2006/relationships/tags" Target="../tags/tag17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Layout" Target="../slideLayouts/slideLayout34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7" Type="http://schemas.openxmlformats.org/officeDocument/2006/relationships/tags" Target="../tags/tag18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Layout" Target="../slideLayouts/slideLayout35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theme" Target="../theme/theme35.xml"/><Relationship Id="rId7" Type="http://schemas.openxmlformats.org/officeDocument/2006/relationships/tags" Target="../tags/tag18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Layout" Target="../slideLayouts/slideLayout36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theme" Target="../theme/theme36.xml"/><Relationship Id="rId7" Type="http://schemas.openxmlformats.org/officeDocument/2006/relationships/tags" Target="../tags/tag19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Layout" Target="../slideLayouts/slideLayout37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theme" Target="../theme/theme37.xml"/><Relationship Id="rId7" Type="http://schemas.openxmlformats.org/officeDocument/2006/relationships/tags" Target="../tags/tag19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Layout" Target="../slideLayouts/slideLayout3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theme" Target="../theme/theme38.xml"/><Relationship Id="rId7" Type="http://schemas.openxmlformats.org/officeDocument/2006/relationships/tags" Target="../tags/tag19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Layout" Target="../slideLayouts/slideLayout39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theme" Target="../theme/theme39.xml"/><Relationship Id="rId7" Type="http://schemas.openxmlformats.org/officeDocument/2006/relationships/tags" Target="../tags/tag20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theme" Target="../theme/theme40.xml"/><Relationship Id="rId7" Type="http://schemas.openxmlformats.org/officeDocument/2006/relationships/tags" Target="../tags/tag20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Layout" Target="../slideLayouts/slideLayout41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theme" Target="../theme/theme41.xml"/><Relationship Id="rId7" Type="http://schemas.openxmlformats.org/officeDocument/2006/relationships/tags" Target="../tags/tag21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Layout" Target="../slideLayouts/slideLayout42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theme" Target="../theme/theme42.xml"/><Relationship Id="rId7" Type="http://schemas.openxmlformats.org/officeDocument/2006/relationships/tags" Target="../tags/tag21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Layout" Target="../slideLayouts/slideLayout43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theme" Target="../theme/theme43.xml"/><Relationship Id="rId7" Type="http://schemas.openxmlformats.org/officeDocument/2006/relationships/tags" Target="../tags/tag21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Layout" Target="../slideLayouts/slideLayout44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4.xml"/><Relationship Id="rId7" Type="http://schemas.openxmlformats.org/officeDocument/2006/relationships/tags" Target="../tags/tag22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Layout" Target="../slideLayouts/slideLayout45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theme" Target="../theme/theme45.xml"/><Relationship Id="rId7" Type="http://schemas.openxmlformats.org/officeDocument/2006/relationships/tags" Target="../tags/tag22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Layout" Target="../slideLayouts/slideLayout46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theme" Target="../theme/theme46.xml"/><Relationship Id="rId7" Type="http://schemas.openxmlformats.org/officeDocument/2006/relationships/tags" Target="../tags/tag23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slideLayout" Target="../slideLayouts/slideLayout47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theme" Target="../theme/theme47.xml"/><Relationship Id="rId7" Type="http://schemas.openxmlformats.org/officeDocument/2006/relationships/tags" Target="../tags/tag23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Layout" Target="../slideLayouts/slideLayout48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theme" Target="../theme/theme48.xml"/><Relationship Id="rId7" Type="http://schemas.openxmlformats.org/officeDocument/2006/relationships/tags" Target="../tags/tag23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Layout" Target="../slideLayouts/slideLayout49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theme" Target="../theme/theme49.xml"/><Relationship Id="rId7" Type="http://schemas.openxmlformats.org/officeDocument/2006/relationships/tags" Target="../tags/tag24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tags" Target="../tags/tag2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theme" Target="../theme/theme50.xml"/><Relationship Id="rId7" Type="http://schemas.openxmlformats.org/officeDocument/2006/relationships/tags" Target="../tags/tag24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Layout" Target="../slideLayouts/slideLayout51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theme" Target="../theme/theme51.xml"/><Relationship Id="rId7" Type="http://schemas.openxmlformats.org/officeDocument/2006/relationships/tags" Target="../tags/tag25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Layout" Target="../slideLayouts/slideLayout52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0" Type="http://schemas.openxmlformats.org/officeDocument/2006/relationships/theme" Target="../theme/theme52.xml"/><Relationship Id="rId1" Type="http://schemas.openxmlformats.org/officeDocument/2006/relationships/slideLayout" Target="../slideLayouts/slideLayout53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0" Type="http://schemas.openxmlformats.org/officeDocument/2006/relationships/theme" Target="../theme/theme53.xml"/><Relationship Id="rId1" Type="http://schemas.openxmlformats.org/officeDocument/2006/relationships/slideLayout" Target="../slideLayouts/slideLayout54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0" Type="http://schemas.openxmlformats.org/officeDocument/2006/relationships/theme" Target="../theme/theme54.xml"/><Relationship Id="rId1" Type="http://schemas.openxmlformats.org/officeDocument/2006/relationships/slideLayout" Target="../slideLayouts/slideLayout55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0" Type="http://schemas.openxmlformats.org/officeDocument/2006/relationships/theme" Target="../theme/theme55.xml"/><Relationship Id="rId1" Type="http://schemas.openxmlformats.org/officeDocument/2006/relationships/slideLayout" Target="../slideLayouts/slideLayout56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theme" Target="../theme/theme56.xml"/><Relationship Id="rId7" Type="http://schemas.openxmlformats.org/officeDocument/2006/relationships/tags" Target="../tags/tag27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slideLayout" Target="../slideLayouts/slideLayout57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theme" Target="../theme/theme57.xml"/><Relationship Id="rId7" Type="http://schemas.openxmlformats.org/officeDocument/2006/relationships/tags" Target="../tags/tag28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slideLayout" Target="../slideLayouts/slideLayout58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theme" Target="../theme/theme58.xml"/><Relationship Id="rId7" Type="http://schemas.openxmlformats.org/officeDocument/2006/relationships/tags" Target="../tags/tag28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slideLayout" Target="../slideLayouts/slideLayout59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theme" Target="../theme/theme59.xml"/><Relationship Id="rId7" Type="http://schemas.openxmlformats.org/officeDocument/2006/relationships/tags" Target="../tags/tag29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theme" Target="../theme/theme60.xml"/><Relationship Id="rId7" Type="http://schemas.openxmlformats.org/officeDocument/2006/relationships/tags" Target="../tags/tag29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slideLayout" Target="../slideLayouts/slideLayout61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theme" Target="../theme/theme61.xml"/><Relationship Id="rId7" Type="http://schemas.openxmlformats.org/officeDocument/2006/relationships/tags" Target="../tags/tag29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slideLayout" Target="../slideLayouts/slideLayout62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theme" Target="../theme/theme62.xml"/><Relationship Id="rId7" Type="http://schemas.openxmlformats.org/officeDocument/2006/relationships/tags" Target="../tags/tag30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slideLayout" Target="../slideLayouts/slideLayout63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theme" Target="../theme/theme63.xml"/><Relationship Id="rId7" Type="http://schemas.openxmlformats.org/officeDocument/2006/relationships/tags" Target="../tags/tag30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slideLayout" Target="../slideLayouts/slideLayout64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theme" Target="../theme/theme64.xml"/><Relationship Id="rId7" Type="http://schemas.openxmlformats.org/officeDocument/2006/relationships/tags" Target="../tags/tag31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image" Target="../media/image5.png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376.xml"/><Relationship Id="rId12" Type="http://schemas.openxmlformats.org/officeDocument/2006/relationships/image" Target="../media/image5.png"/><Relationship Id="rId11" Type="http://schemas.openxmlformats.org/officeDocument/2006/relationships/tags" Target="../tags/tag375.xml"/><Relationship Id="rId10" Type="http://schemas.openxmlformats.org/officeDocument/2006/relationships/tags" Target="../tags/tag374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8.xml"/><Relationship Id="rId3" Type="http://schemas.openxmlformats.org/officeDocument/2006/relationships/image" Target="../media/image6.png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22.xml"/><Relationship Id="rId6" Type="http://schemas.openxmlformats.org/officeDocument/2006/relationships/image" Target="../media/image4.svg"/><Relationship Id="rId5" Type="http://schemas.openxmlformats.org/officeDocument/2006/relationships/image" Target="../media/image8.png"/><Relationship Id="rId4" Type="http://schemas.openxmlformats.org/officeDocument/2006/relationships/tags" Target="../tags/tag321.xml"/><Relationship Id="rId3" Type="http://schemas.openxmlformats.org/officeDocument/2006/relationships/image" Target="../media/image7.png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4.xml"/><Relationship Id="rId5" Type="http://schemas.openxmlformats.org/officeDocument/2006/relationships/image" Target="../media/image10.jpeg"/><Relationship Id="rId4" Type="http://schemas.openxmlformats.org/officeDocument/2006/relationships/tags" Target="../tags/tag325.xml"/><Relationship Id="rId3" Type="http://schemas.openxmlformats.org/officeDocument/2006/relationships/image" Target="../media/image9.png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5.xml"/><Relationship Id="rId5" Type="http://schemas.openxmlformats.org/officeDocument/2006/relationships/image" Target="../media/image11.png"/><Relationship Id="rId4" Type="http://schemas.openxmlformats.org/officeDocument/2006/relationships/tags" Target="../tags/tag328.xml"/><Relationship Id="rId3" Type="http://schemas.openxmlformats.org/officeDocument/2006/relationships/image" Target="../media/image9.png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12.jpeg"/><Relationship Id="rId4" Type="http://schemas.openxmlformats.org/officeDocument/2006/relationships/tags" Target="../tags/tag331.xml"/><Relationship Id="rId3" Type="http://schemas.openxmlformats.org/officeDocument/2006/relationships/image" Target="../media/image9.png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8.xml"/><Relationship Id="rId5" Type="http://schemas.openxmlformats.org/officeDocument/2006/relationships/image" Target="../media/image13.png"/><Relationship Id="rId4" Type="http://schemas.openxmlformats.org/officeDocument/2006/relationships/tags" Target="../tags/tag334.xml"/><Relationship Id="rId3" Type="http://schemas.openxmlformats.org/officeDocument/2006/relationships/image" Target="../media/image9.png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tags" Target="../tags/tag342.xml"/><Relationship Id="rId7" Type="http://schemas.openxmlformats.org/officeDocument/2006/relationships/tags" Target="../tags/tag341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3" Type="http://schemas.openxmlformats.org/officeDocument/2006/relationships/tags" Target="../tags/tag337.xml"/><Relationship Id="rId29" Type="http://schemas.openxmlformats.org/officeDocument/2006/relationships/notesSlide" Target="../notesSlides/notesSlide7.xml"/><Relationship Id="rId28" Type="http://schemas.openxmlformats.org/officeDocument/2006/relationships/slideLayout" Target="../slideLayouts/slideLayout47.xml"/><Relationship Id="rId27" Type="http://schemas.openxmlformats.org/officeDocument/2006/relationships/tags" Target="../tags/tag361.xml"/><Relationship Id="rId26" Type="http://schemas.openxmlformats.org/officeDocument/2006/relationships/tags" Target="../tags/tag360.xml"/><Relationship Id="rId25" Type="http://schemas.openxmlformats.org/officeDocument/2006/relationships/tags" Target="../tags/tag359.xml"/><Relationship Id="rId24" Type="http://schemas.openxmlformats.org/officeDocument/2006/relationships/tags" Target="../tags/tag358.xml"/><Relationship Id="rId23" Type="http://schemas.openxmlformats.org/officeDocument/2006/relationships/tags" Target="../tags/tag357.xml"/><Relationship Id="rId22" Type="http://schemas.openxmlformats.org/officeDocument/2006/relationships/tags" Target="../tags/tag356.xml"/><Relationship Id="rId21" Type="http://schemas.openxmlformats.org/officeDocument/2006/relationships/tags" Target="../tags/tag355.xml"/><Relationship Id="rId20" Type="http://schemas.openxmlformats.org/officeDocument/2006/relationships/tags" Target="../tags/tag354.xml"/><Relationship Id="rId2" Type="http://schemas.openxmlformats.org/officeDocument/2006/relationships/tags" Target="../tags/tag336.xml"/><Relationship Id="rId19" Type="http://schemas.openxmlformats.org/officeDocument/2006/relationships/tags" Target="../tags/tag353.xml"/><Relationship Id="rId18" Type="http://schemas.openxmlformats.org/officeDocument/2006/relationships/tags" Target="../tags/tag352.xml"/><Relationship Id="rId17" Type="http://schemas.openxmlformats.org/officeDocument/2006/relationships/tags" Target="../tags/tag351.xml"/><Relationship Id="rId16" Type="http://schemas.openxmlformats.org/officeDocument/2006/relationships/tags" Target="../tags/tag350.xml"/><Relationship Id="rId15" Type="http://schemas.openxmlformats.org/officeDocument/2006/relationships/tags" Target="../tags/tag349.xml"/><Relationship Id="rId14" Type="http://schemas.openxmlformats.org/officeDocument/2006/relationships/tags" Target="../tags/tag348.xml"/><Relationship Id="rId13" Type="http://schemas.openxmlformats.org/officeDocument/2006/relationships/tags" Target="../tags/tag347.xml"/><Relationship Id="rId12" Type="http://schemas.openxmlformats.org/officeDocument/2006/relationships/tags" Target="../tags/tag346.xml"/><Relationship Id="rId11" Type="http://schemas.openxmlformats.org/officeDocument/2006/relationships/tags" Target="../tags/tag345.xml"/><Relationship Id="rId10" Type="http://schemas.openxmlformats.org/officeDocument/2006/relationships/tags" Target="../tags/tag344.xml"/><Relationship Id="rId1" Type="http://schemas.openxmlformats.org/officeDocument/2006/relationships/tags" Target="../tags/tag3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image" Target="../media/image16.png"/><Relationship Id="rId7" Type="http://schemas.openxmlformats.org/officeDocument/2006/relationships/tags" Target="../tags/tag365.xml"/><Relationship Id="rId6" Type="http://schemas.openxmlformats.org/officeDocument/2006/relationships/image" Target="../media/image15.png"/><Relationship Id="rId5" Type="http://schemas.openxmlformats.org/officeDocument/2006/relationships/tags" Target="../tags/tag364.xml"/><Relationship Id="rId4" Type="http://schemas.openxmlformats.org/officeDocument/2006/relationships/image" Target="../media/image5.svg"/><Relationship Id="rId3" Type="http://schemas.openxmlformats.org/officeDocument/2006/relationships/image" Target="../media/image14.png"/><Relationship Id="rId2" Type="http://schemas.openxmlformats.org/officeDocument/2006/relationships/tags" Target="../tags/tag363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3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2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sz="6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  <a:sym typeface="Arial" panose="020B0604020202020204"/>
              </a:rPr>
              <a:t>Malicious Code Analysis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charset="0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Google Shape;55;p15"/>
          <p:cNvSpPr txBox="1"/>
          <p:nvPr>
            <p:custDataLst>
              <p:tags r:id="rId5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Fangtian Zhong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CSCI 591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+mn-ea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+mn-ea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7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2023.12.06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2023.12.06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CSCI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591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Process Explorer Vs. Process Moniter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4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300" y="1098550"/>
            <a:ext cx="11488420" cy="153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4000"/>
              </a:lnSpc>
              <a:spcBef>
                <a:spcPts val="1000"/>
              </a:spcBef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Process Explorer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Shows current state of each process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Shows files, registry keys and thread loaded by each running process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434357d222c0a20202020227461726765744964223a202270726f636573734f6e6c696e6542756c6c6574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8300" y="2900680"/>
            <a:ext cx="1148842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4000"/>
              </a:lnSpc>
              <a:spcBef>
                <a:spcPts val="1000"/>
              </a:spcBef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Process Mon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iter</a:t>
            </a:r>
            <a:endParaRPr lang="en-US" altLang="zh-CN" sz="3000" b="1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 addition to monitoring, it logs process information- all events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Logs show the file, registry, network, etc. the process attempted to use - successful or not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300"/>
              </a:lnSpc>
              <a:spcBef>
                <a:spcPts val="0"/>
              </a:spcBef>
              <a:buClr>
                <a:srgbClr val="D1202F"/>
              </a:buClr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“Access Denied” events also appear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Monitoring Network Activities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52c5c2274656d706c61746549645c223a3230323331333238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300" y="1840230"/>
            <a:ext cx="10863580" cy="420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4000"/>
              </a:lnSpc>
              <a:spcBef>
                <a:spcPts val="1000"/>
              </a:spcBef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Most malware will need to communicate with external services/entities.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Download additional malware, files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Exchange/obtain keys for encryption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C2-Command and Control: Receive instructions and check-in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Extract data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 fontAlgn="auto">
              <a:lnSpc>
                <a:spcPts val="3500"/>
              </a:lnSpc>
              <a:spcBef>
                <a:spcPts val="0"/>
              </a:spcBef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Infect other machines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3500"/>
              </a:lnSpc>
              <a:spcBef>
                <a:spcPts val="2000"/>
              </a:spcBef>
              <a:buClr>
                <a:srgbClr val="D1202F"/>
              </a:buClr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Question:</a:t>
            </a: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Do we allow them access to network?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5475" y="1113155"/>
            <a:ext cx="2491015" cy="720000"/>
            <a:chOff x="2918" y="1732"/>
            <a:chExt cx="3923" cy="1134"/>
          </a:xfrm>
        </p:grpSpPr>
        <p:pic>
          <p:nvPicPr>
            <p:cNvPr id="5" name="图片 4" descr="疑问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07" y="1732"/>
              <a:ext cx="1134" cy="113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2918" y="1791"/>
              <a:ext cx="307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WHY?</a:t>
              </a:r>
              <a:endParaRPr lang="en-US" altLang="zh-CN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Faking a Network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9265" y="1217930"/>
            <a:ext cx="1076579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It is too risky to allow a malware to access the network.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Faking a network allows us to find out how/what is communicated.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Important:</a:t>
            </a: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Faking requires that the malware does not realize it is executing on a virtualized environment.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028700" indent="-4064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>
                <a:srgbClr val="D1202F"/>
              </a:buClr>
              <a:buSzPct val="100000"/>
              <a:buFontTx/>
              <a:extLst>
                <a:ext uri="{35155182-B16C-46BC-9424-99874614C6A1}">
                  <wpsdc:indentchars xmlns:wpsdc="http://www.wps.cn/officeDocument/2017/drawingmlCustomData" val="-100" checksum="2769181677"/>
                  <wpsdc:marlchars xmlns:wpsdc="http://www.wps.cn/officeDocument/2017/drawingmlCustomData" val="450" checksum="2413958161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228" name="http://photo-static-api.fotomore.com/creative/vcg/400/new/VCG211384536225.jpg" descr="&amp;pky200_sjzg_VCG211384536225&amp;2&amp;src_rpledit_likech&amp;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874" r="11087"/>
          <a:stretch>
            <a:fillRect/>
          </a:stretch>
        </p:blipFill>
        <p:spPr>
          <a:xfrm flipH="1">
            <a:off x="469265" y="4862195"/>
            <a:ext cx="1456268" cy="16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Faking a Network-FakeNet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217930"/>
            <a:ext cx="11282045" cy="322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28650" fontAlgn="auto">
              <a:lnSpc>
                <a:spcPts val="4000"/>
              </a:lnSpc>
              <a:spcBef>
                <a:spcPts val="0"/>
              </a:spcBef>
              <a:spcAft>
                <a:spcPts val="2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 open source tool.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000"/>
              </a:lnSpc>
              <a:spcBef>
                <a:spcPts val="0"/>
              </a:spcBef>
              <a:spcAft>
                <a:spcPts val="2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Allow users to intercept and redirect all or specific network traffic.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000"/>
              </a:lnSpc>
              <a:spcBef>
                <a:spcPts val="0"/>
              </a:spcBef>
              <a:spcAft>
                <a:spcPts val="2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You can identify malware functionality and capture network signatures.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6" name="图片 5" descr="2378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644" r="84596" b="8932"/>
          <a:stretch>
            <a:fillRect/>
          </a:stretch>
        </p:blipFill>
        <p:spPr>
          <a:xfrm>
            <a:off x="357188" y="5047298"/>
            <a:ext cx="102903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Faking a Network-FakeNet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217930"/>
            <a:ext cx="11282045" cy="2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3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1. Fakenet takes over DNS on port 53.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3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2. It listens to the TCP ports 80, 443 and 25.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3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3. It supports DNS, HTTP and SSL protocols.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7" name="http://photo-static-api.fotomore.com/creative/vcg/400/new/VCG211308943779.jpg" descr="&amp;pky01164030654_sjzg_VCG211308943779&amp;2&amp;src_rpledit_likech&amp;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4997" y="4891610"/>
            <a:ext cx="1898802" cy="158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9"/>
          <p:cNvSpPr txBox="1"/>
          <p:nvPr>
            <p:custDataLst>
              <p:tags r:id="rId1"/>
            </p:custDataLst>
          </p:nvPr>
        </p:nvSpPr>
        <p:spPr>
          <a:xfrm>
            <a:off x="975360" y="318770"/>
            <a:ext cx="872109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FakeNet-Use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044575"/>
            <a:ext cx="11282045" cy="214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33400" fontAlgn="auto">
              <a:lnSpc>
                <a:spcPts val="3000"/>
              </a:lnSpc>
              <a:spcBef>
                <a:spcPts val="0"/>
              </a:spcBef>
              <a:spcAft>
                <a:spcPts val="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1. Stop most programs that connect to the Internet prior to running Fakenet.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33400" fontAlgn="auto">
              <a:lnSpc>
                <a:spcPts val="3000"/>
              </a:lnSpc>
              <a:spcBef>
                <a:spcPts val="0"/>
              </a:spcBef>
              <a:spcAft>
                <a:spcPts val="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2. Just run the program you want to analyze.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33400" fontAlgn="auto">
              <a:lnSpc>
                <a:spcPts val="3000"/>
              </a:lnSpc>
              <a:spcBef>
                <a:spcPts val="0"/>
              </a:spcBef>
              <a:spcAft>
                <a:spcPts val="5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3. Still get some noise from Windows itself and maybe background processes that you cannot just terminate.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56000" y="3100070"/>
            <a:ext cx="6480000" cy="3375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The Eureka Workflow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281305" y="1209040"/>
            <a:ext cx="11629390" cy="4899025"/>
            <a:chOff x="412" y="1864"/>
            <a:chExt cx="18314" cy="7715"/>
          </a:xfrm>
        </p:grpSpPr>
        <p:sp>
          <p:nvSpPr>
            <p:cNvPr id="76" name="矩形 75"/>
            <p:cNvSpPr/>
            <p:nvPr>
              <p:custDataLst>
                <p:tags r:id="rId2"/>
              </p:custDataLst>
            </p:nvPr>
          </p:nvSpPr>
          <p:spPr>
            <a:xfrm>
              <a:off x="4156" y="3282"/>
              <a:ext cx="1724" cy="1533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Eureka’s Unpacker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12" y="1865"/>
              <a:ext cx="1304" cy="846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Packed Binary</a:t>
              </a:r>
              <a:endPara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88" y="3282"/>
              <a:ext cx="1514" cy="1533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Trace Malware </a:t>
              </a:r>
              <a:r>
                <a:rPr lang="en-US" sz="1600" b="1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syscalls</a:t>
              </a: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in VM</a:t>
              </a:r>
              <a:endParaRPr lang="en-US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8" name="矩形 77"/>
            <p:cNvSpPr/>
            <p:nvPr>
              <p:custDataLst>
                <p:tags r:id="rId3"/>
              </p:custDataLst>
            </p:nvPr>
          </p:nvSpPr>
          <p:spPr>
            <a:xfrm>
              <a:off x="4168" y="5487"/>
              <a:ext cx="1701" cy="119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Favorable 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execution 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point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7" name="矩形 76"/>
            <p:cNvSpPr/>
            <p:nvPr>
              <p:custDataLst>
                <p:tags r:id="rId4"/>
              </p:custDataLst>
            </p:nvPr>
          </p:nvSpPr>
          <p:spPr>
            <a:xfrm>
              <a:off x="1494" y="5487"/>
              <a:ext cx="1701" cy="119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Syscall trace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9" name="矩形 78"/>
            <p:cNvSpPr/>
            <p:nvPr>
              <p:custDataLst>
                <p:tags r:id="rId5"/>
              </p:custDataLst>
            </p:nvPr>
          </p:nvSpPr>
          <p:spPr>
            <a:xfrm>
              <a:off x="2467" y="7367"/>
              <a:ext cx="2551" cy="850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Heuristic based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offline analysis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1" name="矩形 80"/>
            <p:cNvSpPr/>
            <p:nvPr>
              <p:custDataLst>
                <p:tags r:id="rId6"/>
              </p:custDataLst>
            </p:nvPr>
          </p:nvSpPr>
          <p:spPr>
            <a:xfrm>
              <a:off x="6584" y="3282"/>
              <a:ext cx="1679" cy="1533"/>
            </a:xfrm>
            <a:prstGeom prst="rect">
              <a:avLst/>
            </a:prstGeom>
            <a:solidFill>
              <a:srgbClr val="A728B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Unpacked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Binary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2" name="矩形 81"/>
            <p:cNvSpPr/>
            <p:nvPr>
              <p:custDataLst>
                <p:tags r:id="rId7"/>
              </p:custDataLst>
            </p:nvPr>
          </p:nvSpPr>
          <p:spPr>
            <a:xfrm>
              <a:off x="8967" y="3283"/>
              <a:ext cx="2040" cy="1532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Disassembly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IDA-Pro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0" name="矩形 79"/>
            <p:cNvSpPr/>
            <p:nvPr>
              <p:custDataLst>
                <p:tags r:id="rId8"/>
              </p:custDataLst>
            </p:nvPr>
          </p:nvSpPr>
          <p:spPr>
            <a:xfrm>
              <a:off x="2467" y="8785"/>
              <a:ext cx="2551" cy="794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Statistics based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Evaluator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3" name="矩形 82"/>
            <p:cNvSpPr/>
            <p:nvPr>
              <p:custDataLst>
                <p:tags r:id="rId9"/>
              </p:custDataLst>
            </p:nvPr>
          </p:nvSpPr>
          <p:spPr>
            <a:xfrm>
              <a:off x="8967" y="1864"/>
              <a:ext cx="2040" cy="847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Disassembly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IDA-Pro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5" name="矩形 84"/>
            <p:cNvSpPr/>
            <p:nvPr>
              <p:custDataLst>
                <p:tags r:id="rId10"/>
              </p:custDataLst>
            </p:nvPr>
          </p:nvSpPr>
          <p:spPr>
            <a:xfrm>
              <a:off x="11711" y="3283"/>
              <a:ext cx="1747" cy="1532"/>
            </a:xfrm>
            <a:prstGeom prst="rect">
              <a:avLst/>
            </a:prstGeom>
            <a:solidFill>
              <a:srgbClr val="A728B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UnPacked .ASM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4" name="矩形 83"/>
            <p:cNvSpPr/>
            <p:nvPr>
              <p:custDataLst>
                <p:tags r:id="rId11"/>
              </p:custDataLst>
            </p:nvPr>
          </p:nvSpPr>
          <p:spPr>
            <a:xfrm>
              <a:off x="11713" y="1865"/>
              <a:ext cx="1745" cy="846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Packed .ASM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7" name="矩形 86"/>
            <p:cNvSpPr/>
            <p:nvPr>
              <p:custDataLst>
                <p:tags r:id="rId12"/>
              </p:custDataLst>
            </p:nvPr>
          </p:nvSpPr>
          <p:spPr>
            <a:xfrm>
              <a:off x="14345" y="2481"/>
              <a:ext cx="1797" cy="1226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Statistics based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sz="1600" b="1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Evaluator</a:t>
              </a:r>
              <a:endParaRPr lang="en-US" sz="16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88" name="矩形 87"/>
            <p:cNvSpPr/>
            <p:nvPr>
              <p:custDataLst>
                <p:tags r:id="rId13"/>
              </p:custDataLst>
            </p:nvPr>
          </p:nvSpPr>
          <p:spPr>
            <a:xfrm>
              <a:off x="16930" y="2481"/>
              <a:ext cx="1797" cy="12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Unpack Evaluation</a:t>
              </a:r>
              <a:endParaRPr 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94" name="直接箭头连接符 93"/>
            <p:cNvCxnSpPr>
              <a:stCxn id="74" idx="3"/>
              <a:endCxn id="83" idx="1"/>
            </p:cNvCxnSpPr>
            <p:nvPr/>
          </p:nvCxnSpPr>
          <p:spPr>
            <a:xfrm>
              <a:off x="1716" y="2288"/>
              <a:ext cx="725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>
              <p:custDataLst>
                <p:tags r:id="rId14"/>
              </p:custDataLst>
            </p:nvPr>
          </p:nvCxnSpPr>
          <p:spPr>
            <a:xfrm flipV="1">
              <a:off x="11007" y="2257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>
              <p:custDataLst>
                <p:tags r:id="rId15"/>
              </p:custDataLst>
            </p:nvPr>
          </p:nvSpPr>
          <p:spPr>
            <a:xfrm>
              <a:off x="11313" y="5616"/>
              <a:ext cx="5328" cy="3963"/>
            </a:xfrm>
            <a:prstGeom prst="rect">
              <a:avLst/>
            </a:prstGeom>
            <a:solidFill>
              <a:srgbClr val="07A7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Raw unpacked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Executable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Unknown OEP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No debug information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Unresolved library calls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Snapshot of data segment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Unreachable code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/>
                <a:buChar char="•"/>
                <a:defRPr/>
              </a:pPr>
              <a:r>
                <a:rPr lang="en-US" sz="16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Loss of structures</a:t>
              </a:r>
              <a:endParaRPr lang="en-US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96" name="直接箭头连接符 95"/>
            <p:cNvCxnSpPr>
              <a:endCxn id="75" idx="0"/>
            </p:cNvCxnSpPr>
            <p:nvPr>
              <p:custDataLst>
                <p:tags r:id="rId16"/>
              </p:custDataLst>
            </p:nvPr>
          </p:nvCxnSpPr>
          <p:spPr>
            <a:xfrm>
              <a:off x="2346" y="2289"/>
              <a:ext cx="0" cy="99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>
              <p:custDataLst>
                <p:tags r:id="rId17"/>
              </p:custDataLst>
            </p:nvPr>
          </p:nvCxnSpPr>
          <p:spPr>
            <a:xfrm>
              <a:off x="5018" y="2289"/>
              <a:ext cx="0" cy="99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>
              <p:custDataLst>
                <p:tags r:id="rId18"/>
              </p:custDataLst>
            </p:nvPr>
          </p:nvCxnSpPr>
          <p:spPr>
            <a:xfrm>
              <a:off x="2346" y="4815"/>
              <a:ext cx="0" cy="68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>
              <p:custDataLst>
                <p:tags r:id="rId19"/>
              </p:custDataLst>
            </p:nvPr>
          </p:nvCxnSpPr>
          <p:spPr>
            <a:xfrm flipV="1">
              <a:off x="5018" y="4807"/>
              <a:ext cx="0" cy="68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2036" y="6710"/>
              <a:ext cx="424" cy="1080"/>
            </a:xfrm>
            <a:custGeom>
              <a:avLst/>
              <a:gdLst>
                <a:gd name="connisteX0" fmla="*/ 148902 w 269552"/>
                <a:gd name="connsiteY0" fmla="*/ 0 h 685800"/>
                <a:gd name="connisteX1" fmla="*/ 2852 w 269552"/>
                <a:gd name="connsiteY1" fmla="*/ 355600 h 685800"/>
                <a:gd name="connisteX2" fmla="*/ 269552 w 269552"/>
                <a:gd name="connsiteY2" fmla="*/ 685800 h 685800"/>
                <a:gd name="connisteX3" fmla="*/ 466402 w 269552"/>
                <a:gd name="connsiteY3" fmla="*/ 825500 h 685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69553" h="685800">
                  <a:moveTo>
                    <a:pt x="148903" y="0"/>
                  </a:moveTo>
                  <a:cubicBezTo>
                    <a:pt x="114613" y="64770"/>
                    <a:pt x="-21277" y="218440"/>
                    <a:pt x="2853" y="355600"/>
                  </a:cubicBezTo>
                  <a:cubicBezTo>
                    <a:pt x="26983" y="492760"/>
                    <a:pt x="176843" y="591820"/>
                    <a:pt x="269553" y="685800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1714" y="6690"/>
              <a:ext cx="746" cy="2490"/>
            </a:xfrm>
            <a:custGeom>
              <a:avLst/>
              <a:gdLst>
                <a:gd name="connisteX0" fmla="*/ 137413 w 473963"/>
                <a:gd name="connsiteY0" fmla="*/ 0 h 1581150"/>
                <a:gd name="connisteX1" fmla="*/ 16763 w 473963"/>
                <a:gd name="connsiteY1" fmla="*/ 1054100 h 1581150"/>
                <a:gd name="connisteX2" fmla="*/ 473963 w 473963"/>
                <a:gd name="connsiteY2" fmla="*/ 1581150 h 1581150"/>
                <a:gd name="connisteX3" fmla="*/ 1020063 w 473963"/>
                <a:gd name="connsiteY3" fmla="*/ 1835150 h 15811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73963" h="1581150">
                  <a:moveTo>
                    <a:pt x="137413" y="0"/>
                  </a:moveTo>
                  <a:cubicBezTo>
                    <a:pt x="104393" y="200025"/>
                    <a:pt x="-50547" y="737870"/>
                    <a:pt x="16763" y="1054100"/>
                  </a:cubicBezTo>
                  <a:cubicBezTo>
                    <a:pt x="84073" y="1370330"/>
                    <a:pt x="273303" y="1424940"/>
                    <a:pt x="473963" y="1581150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5020" y="6720"/>
              <a:ext cx="430" cy="1080"/>
            </a:xfrm>
            <a:custGeom>
              <a:avLst/>
              <a:gdLst>
                <a:gd name="connisteX0" fmla="*/ 12700 w 273073"/>
                <a:gd name="connsiteY0" fmla="*/ 685800 h 685800"/>
                <a:gd name="connisteX1" fmla="*/ 273050 w 273073"/>
                <a:gd name="connsiteY1" fmla="*/ 381000 h 685800"/>
                <a:gd name="connisteX2" fmla="*/ 0 w 273073"/>
                <a:gd name="connsiteY2" fmla="*/ 0 h 685800"/>
                <a:gd name="connisteX3" fmla="*/ -266700 w 273073"/>
                <a:gd name="connsiteY3" fmla="*/ -196850 h 6858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73073" h="685800">
                  <a:moveTo>
                    <a:pt x="12700" y="685800"/>
                  </a:moveTo>
                  <a:cubicBezTo>
                    <a:pt x="70485" y="632460"/>
                    <a:pt x="275590" y="518160"/>
                    <a:pt x="273050" y="381000"/>
                  </a:cubicBezTo>
                  <a:cubicBezTo>
                    <a:pt x="270510" y="243840"/>
                    <a:pt x="107950" y="11557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>
              <p:custDataLst>
                <p:tags r:id="rId20"/>
              </p:custDataLst>
            </p:nvPr>
          </p:nvCxnSpPr>
          <p:spPr>
            <a:xfrm flipV="1">
              <a:off x="5880" y="4049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>
              <p:custDataLst>
                <p:tags r:id="rId21"/>
              </p:custDataLst>
            </p:nvPr>
          </p:nvCxnSpPr>
          <p:spPr>
            <a:xfrm flipV="1">
              <a:off x="8263" y="4049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>
              <p:custDataLst>
                <p:tags r:id="rId22"/>
              </p:custDataLst>
            </p:nvPr>
          </p:nvCxnSpPr>
          <p:spPr>
            <a:xfrm flipV="1">
              <a:off x="10990" y="4049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5" name="任意多边形 104"/>
            <p:cNvSpPr/>
            <p:nvPr/>
          </p:nvSpPr>
          <p:spPr>
            <a:xfrm>
              <a:off x="5030" y="6710"/>
              <a:ext cx="791" cy="2460"/>
            </a:xfrm>
            <a:custGeom>
              <a:avLst/>
              <a:gdLst>
                <a:gd name="connisteX0" fmla="*/ 0 w 502508"/>
                <a:gd name="connsiteY0" fmla="*/ 1562100 h 1562100"/>
                <a:gd name="connisteX1" fmla="*/ 495300 w 502508"/>
                <a:gd name="connsiteY1" fmla="*/ 768350 h 1562100"/>
                <a:gd name="connisteX2" fmla="*/ 228600 w 502508"/>
                <a:gd name="connsiteY2" fmla="*/ 0 h 1562100"/>
                <a:gd name="connisteX3" fmla="*/ -158750 w 502508"/>
                <a:gd name="connsiteY3" fmla="*/ -273050 h 15621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502509" h="1562100">
                  <a:moveTo>
                    <a:pt x="0" y="1562100"/>
                  </a:moveTo>
                  <a:cubicBezTo>
                    <a:pt x="104140" y="1418590"/>
                    <a:pt x="449580" y="1080770"/>
                    <a:pt x="495300" y="768350"/>
                  </a:cubicBezTo>
                  <a:cubicBezTo>
                    <a:pt x="541020" y="455930"/>
                    <a:pt x="359410" y="208280"/>
                    <a:pt x="228600" y="0"/>
                  </a:cubicBezTo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9" name="直接箭头连接符 108"/>
            <p:cNvCxnSpPr/>
            <p:nvPr>
              <p:custDataLst>
                <p:tags r:id="rId23"/>
              </p:custDataLst>
            </p:nvPr>
          </p:nvCxnSpPr>
          <p:spPr>
            <a:xfrm>
              <a:off x="12586" y="4815"/>
              <a:ext cx="0" cy="79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>
              <p:custDataLst>
                <p:tags r:id="rId24"/>
              </p:custDataLst>
            </p:nvPr>
          </p:nvCxnSpPr>
          <p:spPr>
            <a:xfrm>
              <a:off x="13458" y="2257"/>
              <a:ext cx="902" cy="67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>
              <p:custDataLst>
                <p:tags r:id="rId25"/>
              </p:custDataLst>
            </p:nvPr>
          </p:nvCxnSpPr>
          <p:spPr>
            <a:xfrm flipV="1">
              <a:off x="13458" y="3349"/>
              <a:ext cx="875" cy="70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>
              <p:custDataLst>
                <p:tags r:id="rId26"/>
              </p:custDataLst>
            </p:nvPr>
          </p:nvCxnSpPr>
          <p:spPr>
            <a:xfrm flipV="1">
              <a:off x="16209" y="3094"/>
              <a:ext cx="721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>
              <p:custDataLst>
                <p:tags r:id="rId27"/>
              </p:custDataLst>
            </p:nvPr>
          </p:nvCxnSpPr>
          <p:spPr>
            <a:xfrm flipH="1">
              <a:off x="14106" y="3707"/>
              <a:ext cx="3808" cy="188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Questions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rot="0">
            <a:off x="2606675" y="1686560"/>
            <a:ext cx="6978650" cy="3772535"/>
            <a:chOff x="6010" y="3363"/>
            <a:chExt cx="7540" cy="4076"/>
          </a:xfrm>
        </p:grpSpPr>
        <p:pic>
          <p:nvPicPr>
            <p:cNvPr id="64" name="图片 63" descr="资源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8" y="3403"/>
              <a:ext cx="6203" cy="4036"/>
            </a:xfrm>
            <a:prstGeom prst="rect">
              <a:avLst/>
            </a:prstGeom>
            <a:pattFill>
              <a:fgClr>
                <a:srgbClr val="FFFFFF"/>
              </a:fgClr>
              <a:bgClr>
                <a:srgbClr val="FFFFFF"/>
              </a:bgClr>
            </a:pattFill>
          </p:spPr>
        </p:pic>
        <p:pic>
          <p:nvPicPr>
            <p:cNvPr id="3" name="图片 2" descr="资源 4@4x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11046" y="3363"/>
              <a:ext cx="2505" cy="2590"/>
            </a:xfrm>
            <a:prstGeom prst="rect">
              <a:avLst/>
            </a:prstGeom>
          </p:spPr>
        </p:pic>
        <p:pic>
          <p:nvPicPr>
            <p:cNvPr id="5" name="图片 4" descr="资源 6@4x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flipH="1">
              <a:off x="6010" y="5190"/>
              <a:ext cx="2107" cy="1994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4064000" y="331533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 b="1">
                <a:solidFill>
                  <a:srgbClr val="07A7AF"/>
                </a:solidFill>
                <a:latin typeface="Times New Roman" panose="02020603050405020304" charset="0"/>
                <a:cs typeface="Times New Roman" panose="02020603050405020304" charset="0"/>
              </a:rPr>
              <a:t>Final Exam</a:t>
            </a:r>
            <a:endParaRPr lang="en-US" altLang="zh-CN" sz="4400" b="1">
              <a:solidFill>
                <a:srgbClr val="07A7A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377.xml><?xml version="1.0" encoding="utf-8"?>
<p:tagLst xmlns:p="http://schemas.openxmlformats.org/presentationml/2006/main">
  <p:tag name="COMMONDATA" val="eyJoZGlkIjoiMmY5MzdhMTM4MGYwZjY3MmUyNDAwYWI5ODI4MjA4MzUifQ=="/>
  <p:tag name="commondata" val="eyJoZGlkIjoiMjM1ZDY5MzU0NGI3ZGJmZTdiZTc0YzkyODVkMTMyZTUifQ==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4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4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4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4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4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4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4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5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5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5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5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2226</Words>
  <Application>WPS Presentation</Application>
  <PresentationFormat>宽屏</PresentationFormat>
  <Paragraphs>124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64</vt:i4>
      </vt:variant>
      <vt:variant>
        <vt:lpstr>幻灯片标题</vt:lpstr>
      </vt:variant>
      <vt:variant>
        <vt:i4>10</vt:i4>
      </vt:variant>
    </vt:vector>
  </HeadingPairs>
  <TitlesOfParts>
    <vt:vector size="97" baseType="lpstr">
      <vt:lpstr>Arial</vt:lpstr>
      <vt:lpstr>SimSun</vt:lpstr>
      <vt:lpstr>Wingdings</vt:lpstr>
      <vt:lpstr>阿里巴巴普惠体 R</vt:lpstr>
      <vt:lpstr>Wingdings</vt:lpstr>
      <vt:lpstr>Arial</vt:lpstr>
      <vt:lpstr>Arial Black</vt:lpstr>
      <vt:lpstr>Palatino Linotype</vt:lpstr>
      <vt:lpstr>苹方-简</vt:lpstr>
      <vt:lpstr>Microsoft YaHei</vt:lpstr>
      <vt:lpstr>华文楷体</vt:lpstr>
      <vt:lpstr>汉仪旗黑</vt:lpstr>
      <vt:lpstr>微软雅黑 Light</vt:lpstr>
      <vt:lpstr>等线</vt:lpstr>
      <vt:lpstr>Segoe UI</vt:lpstr>
      <vt:lpstr>黑体-简</vt:lpstr>
      <vt:lpstr>Times New Roman</vt:lpstr>
      <vt:lpstr>思源黑体 CN Heavy</vt:lpstr>
      <vt:lpstr>思源黑体 CN Normal</vt:lpstr>
      <vt:lpstr>Arial Unicode MS</vt:lpstr>
      <vt:lpstr>Calibri</vt:lpstr>
      <vt:lpstr>Helvetica Neue</vt:lpstr>
      <vt:lpstr>宋体-简</vt:lpstr>
      <vt:lpstr>Office 主题</vt:lpstr>
      <vt:lpstr>135_自定义设计方案</vt:lpstr>
      <vt:lpstr>143_自定义设计方案</vt:lpstr>
      <vt:lpstr>134_自定义设计方案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1_Office 主题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2_Office 主题</vt:lpstr>
      <vt:lpstr>3_Office 主题</vt:lpstr>
      <vt:lpstr>4_Office 主题</vt:lpstr>
      <vt:lpstr>6_Office 主题</vt:lpstr>
      <vt:lpstr>38_自定义设计方案</vt:lpstr>
      <vt:lpstr>5_Office 主题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45_自定义设计方案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</dc:creator>
  <cp:lastModifiedBy>Fangtian Zhong</cp:lastModifiedBy>
  <cp:revision>97</cp:revision>
  <dcterms:created xsi:type="dcterms:W3CDTF">2023-12-07T19:16:46Z</dcterms:created>
  <dcterms:modified xsi:type="dcterms:W3CDTF">2023-12-07T19:16:46Z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A1378116E481472FA6251A948E06C9AB_12</vt:lpwstr>
  </property>
  <property fmtid="{D5CDD505-2E9C-101B-9397-08002B2CF9AE}" pid="3" name="KSOProductBuildVer">
    <vt:lpwstr>1033-4.9.0.7859</vt:lpwstr>
  </property>
</Properties>
</file>