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3"/>
    <p:sldId id="258" r:id="rId4"/>
    <p:sldId id="259" r:id="rId5"/>
    <p:sldId id="260" r:id="rId6"/>
    <p:sldId id="261" r:id="rId7"/>
    <p:sldId id="262" r:id="rId8"/>
    <p:sldId id="263" r:id="rId9"/>
    <p:sldId id="264" r:id="rId10"/>
    <p:sldId id="265" r:id="rId12"/>
    <p:sldId id="266" r:id="rId13"/>
    <p:sldId id="267" r:id="rId14"/>
    <p:sldId id="268" r:id="rId15"/>
    <p:sldId id="293" r:id="rId16"/>
    <p:sldId id="294" r:id="rId17"/>
    <p:sldId id="295" r:id="rId18"/>
    <p:sldId id="271" r:id="rId19"/>
    <p:sldId id="272" r:id="rId20"/>
    <p:sldId id="296" r:id="rId21"/>
    <p:sldId id="297" r:id="rId22"/>
    <p:sldId id="298" r:id="rId23"/>
    <p:sldId id="299" r:id="rId24"/>
    <p:sldId id="300" r:id="rId25"/>
    <p:sldId id="301" r:id="rId26"/>
    <p:sldId id="302" r:id="rId27"/>
    <p:sldId id="273" r:id="rId28"/>
    <p:sldId id="274" r:id="rId29"/>
    <p:sldId id="275" r:id="rId30"/>
    <p:sldId id="276" r:id="rId31"/>
    <p:sldId id="277" r:id="rId32"/>
    <p:sldId id="278" r:id="rId33"/>
    <p:sldId id="279" r:id="rId34"/>
    <p:sldId id="280" r:id="rId35"/>
    <p:sldId id="281" r:id="rId36"/>
    <p:sldId id="291" r:id="rId37"/>
    <p:sldId id="303" r:id="rId38"/>
    <p:sldId id="304" r:id="rId39"/>
    <p:sldId id="305" r:id="rId40"/>
    <p:sldId id="306" r:id="rId41"/>
    <p:sldId id="307" r:id="rId42"/>
    <p:sldId id="308" r:id="rId43"/>
    <p:sldId id="309" r:id="rId44"/>
    <p:sldId id="310" r:id="rId45"/>
    <p:sldId id="311" r:id="rId46"/>
    <p:sldId id="29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刘 文杰" initials="刘" lastIdx="0" clrIdx="0"/>
  <p:cmAuthor id="8" name="姜伟光" initials="姜" lastIdx="1" clrIdx="0"/>
  <p:cmAuthor id="2" name="钟 方天" initials="钟" lastIdx="4" clrIdx="1"/>
  <p:cmAuthor id="3" name="lenovo" initials="l" lastIdx="1"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commentAuthors" Target="commentAuthors.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Change it accordingly</a:t>
            </a:r>
            <a:endParaRPr lang="en-US" altLang="zh-CN"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Change it accordingly</a:t>
            </a:r>
            <a:endParaRPr lang="en-US" altLang="zh-CN"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Change it accordingly</a:t>
            </a:r>
            <a:endParaRPr lang="en-US" altLang="zh-CN"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923020B4-C4F0-47FB-9EF6-DA1D8CA35CE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tags" Target="../tags/tag43.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tags" Target="../tags/tag4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tags" Target="../tags/tag45.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tags" Target="../tags/tag46.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tags" Target="../tags/tag4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6" Type="http://schemas.openxmlformats.org/officeDocument/2006/relationships/slideLayout" Target="../slideLayouts/slideLayout7.xml"/><Relationship Id="rId25" Type="http://schemas.openxmlformats.org/officeDocument/2006/relationships/tags" Target="../tags/tag29.xml"/><Relationship Id="rId24" Type="http://schemas.openxmlformats.org/officeDocument/2006/relationships/tags" Target="../tags/tag28.xml"/><Relationship Id="rId23" Type="http://schemas.openxmlformats.org/officeDocument/2006/relationships/tags" Target="../tags/tag27.xml"/><Relationship Id="rId22" Type="http://schemas.openxmlformats.org/officeDocument/2006/relationships/tags" Target="../tags/tag26.xml"/><Relationship Id="rId21" Type="http://schemas.openxmlformats.org/officeDocument/2006/relationships/tags" Target="../tags/tag25.xml"/><Relationship Id="rId20" Type="http://schemas.openxmlformats.org/officeDocument/2006/relationships/tags" Target="../tags/tag24.xml"/><Relationship Id="rId2" Type="http://schemas.openxmlformats.org/officeDocument/2006/relationships/tags" Target="../tags/tag6.xml"/><Relationship Id="rId19" Type="http://schemas.openxmlformats.org/officeDocument/2006/relationships/tags" Target="../tags/tag23.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2" Type="http://schemas.openxmlformats.org/officeDocument/2006/relationships/slideLayout" Target="../slideLayouts/slideLayout7.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tags" Target="../tags/tag5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2" Type="http://schemas.openxmlformats.org/officeDocument/2006/relationships/slideLayout" Target="../slideLayouts/slideLayout7.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2" Type="http://schemas.openxmlformats.org/officeDocument/2006/relationships/slideLayout" Target="../slideLayouts/slideLayout7.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image" Target="../media/image2.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6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0.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tags" Target="../tags/tag70.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tags" Target="../tags/tag71.xml"/></Relationships>
</file>

<file path=ppt/slides/_rels/slide4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3" Type="http://schemas.openxmlformats.org/officeDocument/2006/relationships/notesSlide" Target="../notesSlides/notesSlide35.xml"/><Relationship Id="rId12" Type="http://schemas.openxmlformats.org/officeDocument/2006/relationships/slideLayout" Target="../slideLayouts/slideLayout7.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image" Target="../media/image29.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tags" Target="../tags/tag4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oogle Shape;56;p15"/>
          <p:cNvGrpSpPr/>
          <p:nvPr/>
        </p:nvGrpSpPr>
        <p:grpSpPr>
          <a:xfrm flipH="1">
            <a:off x="8703310" y="2329180"/>
            <a:ext cx="4726940" cy="6499225"/>
            <a:chOff x="-1006072" y="1271750"/>
            <a:chExt cx="4357952" cy="5991287"/>
          </a:xfrm>
        </p:grpSpPr>
        <p:sp>
          <p:nvSpPr>
            <p:cNvPr id="90" name="Google Shape;57;p15"/>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1" name="Google Shape;58;p15"/>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2" name="Google Shape;59;p15"/>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3" name="Google Shape;60;p15"/>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4" name="Google Shape;61;p15"/>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5" name="Google Shape;62;p15"/>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6" name="Google Shape;63;p15"/>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7" name="Google Shape;64;p15"/>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8" name="Google Shape;65;p15"/>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9" name="Google Shape;66;p15"/>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0" name="Google Shape;67;p15"/>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1" name="Google Shape;68;p15"/>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2" name="Google Shape;69;p15"/>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3" name="Google Shape;70;p15"/>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4" name="Google Shape;71;p15"/>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5" name="Google Shape;72;p15"/>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6" name="Google Shape;73;p15"/>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7" name="Google Shape;74;p15"/>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8" name="Google Shape;75;p15"/>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9" name="Google Shape;76;p15"/>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0" name="Google Shape;77;p15"/>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1" name="Google Shape;78;p15"/>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rgbClr val="3C3C3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2" name="Google Shape;79;p15"/>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3" name="Google Shape;80;p15"/>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4" name="Google Shape;81;p15"/>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5" name="Google Shape;82;p15"/>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6" name="Google Shape;83;p15"/>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rgbClr val="EEEEE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7" name="Google Shape;84;p15"/>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8" name="Google Shape;85;p15"/>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9" name="Google Shape;86;p15"/>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0" name="Google Shape;87;p15"/>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1" name="Google Shape;88;p15"/>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2" name="Google Shape;89;p15"/>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3" name="Google Shape;90;p15"/>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4" name="Google Shape;91;p15"/>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5" name="Google Shape;92;p15"/>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6" name="Google Shape;93;p15"/>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7" name="Google Shape;94;p15"/>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8" name="Google Shape;95;p15"/>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9" name="Google Shape;96;p15"/>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0" name="Google Shape;97;p15"/>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1" name="Google Shape;98;p15"/>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2" name="Google Shape;99;p15"/>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3" name="Google Shape;100;p15"/>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4" name="Google Shape;101;p15"/>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5" name="Google Shape;102;p15"/>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6" name="Google Shape;103;p15"/>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7" name="Google Shape;104;p15"/>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8" name="Google Shape;105;p15"/>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9" name="Google Shape;106;p15"/>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0" name="Google Shape;107;p15"/>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1" name="Google Shape;108;p15"/>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rgbClr val="3C3C3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2" name="Google Shape;109;p15"/>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3" name="Google Shape;110;p15"/>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4" name="Google Shape;111;p15"/>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5" name="Google Shape;112;p15"/>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6" name="Google Shape;113;p15"/>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7" name="Google Shape;114;p15"/>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8" name="Google Shape;115;p15"/>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9" name="Google Shape;116;p15"/>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rgbClr val="3C3C3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0" name="Google Shape;117;p15"/>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1" name="Google Shape;118;p15"/>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2" name="Google Shape;119;p15"/>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3" name="Google Shape;120;p15"/>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4" name="Google Shape;121;p15"/>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5" name="Google Shape;122;p15"/>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6" name="Google Shape;123;p15"/>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7" name="Google Shape;124;p15"/>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8" name="Google Shape;125;p15"/>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9" name="Google Shape;126;p15"/>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0" name="Google Shape;127;p15"/>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1" name="Google Shape;128;p15"/>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2" name="Google Shape;129;p15"/>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3" name="Google Shape;130;p15"/>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4" name="Google Shape;131;p15"/>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5" name="Google Shape;132;p15"/>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6" name="Google Shape;133;p15"/>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grpSp>
      <p:sp>
        <p:nvSpPr>
          <p:cNvPr id="167" name="Google Shape;54;p15"/>
          <p:cNvSpPr txBox="1"/>
          <p:nvPr>
            <p:custDataLst>
              <p:tags r:id="rId1"/>
            </p:custDataLst>
          </p:nvPr>
        </p:nvSpPr>
        <p:spPr>
          <a:xfrm>
            <a:off x="1094105" y="1951355"/>
            <a:ext cx="6340475" cy="208407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a:r>
              <a:rPr lang="en-US" altLang="en-GB" sz="6000" kern="0">
                <a:latin typeface="Arial Black" panose="020B0A04020102020204" charset="0"/>
                <a:cs typeface="Arial Black" panose="020B0A04020102020204" charset="0"/>
              </a:rPr>
              <a:t>Malicious Code Analysis</a:t>
            </a:r>
            <a:endParaRPr lang="en-US" altLang="en-GB" sz="6000" kern="0" dirty="0">
              <a:latin typeface="Arial Black" panose="020B0A04020102020204" charset="0"/>
              <a:cs typeface="Arial Black" panose="020B0A04020102020204" charset="0"/>
            </a:endParaRPr>
          </a:p>
        </p:txBody>
      </p:sp>
      <p:sp>
        <p:nvSpPr>
          <p:cNvPr id="168" name="Google Shape;55;p15"/>
          <p:cNvSpPr txBox="1"/>
          <p:nvPr>
            <p:custDataLst>
              <p:tags r:id="rId2"/>
            </p:custDataLst>
          </p:nvPr>
        </p:nvSpPr>
        <p:spPr>
          <a:xfrm>
            <a:off x="1094105" y="4035425"/>
            <a:ext cx="3119755" cy="74993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a:r>
              <a:rPr lang="en-US" altLang="en-GB" sz="2000" kern="0">
                <a:latin typeface="Palatino Linotype" panose="02040502050505030304" charset="0"/>
                <a:cs typeface="Palatino Linotype" panose="02040502050505030304" charset="0"/>
              </a:rPr>
              <a:t>Fangtian Zhong</a:t>
            </a:r>
            <a:endParaRPr lang="en-US" altLang="en-GB" sz="2000" kern="0">
              <a:latin typeface="Palatino Linotype" panose="02040502050505030304" charset="0"/>
              <a:cs typeface="Palatino Linotype" panose="02040502050505030304" charset="0"/>
            </a:endParaRPr>
          </a:p>
          <a:p>
            <a:pPr algn="l"/>
            <a:r>
              <a:rPr lang="en-US" altLang="en-GB" sz="2000" kern="0">
                <a:latin typeface="Palatino Linotype" panose="02040502050505030304" charset="0"/>
                <a:cs typeface="Palatino Linotype" panose="02040502050505030304" charset="0"/>
              </a:rPr>
              <a:t>CSCI 491</a:t>
            </a:r>
            <a:endParaRPr lang="en-US" altLang="en-GB" sz="2000" kern="0" dirty="0">
              <a:latin typeface="Palatino Linotype" panose="02040502050505030304" charset="0"/>
              <a:cs typeface="Palatino Linotype" panose="02040502050505030304" charset="0"/>
            </a:endParaRPr>
          </a:p>
        </p:txBody>
      </p:sp>
      <p:sp>
        <p:nvSpPr>
          <p:cNvPr id="169" name="Google Shape;55;p15"/>
          <p:cNvSpPr txBox="1"/>
          <p:nvPr>
            <p:custDataLst>
              <p:tags r:id="rId3"/>
            </p:custDataLst>
          </p:nvPr>
        </p:nvSpPr>
        <p:spPr>
          <a:xfrm>
            <a:off x="1094105" y="5567680"/>
            <a:ext cx="6605270" cy="962025"/>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609600" marR="0" lvl="0" indent="-457200"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1pPr>
            <a:lvl2pPr marL="1219200" marR="0" lvl="1"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2pPr>
            <a:lvl3pPr marL="1828800" marR="0" lvl="2"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3pPr>
            <a:lvl4pPr marL="2438400" marR="0" lvl="3"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4pPr>
            <a:lvl5pPr marL="3048000" marR="0" lvl="4"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5pPr>
            <a:lvl6pPr marL="3657600" marR="0" lvl="5"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6pPr>
            <a:lvl7pPr marL="4267200" marR="0" lvl="6"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7pPr>
            <a:lvl8pPr marL="4876800" marR="0" lvl="7"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8pPr>
            <a:lvl9pPr marL="5486400" marR="0" lvl="8"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9pPr>
          </a:lstStyle>
          <a:p>
            <a:pPr marL="0" indent="0" algn="l">
              <a:lnSpc>
                <a:spcPts val="2800"/>
              </a:lnSpc>
              <a:buClr>
                <a:srgbClr val="000000"/>
              </a:buClr>
            </a:pPr>
            <a:r>
              <a:rPr lang="en-US" altLang="en-GB" sz="1800" dirty="0">
                <a:solidFill>
                  <a:srgbClr val="000000"/>
                </a:solidFill>
                <a:latin typeface="Palatino Linotype" panose="02040502050505030304" charset="0"/>
                <a:cs typeface="Palatino Linotype" panose="02040502050505030304" charset="0"/>
              </a:rPr>
              <a:t>G</a:t>
            </a:r>
            <a:r>
              <a:rPr lang="en-US" altLang="en-GB" sz="1800" dirty="0">
                <a:solidFill>
                  <a:srgbClr val="000000"/>
                </a:solidFill>
                <a:latin typeface="Palatino Linotype" panose="02040502050505030304" charset="0"/>
                <a:cs typeface="Palatino Linotype" panose="02040502050505030304" charset="0"/>
              </a:rPr>
              <a:t>ianforte School of Computing</a:t>
            </a:r>
            <a:endParaRPr lang="en-US" altLang="en-GB" sz="1800" dirty="0">
              <a:solidFill>
                <a:srgbClr val="000000"/>
              </a:solidFill>
              <a:latin typeface="Palatino Linotype" panose="02040502050505030304" charset="0"/>
              <a:cs typeface="Palatino Linotype" panose="02040502050505030304" charset="0"/>
            </a:endParaRPr>
          </a:p>
          <a:p>
            <a:pPr marL="0" indent="0" algn="l">
              <a:lnSpc>
                <a:spcPts val="2800"/>
              </a:lnSpc>
              <a:buClr>
                <a:srgbClr val="000000"/>
              </a:buClr>
            </a:pPr>
            <a:r>
              <a:rPr lang="en-US" altLang="en-GB" sz="1800" dirty="0">
                <a:solidFill>
                  <a:srgbClr val="000000"/>
                </a:solidFill>
                <a:latin typeface="Palatino Linotype" panose="02040502050505030304" charset="0"/>
                <a:cs typeface="Palatino Linotype" panose="02040502050505030304" charset="0"/>
              </a:rPr>
              <a:t>Norm Asbjornson College of Engineering</a:t>
            </a:r>
            <a:endParaRPr lang="en-US" altLang="en-GB" sz="1800" dirty="0">
              <a:solidFill>
                <a:srgbClr val="000000"/>
              </a:solidFill>
              <a:latin typeface="Palatino Linotype" panose="02040502050505030304" charset="0"/>
              <a:cs typeface="Palatino Linotype" panose="02040502050505030304" charset="0"/>
            </a:endParaRPr>
          </a:p>
        </p:txBody>
      </p:sp>
      <p:sp>
        <p:nvSpPr>
          <p:cNvPr id="173" name="矩形 172"/>
          <p:cNvSpPr/>
          <p:nvPr>
            <p:custDataLst>
              <p:tags r:id="rId4"/>
            </p:custDataLst>
          </p:nvPr>
        </p:nvSpPr>
        <p:spPr>
          <a:xfrm>
            <a:off x="9970770" y="109855"/>
            <a:ext cx="1960245" cy="553085"/>
          </a:xfrm>
          <a:prstGeom prst="rect">
            <a:avLst/>
          </a:prstGeom>
        </p:spPr>
        <p:txBody>
          <a:bodyPr wrap="square">
            <a:spAutoFit/>
          </a:bodyPr>
          <a:lstStyle/>
          <a:p>
            <a:pPr algn="ctr">
              <a:lnSpc>
                <a:spcPct val="150000"/>
              </a:lnSpc>
              <a:defRPr/>
            </a:pPr>
            <a:r>
              <a:rPr lang="en-US" altLang="zh-CN" sz="2000" dirty="0">
                <a:solidFill>
                  <a:srgbClr val="000000"/>
                </a:solidFill>
                <a:latin typeface="Arial" panose="020B0604020202020204" pitchFamily="34" charset="0"/>
                <a:ea typeface="STKaiti" panose="02010600040101010101" pitchFamily="2" charset="-122"/>
                <a:cs typeface="Arial" panose="020B0604020202020204" pitchFamily="34" charset="0"/>
              </a:rPr>
              <a:t>2023.04.18</a:t>
            </a:r>
            <a:endParaRPr lang="en-US" altLang="zh-CN" sz="1600" dirty="0">
              <a:solidFill>
                <a:srgbClr val="000000"/>
              </a:solidFill>
              <a:latin typeface="Arial" panose="020B0604020202020204" pitchFamily="34" charset="0"/>
              <a:ea typeface="STKaiti" panose="02010600040101010101" pitchFamily="2" charset="-122"/>
              <a:cs typeface="Arial" panose="020B0604020202020204" pitchFamily="34" charset="0"/>
            </a:endParaRPr>
          </a:p>
        </p:txBody>
      </p:sp>
      <p:pic>
        <p:nvPicPr>
          <p:cNvPr id="3" name="图片 2"/>
          <p:cNvPicPr>
            <a:picLocks noChangeAspect="1"/>
          </p:cNvPicPr>
          <p:nvPr/>
        </p:nvPicPr>
        <p:blipFill>
          <a:blip r:embed="rId5"/>
          <a:stretch>
            <a:fillRect/>
          </a:stretch>
        </p:blipFill>
        <p:spPr>
          <a:xfrm>
            <a:off x="11677571" y="6016506"/>
            <a:ext cx="247650" cy="3905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The MUL/IMUL Instruction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276350"/>
            <a:ext cx="11303635" cy="490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500"/>
              </a:spcBef>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There are two instructions for multiplying binary data. The MUL (Multiply) instruction handles unsigned data and the IMUL (Integer Multiply) handles signed data. Both instructions affect the Carry and Overflow flag.</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 syntax for the MUL/IMUL instructions is as follows −</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MUL/IMUL multiplier</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Multiplicand in both cases will be in an accumulator, depending upon the size of the multiplicand and the multiplier and the generated product is also stored in two registers depending upon the size of the operands. </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Different Cases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276350"/>
            <a:ext cx="11303635" cy="298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500"/>
              </a:spcBef>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When two bytes are multiplied −</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571500" indent="-533400">
              <a:lnSpc>
                <a:spcPts val="3600"/>
              </a:lnSpc>
              <a:spcBef>
                <a:spcPts val="500"/>
              </a:spcBef>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571500" indent="-533400">
              <a:lnSpc>
                <a:spcPts val="3600"/>
              </a:lnSpc>
              <a:spcBef>
                <a:spcPts val="500"/>
              </a:spcBef>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 multiplicand is in the AL register, and the multiplier is a byte in the memory or in another register. The product is in AX. High-order 8 bits of the product is stored in AH and the low-order 8 bits are stored in AL.</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pic>
        <p:nvPicPr>
          <p:cNvPr id="4" name="Picture 3"/>
          <p:cNvPicPr>
            <a:picLocks noChangeAspect="1"/>
          </p:cNvPicPr>
          <p:nvPr/>
        </p:nvPicPr>
        <p:blipFill>
          <a:blip r:embed="rId3"/>
          <a:stretch>
            <a:fillRect/>
          </a:stretch>
        </p:blipFill>
        <p:spPr>
          <a:xfrm>
            <a:off x="3774440" y="4870450"/>
            <a:ext cx="3390900" cy="4667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Different Cases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276350"/>
            <a:ext cx="1130363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500"/>
              </a:spcBef>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When two one-word values are multiplied −</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571500" indent="-533400">
              <a:lnSpc>
                <a:spcPts val="3600"/>
              </a:lnSpc>
              <a:spcBef>
                <a:spcPts val="500"/>
              </a:spcBef>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 multiplicand should be in the AX register, and the multiplier is a word in memory or another register. For example, for an instruction like MUL DX, you must store the multiplier in DX and the multiplicand in AX.</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571500" indent="-533400">
              <a:lnSpc>
                <a:spcPts val="3600"/>
              </a:lnSpc>
              <a:spcBef>
                <a:spcPts val="500"/>
              </a:spcBef>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571500" indent="-533400">
              <a:lnSpc>
                <a:spcPts val="3600"/>
              </a:lnSpc>
              <a:spcBef>
                <a:spcPts val="500"/>
              </a:spcBef>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 resultant product is a doubleword, which will need two registers. The high-order (leftmost) portion gets stored in DX and the lower-order (rightmost) portion gets stored in AX.</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pic>
        <p:nvPicPr>
          <p:cNvPr id="4" name="Picture 3"/>
          <p:cNvPicPr>
            <a:picLocks noChangeAspect="1"/>
          </p:cNvPicPr>
          <p:nvPr/>
        </p:nvPicPr>
        <p:blipFill>
          <a:blip r:embed="rId3"/>
          <a:stretch>
            <a:fillRect/>
          </a:stretch>
        </p:blipFill>
        <p:spPr>
          <a:xfrm>
            <a:off x="3862705" y="5889625"/>
            <a:ext cx="3505200" cy="4095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Different Cases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276350"/>
            <a:ext cx="11303635" cy="338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38100" indent="0">
              <a:lnSpc>
                <a:spcPts val="3600"/>
              </a:lnSpc>
              <a:spcBef>
                <a:spcPts val="500"/>
              </a:spcBef>
              <a:buSzPct val="200000"/>
              <a:buFontTx/>
              <a:buNone/>
            </a:pP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571500" indent="-533400">
              <a:lnSpc>
                <a:spcPts val="3600"/>
              </a:lnSpc>
              <a:spcBef>
                <a:spcPts val="500"/>
              </a:spcBef>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When two doubleword values are multiplied, the multiplicand should be in EAX and the multiplier is a doubleword value stored in memory or in another register. The product generated is stored in the EDX:EAX registers, i.e., the high order 32 bits gets stored in the EDX register and the low order 32-bits are stored in the EAX register.</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pic>
        <p:nvPicPr>
          <p:cNvPr id="5" name="Picture 4"/>
          <p:cNvPicPr>
            <a:picLocks noChangeAspect="1"/>
          </p:cNvPicPr>
          <p:nvPr/>
        </p:nvPicPr>
        <p:blipFill>
          <a:blip r:embed="rId3"/>
          <a:stretch>
            <a:fillRect/>
          </a:stretch>
        </p:blipFill>
        <p:spPr>
          <a:xfrm>
            <a:off x="4168775" y="5189220"/>
            <a:ext cx="3495675" cy="381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Different Cases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276350"/>
            <a:ext cx="11303635" cy="2925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38100" indent="0">
              <a:lnSpc>
                <a:spcPts val="3600"/>
              </a:lnSpc>
              <a:spcBef>
                <a:spcPts val="500"/>
              </a:spcBef>
              <a:buSzPct val="200000"/>
              <a:buFontTx/>
              <a:buNone/>
            </a:pP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571500" indent="-533400">
              <a:lnSpc>
                <a:spcPts val="3600"/>
              </a:lnSpc>
              <a:spcBef>
                <a:spcPts val="500"/>
              </a:spcBef>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When two qword values are multiplied, the multiplicand should be in RAX and the multiplier is a qword value stored in memory or in another register. The product generated is stored in the RDX:RAX registers, i.e., the high order 64 bits gets stored in the RDX register and the low order 64 bits are stored in the RAX register.</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
        <p:nvSpPr>
          <p:cNvPr id="4" name="Text Box 3"/>
          <p:cNvSpPr txBox="1"/>
          <p:nvPr/>
        </p:nvSpPr>
        <p:spPr>
          <a:xfrm>
            <a:off x="3844925" y="4659630"/>
            <a:ext cx="3053080" cy="368300"/>
          </a:xfrm>
          <a:prstGeom prst="rect">
            <a:avLst/>
          </a:prstGeom>
          <a:noFill/>
        </p:spPr>
        <p:txBody>
          <a:bodyPr wrap="none" rtlCol="0">
            <a:spAutoFit/>
          </a:bodyPr>
          <a:p>
            <a:r>
              <a:rPr lang="en-US"/>
              <a:t>EAX  X 64 bit Source = RDX RAX</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Examples</a:t>
            </a:r>
            <a:endParaRPr lang="en-US"/>
          </a:p>
        </p:txBody>
      </p:sp>
      <p:sp>
        <p:nvSpPr>
          <p:cNvPr id="2" name="Content Placeholder 1"/>
          <p:cNvSpPr/>
          <p:nvPr>
            <p:ph idx="1"/>
          </p:nvPr>
        </p:nvSpPr>
        <p:spPr/>
        <p:txBody>
          <a:bodyPr/>
          <a:p>
            <a:r>
              <a:rPr lang="en-US"/>
              <a:t>MOV AL, 10</a:t>
            </a:r>
            <a:endParaRPr lang="en-US"/>
          </a:p>
          <a:p>
            <a:r>
              <a:rPr lang="en-US"/>
              <a:t>MOV DL, 25</a:t>
            </a:r>
            <a:endParaRPr lang="en-US"/>
          </a:p>
          <a:p>
            <a:r>
              <a:rPr lang="en-US"/>
              <a:t>MUL DL</a:t>
            </a:r>
            <a:endParaRPr lang="en-US"/>
          </a:p>
          <a:p>
            <a:r>
              <a:rPr lang="en-US"/>
              <a:t>...</a:t>
            </a:r>
            <a:endParaRPr lang="en-US"/>
          </a:p>
          <a:p>
            <a:r>
              <a:rPr lang="en-US"/>
              <a:t>MOV DL, 0FFH	; DL= -1</a:t>
            </a:r>
            <a:endParaRPr lang="en-US"/>
          </a:p>
          <a:p>
            <a:r>
              <a:rPr lang="en-US"/>
              <a:t>MOV AL, 0BEH	; AL = -66</a:t>
            </a:r>
            <a:endParaRPr lang="en-US"/>
          </a:p>
          <a:p>
            <a:r>
              <a:rPr lang="en-US"/>
              <a:t>IMUL DL</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Examples</a:t>
            </a:r>
            <a:endParaRPr lang="en-US"/>
          </a:p>
        </p:txBody>
      </p:sp>
      <p:pic>
        <p:nvPicPr>
          <p:cNvPr id="4" name="Content Placeholder 3"/>
          <p:cNvPicPr>
            <a:picLocks noChangeAspect="1"/>
          </p:cNvPicPr>
          <p:nvPr>
            <p:ph idx="1"/>
          </p:nvPr>
        </p:nvPicPr>
        <p:blipFill>
          <a:blip r:embed="rId1"/>
          <a:stretch>
            <a:fillRect/>
          </a:stretch>
        </p:blipFill>
        <p:spPr>
          <a:xfrm>
            <a:off x="2450465" y="1462405"/>
            <a:ext cx="8425815" cy="51377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The DIV/IDIV Instructions</a:t>
            </a:r>
            <a:endPar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endParaRPr>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Content Placeholder 2"/>
          <p:cNvSpPr/>
          <p:nvPr>
            <p:ph idx="1"/>
          </p:nvPr>
        </p:nvSpPr>
        <p:spPr/>
        <p:txBody>
          <a:bodyPr>
            <a:normAutofit fontScale="90000" lnSpcReduction="10000"/>
          </a:bodyPr>
          <a:p>
            <a:r>
              <a:rPr lang="en-US"/>
              <a:t>The division operation generates two elements - a quotient and a remainder. In case of multiplication, overflow does not occur because double-length registers are used to keep the product. However, in case of division, overflow may occur. The processor generates an interrupt if overflow occurs.</a:t>
            </a:r>
            <a:endParaRPr lang="en-US"/>
          </a:p>
          <a:p>
            <a:endParaRPr lang="en-US"/>
          </a:p>
          <a:p>
            <a:r>
              <a:rPr lang="en-US"/>
              <a:t>The DIV (Divide) instruction is used for unsigned data and the IDIV (Integer Divide) is used for signed data.</a:t>
            </a:r>
            <a:endParaRPr lang="en-US"/>
          </a:p>
          <a:p>
            <a:endParaRPr lang="en-US"/>
          </a:p>
          <a:p>
            <a:r>
              <a:rPr lang="en-US"/>
              <a:t>The format for the DIV/IDIV instruction −</a:t>
            </a:r>
            <a:endParaRPr lang="en-US"/>
          </a:p>
          <a:p>
            <a:endParaRPr lang="en-US"/>
          </a:p>
          <a:p>
            <a:r>
              <a:rPr lang="en-US"/>
              <a:t>DIV/IDIV	divisor</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The DIV/IDIV Instructions</a:t>
            </a:r>
            <a:endPar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endParaRPr>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Content Placeholder 2"/>
          <p:cNvSpPr/>
          <p:nvPr>
            <p:ph idx="1"/>
          </p:nvPr>
        </p:nvSpPr>
        <p:spPr/>
        <p:txBody>
          <a:bodyPr>
            <a:normAutofit/>
          </a:bodyPr>
          <a:p>
            <a:r>
              <a:rPr lang="en-US"/>
              <a:t>The dividend is in an accumulator. Both the instructions can work with 8-bit, 16-bit, 32-bit, or 64 bit operands. The operation affects all six status flags. Following section explains four cases of division with different operand size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Different Cases</a:t>
            </a:r>
            <a:endPar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endParaRPr>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Content Placeholder 2"/>
          <p:cNvSpPr/>
          <p:nvPr>
            <p:ph idx="1"/>
          </p:nvPr>
        </p:nvSpPr>
        <p:spPr/>
        <p:txBody>
          <a:bodyPr>
            <a:normAutofit/>
          </a:bodyPr>
          <a:p>
            <a:r>
              <a:rPr lang="en-US"/>
              <a:t>When the divisor is 1 byte −</a:t>
            </a:r>
            <a:endParaRPr lang="en-US"/>
          </a:p>
          <a:p>
            <a:endParaRPr lang="en-US"/>
          </a:p>
          <a:p>
            <a:r>
              <a:rPr lang="en-US"/>
              <a:t>The dividend is assumed to be in the AX register (16 bits). After division, the quotient goes to the AL register and the remainder goes to the AH register.</a:t>
            </a:r>
            <a:endParaRPr lang="en-US"/>
          </a:p>
        </p:txBody>
      </p:sp>
      <p:pic>
        <p:nvPicPr>
          <p:cNvPr id="4" name="Picture 3"/>
          <p:cNvPicPr>
            <a:picLocks noChangeAspect="1"/>
          </p:cNvPicPr>
          <p:nvPr/>
        </p:nvPicPr>
        <p:blipFill>
          <a:blip r:embed="rId1"/>
          <a:stretch>
            <a:fillRect/>
          </a:stretch>
        </p:blipFill>
        <p:spPr>
          <a:xfrm>
            <a:off x="3797935" y="4737100"/>
            <a:ext cx="3838575" cy="1200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568515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Overview</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charset="-122"/>
              <a:cs typeface="+mn-cs"/>
            </a:endParaRPr>
          </a:p>
        </p:txBody>
      </p:sp>
      <p:grpSp>
        <p:nvGrpSpPr>
          <p:cNvPr id="40" name="组合 39"/>
          <p:cNvGrpSpPr/>
          <p:nvPr/>
        </p:nvGrpSpPr>
        <p:grpSpPr>
          <a:xfrm>
            <a:off x="1094105" y="1353820"/>
            <a:ext cx="4282440" cy="1278890"/>
            <a:chOff x="1726" y="2132"/>
            <a:chExt cx="6744" cy="2014"/>
          </a:xfrm>
        </p:grpSpPr>
        <p:sp>
          <p:nvSpPr>
            <p:cNvPr id="4" name="圆角矩形 6"/>
            <p:cNvSpPr/>
            <p:nvPr>
              <p:custDataLst>
                <p:tags r:id="rId1"/>
              </p:custDataLst>
            </p:nvPr>
          </p:nvSpPr>
          <p:spPr>
            <a:xfrm>
              <a:off x="2238" y="2251"/>
              <a:ext cx="6232" cy="1776"/>
            </a:xfrm>
            <a:prstGeom prst="roundRect">
              <a:avLst>
                <a:gd name="adj" fmla="val 50000"/>
              </a:avLst>
            </a:prstGeom>
            <a:solidFill>
              <a:srgbClr val="FF433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5" name="椭圆 4"/>
            <p:cNvSpPr/>
            <p:nvPr>
              <p:custDataLst>
                <p:tags r:id="rId2"/>
              </p:custDataLst>
            </p:nvPr>
          </p:nvSpPr>
          <p:spPr>
            <a:xfrm>
              <a:off x="1726" y="2132"/>
              <a:ext cx="2014" cy="2014"/>
            </a:xfrm>
            <a:prstGeom prst="ellipse">
              <a:avLst/>
            </a:prstGeom>
            <a:solidFill>
              <a:srgbClr val="E80A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6" name="椭圆 5"/>
            <p:cNvSpPr/>
            <p:nvPr>
              <p:custDataLst>
                <p:tags r:id="rId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7" name="文本框 6"/>
            <p:cNvSpPr txBox="1"/>
            <p:nvPr>
              <p:custDataLst>
                <p:tags r:id="rId4"/>
              </p:custDataLst>
            </p:nvPr>
          </p:nvSpPr>
          <p:spPr>
            <a:xfrm>
              <a:off x="2134" y="2665"/>
              <a:ext cx="1199" cy="949"/>
            </a:xfrm>
            <a:prstGeom prst="rect">
              <a:avLst/>
            </a:prstGeom>
            <a:noFill/>
          </p:spPr>
          <p:txBody>
            <a:bodyPr wrap="square" bIns="0" rtlCol="0" anchor="ctr" anchorCtr="0">
              <a:normAutofit fontScale="80000" lnSpcReduction="10000"/>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rPr>
                <a:t>01</a:t>
              </a:r>
              <a:endPar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8" name="文本框 7"/>
            <p:cNvSpPr txBox="1"/>
            <p:nvPr>
              <p:custDataLst>
                <p:tags r:id="rId5"/>
              </p:custDataLst>
            </p:nvPr>
          </p:nvSpPr>
          <p:spPr>
            <a:xfrm>
              <a:off x="3738" y="2281"/>
              <a:ext cx="4732"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rPr>
                <a:t>Arithmetic Instructions </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grpSp>
        <p:nvGrpSpPr>
          <p:cNvPr id="41" name="组合 40"/>
          <p:cNvGrpSpPr/>
          <p:nvPr/>
        </p:nvGrpSpPr>
        <p:grpSpPr>
          <a:xfrm>
            <a:off x="1094105" y="3069590"/>
            <a:ext cx="4282440" cy="1278890"/>
            <a:chOff x="1725" y="4834"/>
            <a:chExt cx="6744" cy="2014"/>
          </a:xfrm>
        </p:grpSpPr>
        <p:sp>
          <p:nvSpPr>
            <p:cNvPr id="10" name="圆角矩形 11"/>
            <p:cNvSpPr/>
            <p:nvPr>
              <p:custDataLst>
                <p:tags r:id="rId6"/>
              </p:custDataLst>
            </p:nvPr>
          </p:nvSpPr>
          <p:spPr>
            <a:xfrm>
              <a:off x="2237" y="4953"/>
              <a:ext cx="6232" cy="1776"/>
            </a:xfrm>
            <a:prstGeom prst="roundRect">
              <a:avLst>
                <a:gd name="adj" fmla="val 50000"/>
              </a:avLst>
            </a:prstGeom>
            <a:solidFill>
              <a:srgbClr val="20E4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1" name="椭圆 10"/>
            <p:cNvSpPr/>
            <p:nvPr>
              <p:custDataLst>
                <p:tags r:id="rId7"/>
              </p:custDataLst>
            </p:nvPr>
          </p:nvSpPr>
          <p:spPr>
            <a:xfrm>
              <a:off x="1725" y="4834"/>
              <a:ext cx="2014" cy="2014"/>
            </a:xfrm>
            <a:prstGeom prst="ellipse">
              <a:avLst/>
            </a:prstGeom>
            <a:solidFill>
              <a:srgbClr val="05BEC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2" name="椭圆 11"/>
            <p:cNvSpPr/>
            <p:nvPr>
              <p:custDataLst>
                <p:tags r:id="rId8"/>
              </p:custDataLst>
            </p:nvPr>
          </p:nvSpPr>
          <p:spPr>
            <a:xfrm>
              <a:off x="1864" y="4973"/>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3" name="文本框 12"/>
            <p:cNvSpPr txBox="1"/>
            <p:nvPr>
              <p:custDataLst>
                <p:tags r:id="rId9"/>
              </p:custDataLst>
            </p:nvPr>
          </p:nvSpPr>
          <p:spPr>
            <a:xfrm>
              <a:off x="2072" y="5367"/>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05BECE"/>
                  </a:solidFill>
                  <a:effectLst/>
                  <a:uLnTx/>
                  <a:uFillTx/>
                  <a:latin typeface="Arial Black" panose="020B0A04020102020204" charset="0"/>
                  <a:ea typeface="思源黑体 CN Bold" panose="020B0800000000000000" charset="-122"/>
                  <a:cs typeface="Arial Black" panose="020B0A04020102020204" charset="0"/>
                </a:rPr>
                <a:t>02</a:t>
              </a:r>
              <a:endParaRPr kumimoji="0" lang="en-US" altLang="zh-CN" sz="3200" b="0" i="0" u="none" strike="noStrike" kern="0" cap="none" spc="300" normalizeH="0" baseline="0" noProof="0">
                <a:ln>
                  <a:noFill/>
                </a:ln>
                <a:solidFill>
                  <a:srgbClr val="05BECE"/>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14" name="文本框 13"/>
            <p:cNvSpPr txBox="1"/>
            <p:nvPr>
              <p:custDataLst>
                <p:tags r:id="rId10"/>
              </p:custDataLst>
            </p:nvPr>
          </p:nvSpPr>
          <p:spPr>
            <a:xfrm>
              <a:off x="3740" y="4971"/>
              <a:ext cx="4671" cy="1741"/>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rPr>
                <a:t>Logical Instructions</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grpSp>
        <p:nvGrpSpPr>
          <p:cNvPr id="42" name="组合 41"/>
          <p:cNvGrpSpPr/>
          <p:nvPr/>
        </p:nvGrpSpPr>
        <p:grpSpPr>
          <a:xfrm>
            <a:off x="1094105" y="4785360"/>
            <a:ext cx="4589780" cy="1278890"/>
            <a:chOff x="1724" y="7536"/>
            <a:chExt cx="7228" cy="2014"/>
          </a:xfrm>
        </p:grpSpPr>
        <p:sp>
          <p:nvSpPr>
            <p:cNvPr id="16" name="圆角矩形 59"/>
            <p:cNvSpPr/>
            <p:nvPr>
              <p:custDataLst>
                <p:tags r:id="rId11"/>
              </p:custDataLst>
            </p:nvPr>
          </p:nvSpPr>
          <p:spPr>
            <a:xfrm>
              <a:off x="2236" y="7655"/>
              <a:ext cx="6232" cy="1776"/>
            </a:xfrm>
            <a:prstGeom prst="roundRect">
              <a:avLst>
                <a:gd name="adj" fmla="val 50000"/>
              </a:avLst>
            </a:prstGeom>
            <a:solidFill>
              <a:srgbClr val="A728B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7" name="椭圆 16"/>
            <p:cNvSpPr/>
            <p:nvPr>
              <p:custDataLst>
                <p:tags r:id="rId12"/>
              </p:custDataLst>
            </p:nvPr>
          </p:nvSpPr>
          <p:spPr>
            <a:xfrm>
              <a:off x="1724" y="7536"/>
              <a:ext cx="2014" cy="2014"/>
            </a:xfrm>
            <a:prstGeom prst="ellipse">
              <a:avLst/>
            </a:prstGeom>
            <a:solidFill>
              <a:srgbClr val="811F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8" name="椭圆 17"/>
            <p:cNvSpPr/>
            <p:nvPr>
              <p:custDataLst>
                <p:tags r:id="rId13"/>
              </p:custDataLst>
            </p:nvPr>
          </p:nvSpPr>
          <p:spPr>
            <a:xfrm>
              <a:off x="1863" y="7675"/>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9" name="文本框 18"/>
            <p:cNvSpPr txBox="1"/>
            <p:nvPr>
              <p:custDataLst>
                <p:tags r:id="rId14"/>
              </p:custDataLst>
            </p:nvPr>
          </p:nvSpPr>
          <p:spPr>
            <a:xfrm>
              <a:off x="2071" y="8069"/>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811F96"/>
                  </a:solidFill>
                  <a:effectLst/>
                  <a:uLnTx/>
                  <a:uFillTx/>
                  <a:latin typeface="Arial Black" panose="020B0A04020102020204" charset="0"/>
                  <a:ea typeface="思源黑体 CN Bold" panose="020B0800000000000000" charset="-122"/>
                  <a:cs typeface="Arial Black" panose="020B0A04020102020204" charset="0"/>
                </a:rPr>
                <a:t>03</a:t>
              </a:r>
              <a:endParaRPr kumimoji="0" lang="en-US" altLang="zh-CN" sz="3200" b="0" i="0" u="none" strike="noStrike" kern="0" cap="none" spc="300" normalizeH="0" baseline="0" noProof="0">
                <a:ln>
                  <a:noFill/>
                </a:ln>
                <a:solidFill>
                  <a:srgbClr val="811F96"/>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0" name="文本框 19"/>
            <p:cNvSpPr txBox="1"/>
            <p:nvPr>
              <p:custDataLst>
                <p:tags r:id="rId15"/>
              </p:custDataLst>
            </p:nvPr>
          </p:nvSpPr>
          <p:spPr>
            <a:xfrm>
              <a:off x="3738" y="7654"/>
              <a:ext cx="5214" cy="1778"/>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algn="ctr">
                <a:lnSpc>
                  <a:spcPts val="7000"/>
                </a:lnSpc>
                <a:spcBef>
                  <a:spcPts val="600"/>
                </a:spcBef>
              </a:pPr>
              <a:r>
                <a:rPr lang="en-US" sz="2500" dirty="0">
                  <a:solidFill>
                    <a:srgbClr val="09DEE9">
                      <a:lumMod val="75000"/>
                    </a:srgbClr>
                  </a:solidFill>
                  <a:latin typeface="Arial Black" panose="020B0A04020102020204" charset="0"/>
                  <a:ea typeface="Microsoft YaHei Light" panose="020B0502040204020203" charset="-122"/>
                  <a:cs typeface="Arial Black" panose="020B0A04020102020204" charset="0"/>
                  <a:sym typeface="+mn-lt"/>
                </a:rPr>
                <a:t>Conditions</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grpSp>
        <p:nvGrpSpPr>
          <p:cNvPr id="43" name="组合 42"/>
          <p:cNvGrpSpPr/>
          <p:nvPr/>
        </p:nvGrpSpPr>
        <p:grpSpPr>
          <a:xfrm>
            <a:off x="6814185" y="1353820"/>
            <a:ext cx="4283710" cy="1278890"/>
            <a:chOff x="10733" y="2132"/>
            <a:chExt cx="6746" cy="2014"/>
          </a:xfrm>
        </p:grpSpPr>
        <p:sp>
          <p:nvSpPr>
            <p:cNvPr id="22" name="圆角矩形 18"/>
            <p:cNvSpPr/>
            <p:nvPr>
              <p:custDataLst>
                <p:tags r:id="rId16"/>
              </p:custDataLst>
            </p:nvPr>
          </p:nvSpPr>
          <p:spPr>
            <a:xfrm>
              <a:off x="11245" y="2251"/>
              <a:ext cx="6232" cy="1776"/>
            </a:xfrm>
            <a:prstGeom prst="roundRect">
              <a:avLst>
                <a:gd name="adj" fmla="val 50000"/>
              </a:avLst>
            </a:prstGeom>
            <a:solidFill>
              <a:srgbClr val="3366F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23" name="椭圆 22"/>
            <p:cNvSpPr/>
            <p:nvPr>
              <p:custDataLst>
                <p:tags r:id="rId17"/>
              </p:custDataLst>
            </p:nvPr>
          </p:nvSpPr>
          <p:spPr>
            <a:xfrm>
              <a:off x="10733" y="2132"/>
              <a:ext cx="2014" cy="2014"/>
            </a:xfrm>
            <a:prstGeom prst="ellipse">
              <a:avLst/>
            </a:prstGeom>
            <a:solidFill>
              <a:srgbClr val="0243F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24" name="椭圆 23"/>
            <p:cNvSpPr/>
            <p:nvPr>
              <p:custDataLst>
                <p:tags r:id="rId18"/>
              </p:custDataLst>
            </p:nvPr>
          </p:nvSpPr>
          <p:spPr>
            <a:xfrm>
              <a:off x="10872"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25" name="文本框 24"/>
            <p:cNvSpPr txBox="1"/>
            <p:nvPr>
              <p:custDataLst>
                <p:tags r:id="rId19"/>
              </p:custDataLst>
            </p:nvPr>
          </p:nvSpPr>
          <p:spPr>
            <a:xfrm>
              <a:off x="11080" y="2665"/>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0343FD"/>
                  </a:solidFill>
                  <a:effectLst/>
                  <a:uLnTx/>
                  <a:uFillTx/>
                  <a:latin typeface="Arial Black" panose="020B0A04020102020204" charset="0"/>
                  <a:ea typeface="思源黑体 CN Bold" panose="020B0800000000000000" charset="-122"/>
                  <a:cs typeface="Arial Black" panose="020B0A04020102020204" charset="0"/>
                </a:rPr>
                <a:t>04</a:t>
              </a:r>
              <a:endParaRPr kumimoji="0" lang="en-US" altLang="zh-CN" sz="3200" b="0" i="0" u="none" strike="noStrike" kern="0" cap="none" spc="300" normalizeH="0" baseline="0" noProof="0">
                <a:ln>
                  <a:noFill/>
                </a:ln>
                <a:solidFill>
                  <a:srgbClr val="0343FD"/>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6" name="文本框 25"/>
            <p:cNvSpPr txBox="1"/>
            <p:nvPr>
              <p:custDataLst>
                <p:tags r:id="rId20"/>
              </p:custDataLst>
            </p:nvPr>
          </p:nvSpPr>
          <p:spPr>
            <a:xfrm>
              <a:off x="12747" y="2272"/>
              <a:ext cx="4732" cy="1735"/>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rPr>
                <a:t>Loops</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grpSp>
        <p:nvGrpSpPr>
          <p:cNvPr id="45" name="组合 44"/>
          <p:cNvGrpSpPr/>
          <p:nvPr/>
        </p:nvGrpSpPr>
        <p:grpSpPr>
          <a:xfrm>
            <a:off x="6814185" y="3117850"/>
            <a:ext cx="4282440" cy="1278890"/>
            <a:chOff x="10732" y="7536"/>
            <a:chExt cx="6744" cy="2014"/>
          </a:xfrm>
        </p:grpSpPr>
        <p:sp>
          <p:nvSpPr>
            <p:cNvPr id="34" name="圆角矩形 2"/>
            <p:cNvSpPr/>
            <p:nvPr>
              <p:custDataLst>
                <p:tags r:id="rId21"/>
              </p:custDataLst>
            </p:nvPr>
          </p:nvSpPr>
          <p:spPr>
            <a:xfrm>
              <a:off x="11244" y="7655"/>
              <a:ext cx="6232" cy="1776"/>
            </a:xfrm>
            <a:prstGeom prst="roundRect">
              <a:avLst>
                <a:gd name="adj" fmla="val 50000"/>
              </a:avLst>
            </a:prstGeom>
            <a:solidFill>
              <a:srgbClr val="1CBB8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35" name="椭圆 34"/>
            <p:cNvSpPr/>
            <p:nvPr>
              <p:custDataLst>
                <p:tags r:id="rId22"/>
              </p:custDataLst>
            </p:nvPr>
          </p:nvSpPr>
          <p:spPr>
            <a:xfrm>
              <a:off x="10732" y="7536"/>
              <a:ext cx="2014" cy="2014"/>
            </a:xfrm>
            <a:prstGeom prst="ellipse">
              <a:avLst/>
            </a:prstGeom>
            <a:solidFill>
              <a:srgbClr val="2D858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36" name="椭圆 35"/>
            <p:cNvSpPr/>
            <p:nvPr>
              <p:custDataLst>
                <p:tags r:id="rId23"/>
              </p:custDataLst>
            </p:nvPr>
          </p:nvSpPr>
          <p:spPr>
            <a:xfrm>
              <a:off x="10871" y="7675"/>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37" name="文本框 36"/>
            <p:cNvSpPr txBox="1"/>
            <p:nvPr>
              <p:custDataLst>
                <p:tags r:id="rId24"/>
              </p:custDataLst>
            </p:nvPr>
          </p:nvSpPr>
          <p:spPr>
            <a:xfrm>
              <a:off x="11079" y="8064"/>
              <a:ext cx="1320" cy="958"/>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2D8589"/>
                  </a:solidFill>
                  <a:effectLst/>
                  <a:uLnTx/>
                  <a:uFillTx/>
                  <a:latin typeface="Arial Black" panose="020B0A04020102020204" charset="0"/>
                  <a:ea typeface="思源黑体 CN Bold" panose="020B0800000000000000" charset="-122"/>
                  <a:cs typeface="Arial Black" panose="020B0A04020102020204" charset="0"/>
                </a:rPr>
                <a:t>05</a:t>
              </a:r>
              <a:endParaRPr kumimoji="0" lang="en-US" altLang="zh-CN" sz="3200" b="0" i="0" u="none" strike="noStrike" kern="0" cap="none" spc="300" normalizeH="0" baseline="0" noProof="0">
                <a:ln>
                  <a:noFill/>
                </a:ln>
                <a:solidFill>
                  <a:srgbClr val="2D8589"/>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38" name="文本框 37"/>
            <p:cNvSpPr txBox="1"/>
            <p:nvPr>
              <p:custDataLst>
                <p:tags r:id="rId25"/>
              </p:custDataLst>
            </p:nvPr>
          </p:nvSpPr>
          <p:spPr>
            <a:xfrm>
              <a:off x="12744" y="7659"/>
              <a:ext cx="4731" cy="1769"/>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rPr>
                <a:t>Variables</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Different Cases</a:t>
            </a:r>
            <a:endPar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endParaRPr>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Content Placeholder 2"/>
          <p:cNvSpPr/>
          <p:nvPr>
            <p:ph idx="1"/>
          </p:nvPr>
        </p:nvSpPr>
        <p:spPr/>
        <p:txBody>
          <a:bodyPr>
            <a:normAutofit/>
          </a:bodyPr>
          <a:p>
            <a:r>
              <a:rPr lang="en-US"/>
              <a:t>When the divisor is 1 word −</a:t>
            </a:r>
            <a:endParaRPr lang="en-US"/>
          </a:p>
          <a:p>
            <a:r>
              <a:rPr lang="en-US"/>
              <a:t>The dividend is assumed to be 32 bits long and in the EAX registers. After division, the 16-bit quotient goes to the AX register and the 16-bit remainder goes to the DX register.</a:t>
            </a:r>
            <a:endParaRPr lang="en-US"/>
          </a:p>
        </p:txBody>
      </p:sp>
      <p:sp>
        <p:nvSpPr>
          <p:cNvPr id="6" name="Text Box 5"/>
          <p:cNvSpPr txBox="1"/>
          <p:nvPr/>
        </p:nvSpPr>
        <p:spPr>
          <a:xfrm>
            <a:off x="3320415" y="4193540"/>
            <a:ext cx="5371465" cy="368300"/>
          </a:xfrm>
          <a:prstGeom prst="rect">
            <a:avLst/>
          </a:prstGeom>
          <a:noFill/>
        </p:spPr>
        <p:txBody>
          <a:bodyPr wrap="none" rtlCol="0">
            <a:spAutoFit/>
          </a:bodyPr>
          <a:p>
            <a:r>
              <a:rPr lang="en-US"/>
              <a:t>EAX/16 bit Divisor = Quotient (AX) And Reminder (DX)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Different Cases</a:t>
            </a:r>
            <a:endPar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endParaRPr>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Content Placeholder 2"/>
          <p:cNvSpPr/>
          <p:nvPr>
            <p:ph idx="1"/>
          </p:nvPr>
        </p:nvSpPr>
        <p:spPr/>
        <p:txBody>
          <a:bodyPr>
            <a:normAutofit/>
          </a:bodyPr>
          <a:p>
            <a:r>
              <a:rPr lang="en-US"/>
              <a:t>When the divisor is doubleword −</a:t>
            </a:r>
            <a:endParaRPr lang="en-US"/>
          </a:p>
          <a:p>
            <a:r>
              <a:rPr lang="en-US"/>
              <a:t>The dividend is assumed to be 64 bits long and in the RAX registers. After division, the 32-bit quotient goes to the EAX register and the 32-bit remainder goes to the EDX register.</a:t>
            </a:r>
            <a:endParaRPr lang="en-US"/>
          </a:p>
          <a:p>
            <a:endParaRPr lang="en-US"/>
          </a:p>
          <a:p>
            <a:r>
              <a:rPr lang="en-US"/>
              <a:t>RAX/32 bit Divisor = Quotient (EAX) And Remainder (EDX)</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Different Cases</a:t>
            </a:r>
            <a:endPar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endParaRPr>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Content Placeholder 2"/>
          <p:cNvSpPr/>
          <p:nvPr>
            <p:ph idx="1"/>
          </p:nvPr>
        </p:nvSpPr>
        <p:spPr/>
        <p:txBody>
          <a:bodyPr>
            <a:normAutofit/>
          </a:bodyPr>
          <a:p>
            <a:r>
              <a:rPr lang="en-US"/>
              <a:t>When the divisor is qword −</a:t>
            </a:r>
            <a:endParaRPr lang="en-US"/>
          </a:p>
          <a:p>
            <a:r>
              <a:rPr lang="en-US"/>
              <a:t>The dividend is assumed to be 128 bits long and in the RAX registers. The high-order 64 bits are in RDX and the low-order 64 bits are in RAX. After division, the 64-bit quotient goes to the RAX register and the 64-bit remainder goes to the RDX register.</a:t>
            </a:r>
            <a:endParaRPr lang="en-US"/>
          </a:p>
          <a:p>
            <a:endParaRPr lang="en-US"/>
          </a:p>
          <a:p>
            <a:pPr marL="0" indent="0">
              <a:buNone/>
            </a:pPr>
            <a:endParaRPr lang="en-US"/>
          </a:p>
        </p:txBody>
      </p:sp>
      <p:pic>
        <p:nvPicPr>
          <p:cNvPr id="4" name="Picture 3"/>
          <p:cNvPicPr>
            <a:picLocks noChangeAspect="1"/>
          </p:cNvPicPr>
          <p:nvPr/>
        </p:nvPicPr>
        <p:blipFill>
          <a:blip r:embed="rId1"/>
          <a:stretch>
            <a:fillRect/>
          </a:stretch>
        </p:blipFill>
        <p:spPr>
          <a:xfrm>
            <a:off x="3747135" y="4135120"/>
            <a:ext cx="3619500" cy="11811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Examples</a:t>
            </a:r>
            <a:endPar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endParaRPr>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pic>
        <p:nvPicPr>
          <p:cNvPr id="6" name="Content Placeholder 5"/>
          <p:cNvPicPr>
            <a:picLocks noChangeAspect="1"/>
          </p:cNvPicPr>
          <p:nvPr>
            <p:ph idx="1"/>
          </p:nvPr>
        </p:nvPicPr>
        <p:blipFill>
          <a:blip r:embed="rId1"/>
          <a:stretch>
            <a:fillRect/>
          </a:stretch>
        </p:blipFill>
        <p:spPr>
          <a:xfrm>
            <a:off x="3163570" y="1825625"/>
            <a:ext cx="5863590" cy="43516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Examples</a:t>
            </a:r>
            <a:endPar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endParaRPr>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Content Placeholder 2"/>
          <p:cNvSpPr/>
          <p:nvPr>
            <p:ph idx="1"/>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4" name="文本框 3"/>
          <p:cNvSpPr txBox="1"/>
          <p:nvPr/>
        </p:nvSpPr>
        <p:spPr>
          <a:xfrm>
            <a:off x="4278630" y="2934653"/>
            <a:ext cx="7913370" cy="988695"/>
          </a:xfrm>
          <a:prstGeom prst="rect">
            <a:avLst/>
          </a:prstGeom>
          <a:noFill/>
        </p:spPr>
        <p:txBody>
          <a:bodyPr wrap="square" rtlCol="0">
            <a:spAutoFit/>
          </a:bodyPr>
          <a:lstStyle/>
          <a:p>
            <a:pPr algn="ctr">
              <a:lnSpc>
                <a:spcPts val="7000"/>
              </a:lnSpc>
              <a:spcBef>
                <a:spcPts val="600"/>
              </a:spcBef>
            </a:pPr>
            <a:r>
              <a:rPr lang="en-US" sz="5500" dirty="0">
                <a:solidFill>
                  <a:srgbClr val="09DEE9">
                    <a:lumMod val="75000"/>
                  </a:srgbClr>
                </a:solidFill>
                <a:latin typeface="Arial Black" panose="020B0A04020102020204" charset="0"/>
                <a:ea typeface="Microsoft YaHei Light" panose="020B0502040204020203" charset="-122"/>
                <a:cs typeface="Arial Black" panose="020B0A04020102020204" charset="0"/>
                <a:sym typeface="+mn-lt"/>
              </a:rPr>
              <a:t>Logical Instructions</a:t>
            </a:r>
            <a:endParaRPr lang="en-US" sz="5500" dirty="0">
              <a:solidFill>
                <a:srgbClr val="09DEE9">
                  <a:lumMod val="75000"/>
                </a:srgbClr>
              </a:solidFill>
              <a:latin typeface="Arial Black" panose="020B0A04020102020204" charset="0"/>
              <a:ea typeface="Microsoft YaHei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Microsoft YaHei Light" panose="020B0502040204020203" charset="-122"/>
              </a:rPr>
            </a:fld>
            <a:endParaRPr lang="zh-CN" altLang="en-US">
              <a:solidFill>
                <a:prstClr val="black"/>
              </a:solidFill>
              <a:latin typeface="Segoe UI" panose="020B0502040204020203"/>
              <a:ea typeface="Microsoft YaHei Light" panose="020B0502040204020203" charset="-122"/>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Microsoft YaHei Light" panose="020B0502040204020203" charset="-122"/>
              </a:rPr>
              <a:t>02</a:t>
            </a:r>
            <a:endParaRPr lang="zh-CN" altLang="en-US" dirty="0">
              <a:solidFill>
                <a:prstClr val="white"/>
              </a:solidFill>
              <a:latin typeface="Segoe UI" panose="020B0502040204020203"/>
              <a:ea typeface="Microsoft YaHei Light" panose="020B0502040204020203" charset="-122"/>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Microsoft YaHei Light" panose="020B0502040204020203" charset="-122"/>
              </a:rPr>
              <a:t>Part Two</a:t>
            </a:r>
            <a:endParaRPr lang="en-US" altLang="zh-CN" dirty="0">
              <a:solidFill>
                <a:prstClr val="white"/>
              </a:solidFill>
              <a:latin typeface="Segoe UI" panose="020B0502040204020203"/>
              <a:ea typeface="Microsoft YaHei Light" panose="020B0502040204020203" charset="-122"/>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Logical Instructions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75360" y="1322070"/>
            <a:ext cx="10691495" cy="1198880"/>
          </a:xfrm>
          <a:prstGeom prst="rect">
            <a:avLst/>
          </a:prstGeom>
          <a:noFill/>
        </p:spPr>
        <p:txBody>
          <a:bodyPr wrap="square" rtlCol="0" anchor="t">
            <a:spAutoFit/>
          </a:bodyPr>
          <a:p>
            <a:r>
              <a:rPr lang="en-US"/>
              <a:t>The processor instruction set provides the instructions AND, OR, XOR, TEST, and NOT Boolean logic, which tests, sets, and clears the bits according to the need of the program.</a:t>
            </a:r>
            <a:endParaRPr lang="en-US"/>
          </a:p>
          <a:p>
            <a:endParaRPr lang="en-US"/>
          </a:p>
          <a:p>
            <a:r>
              <a:rPr lang="en-US"/>
              <a:t>The format for these instructions −</a:t>
            </a:r>
            <a:endParaRPr lang="en-US"/>
          </a:p>
        </p:txBody>
      </p:sp>
      <p:pic>
        <p:nvPicPr>
          <p:cNvPr id="7" name="Content Placeholder 6"/>
          <p:cNvPicPr>
            <a:picLocks noChangeAspect="1"/>
          </p:cNvPicPr>
          <p:nvPr>
            <p:ph idx="1"/>
          </p:nvPr>
        </p:nvPicPr>
        <p:blipFill>
          <a:blip r:embed="rId1"/>
          <a:stretch>
            <a:fillRect/>
          </a:stretch>
        </p:blipFill>
        <p:spPr>
          <a:xfrm>
            <a:off x="1812925" y="2619375"/>
            <a:ext cx="8724900" cy="2209800"/>
          </a:xfrm>
          <a:prstGeom prst="rect">
            <a:avLst/>
          </a:prstGeom>
        </p:spPr>
      </p:pic>
      <p:sp>
        <p:nvSpPr>
          <p:cNvPr id="9" name="Text Box 8"/>
          <p:cNvSpPr txBox="1"/>
          <p:nvPr/>
        </p:nvSpPr>
        <p:spPr>
          <a:xfrm>
            <a:off x="960755" y="5256530"/>
            <a:ext cx="10622915" cy="922020"/>
          </a:xfrm>
          <a:prstGeom prst="rect">
            <a:avLst/>
          </a:prstGeom>
          <a:noFill/>
        </p:spPr>
        <p:txBody>
          <a:bodyPr wrap="none" rtlCol="0">
            <a:spAutoFit/>
          </a:bodyPr>
          <a:p>
            <a:pPr algn="l"/>
            <a:r>
              <a:rPr lang="en-US"/>
              <a:t>The first operand in all the cases could be either in register or in memory. The second operand could be either in </a:t>
            </a:r>
            <a:endParaRPr lang="en-US"/>
          </a:p>
          <a:p>
            <a:pPr algn="l"/>
            <a:r>
              <a:rPr lang="en-US"/>
              <a:t>register/memory or an immediate (constant) value. However, memory-to-memory operations are not possible. </a:t>
            </a:r>
            <a:endParaRPr lang="en-US"/>
          </a:p>
          <a:p>
            <a:pPr algn="l"/>
            <a:r>
              <a:rPr lang="en-US"/>
              <a:t>These instructions compare or match bits of the operands and set the CF, OF, PF, SF and ZF flags.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The AND Instruction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075690"/>
            <a:ext cx="11438255" cy="2788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indent="0">
              <a:lnSpc>
                <a:spcPts val="4500"/>
              </a:lnSpc>
              <a:spcBef>
                <a:spcPts val="1000"/>
              </a:spcBef>
              <a:buSzPct val="200000"/>
              <a:buFontTx/>
              <a:buNone/>
            </a:pPr>
            <a:r>
              <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 AND instruction is used for supporting logical expressions by performing bitwise AND operation. The bitwise AND operation returns 1, if the matching bits from both the operands are 1, otherwise it returns 0. For example −</a:t>
            </a:r>
            <a:endPar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indent="0">
              <a:lnSpc>
                <a:spcPts val="4500"/>
              </a:lnSpc>
              <a:spcBef>
                <a:spcPts val="1000"/>
              </a:spcBef>
              <a:buSzPct val="200000"/>
              <a:buFontTx/>
              <a:buNone/>
            </a:pPr>
            <a:endPar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indent="0">
              <a:lnSpc>
                <a:spcPts val="4500"/>
              </a:lnSpc>
              <a:spcBef>
                <a:spcPts val="1000"/>
              </a:spcBef>
              <a:buSzPct val="200000"/>
              <a:buFontTx/>
              <a:buNone/>
            </a:pPr>
            <a:endPar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pic>
        <p:nvPicPr>
          <p:cNvPr id="4" name="Picture 3"/>
          <p:cNvPicPr>
            <a:picLocks noChangeAspect="1"/>
          </p:cNvPicPr>
          <p:nvPr/>
        </p:nvPicPr>
        <p:blipFill>
          <a:blip r:embed="rId2"/>
          <a:stretch>
            <a:fillRect/>
          </a:stretch>
        </p:blipFill>
        <p:spPr>
          <a:xfrm>
            <a:off x="1822450" y="3235325"/>
            <a:ext cx="8705850" cy="1114425"/>
          </a:xfrm>
          <a:prstGeom prst="rect">
            <a:avLst/>
          </a:prstGeom>
        </p:spPr>
      </p:pic>
      <p:sp>
        <p:nvSpPr>
          <p:cNvPr id="5" name="Text Box 4"/>
          <p:cNvSpPr txBox="1"/>
          <p:nvPr/>
        </p:nvSpPr>
        <p:spPr>
          <a:xfrm>
            <a:off x="640080" y="4950460"/>
            <a:ext cx="11385550" cy="1198880"/>
          </a:xfrm>
          <a:prstGeom prst="rect">
            <a:avLst/>
          </a:prstGeom>
          <a:noFill/>
        </p:spPr>
        <p:txBody>
          <a:bodyPr wrap="none" rtlCol="0">
            <a:spAutoFit/>
          </a:bodyPr>
          <a:p>
            <a:pPr algn="l"/>
            <a:r>
              <a:rPr lang="en-US"/>
              <a:t>The AND operation can be used for clearing one or more bits. For example, say the BL register contains 0011 1010. If you </a:t>
            </a:r>
            <a:endParaRPr lang="en-US"/>
          </a:p>
          <a:p>
            <a:pPr algn="l"/>
            <a:r>
              <a:rPr lang="en-US"/>
              <a:t>need to clear the high-order bits to zero, you AND it with 0FH.</a:t>
            </a:r>
            <a:endParaRPr lang="en-US"/>
          </a:p>
          <a:p>
            <a:pPr algn="l"/>
            <a:endParaRPr lang="en-US"/>
          </a:p>
          <a:p>
            <a:pPr algn="l"/>
            <a:r>
              <a:rPr lang="en-US"/>
              <a:t>AND	BL,   0FH   ; This sets BL to 0000 1010</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a:ln>
                  <a:noFill/>
                </a:ln>
                <a:solidFill>
                  <a:srgbClr val="07A7AF"/>
                </a:solidFill>
                <a:effectLst/>
                <a:uLnTx/>
                <a:uFillTx/>
                <a:sym typeface="+mn-ea"/>
              </a:rPr>
              <a:t>The AND Instruction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03605" y="1310005"/>
            <a:ext cx="11123295" cy="1753235"/>
          </a:xfrm>
          <a:prstGeom prst="rect">
            <a:avLst/>
          </a:prstGeom>
          <a:noFill/>
        </p:spPr>
        <p:txBody>
          <a:bodyPr wrap="none" rtlCol="0">
            <a:spAutoFit/>
          </a:bodyPr>
          <a:p>
            <a:pPr algn="l"/>
            <a:r>
              <a:rPr lang="en-US"/>
              <a:t>Let's take up another example. If you want to check whether a given number is odd or even, a simple test would be to </a:t>
            </a:r>
            <a:endParaRPr lang="en-US"/>
          </a:p>
          <a:p>
            <a:pPr algn="l"/>
            <a:r>
              <a:rPr lang="en-US"/>
              <a:t>check the least significant bit of the number. If this is 1, the number is odd, else the number is even.</a:t>
            </a:r>
            <a:endParaRPr lang="en-US"/>
          </a:p>
          <a:p>
            <a:pPr algn="l"/>
            <a:endParaRPr lang="en-US"/>
          </a:p>
          <a:p>
            <a:pPr algn="l"/>
            <a:r>
              <a:rPr lang="en-US"/>
              <a:t>Assuming the number is in AL register, we can write −</a:t>
            </a:r>
            <a:endParaRPr lang="en-US"/>
          </a:p>
          <a:p>
            <a:pPr algn="l"/>
            <a:endParaRPr lang="en-US"/>
          </a:p>
          <a:p>
            <a:pPr algn="l"/>
            <a:endParaRPr lang="en-US"/>
          </a:p>
        </p:txBody>
      </p:sp>
      <p:pic>
        <p:nvPicPr>
          <p:cNvPr id="4" name="Picture 3"/>
          <p:cNvPicPr>
            <a:picLocks noChangeAspect="1"/>
          </p:cNvPicPr>
          <p:nvPr/>
        </p:nvPicPr>
        <p:blipFill>
          <a:blip r:embed="rId1"/>
          <a:stretch>
            <a:fillRect/>
          </a:stretch>
        </p:blipFill>
        <p:spPr>
          <a:xfrm>
            <a:off x="1737995" y="2799715"/>
            <a:ext cx="8715375" cy="70485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Examples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pic>
        <p:nvPicPr>
          <p:cNvPr id="4" name="Picture 3"/>
          <p:cNvPicPr>
            <a:picLocks noChangeAspect="1"/>
          </p:cNvPicPr>
          <p:nvPr/>
        </p:nvPicPr>
        <p:blipFill>
          <a:blip r:embed="rId1"/>
          <a:stretch>
            <a:fillRect/>
          </a:stretch>
        </p:blipFill>
        <p:spPr>
          <a:xfrm>
            <a:off x="1402715" y="1111885"/>
            <a:ext cx="9972675" cy="73437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文本框 15"/>
          <p:cNvSpPr txBox="1"/>
          <p:nvPr/>
        </p:nvSpPr>
        <p:spPr>
          <a:xfrm>
            <a:off x="4260215" y="2447290"/>
            <a:ext cx="7919720" cy="1886585"/>
          </a:xfrm>
          <a:prstGeom prst="rect">
            <a:avLst/>
          </a:prstGeom>
          <a:noFill/>
        </p:spPr>
        <p:txBody>
          <a:bodyPr wrap="square" rtlCol="0">
            <a:spAutoFit/>
          </a:bodyPr>
          <a:lstStyle/>
          <a:p>
            <a:pPr algn="ctr">
              <a:lnSpc>
                <a:spcPts val="7000"/>
              </a:lnSpc>
              <a:spcBef>
                <a:spcPts val="600"/>
              </a:spcBef>
            </a:pPr>
            <a:r>
              <a:rPr lang="en-US" sz="5500" dirty="0">
                <a:solidFill>
                  <a:srgbClr val="BF191A"/>
                </a:solidFill>
                <a:latin typeface="Arial Black" panose="020B0A04020102020204" charset="0"/>
                <a:ea typeface="Microsoft YaHei Light" panose="020B0502040204020203" charset="-122"/>
                <a:cs typeface="Arial Black" panose="020B0A04020102020204" charset="0"/>
                <a:sym typeface="+mn-lt"/>
              </a:rPr>
              <a:t>Arithmetic Instructions</a:t>
            </a:r>
            <a:endParaRPr lang="en-US" sz="5500" dirty="0">
              <a:solidFill>
                <a:srgbClr val="BF191A"/>
              </a:solidFill>
              <a:latin typeface="Arial Black" panose="020B0A04020102020204" charset="0"/>
              <a:ea typeface="Microsoft YaHei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Microsoft YaHei Light" panose="020B0502040204020203" charset="-122"/>
              </a:rPr>
            </a:fld>
            <a:endParaRPr lang="zh-CN" altLang="en-US">
              <a:solidFill>
                <a:prstClr val="black"/>
              </a:solidFill>
              <a:latin typeface="Segoe UI" panose="020B0502040204020203"/>
              <a:ea typeface="Microsoft YaHei Light" panose="020B0502040204020203" charset="-122"/>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Microsoft YaHei Light" panose="020B0502040204020203" charset="-122"/>
              </a:rPr>
              <a:t>01</a:t>
            </a:r>
            <a:endParaRPr lang="zh-CN" altLang="en-US" dirty="0">
              <a:solidFill>
                <a:prstClr val="white"/>
              </a:solidFill>
              <a:latin typeface="Segoe UI" panose="020B0502040204020203"/>
              <a:ea typeface="Microsoft YaHei Light" panose="020B0502040204020203" charset="-122"/>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Microsoft YaHei Light" panose="020B0502040204020203" charset="-122"/>
              </a:rPr>
              <a:t>Part One</a:t>
            </a:r>
            <a:endParaRPr lang="en-US" altLang="zh-CN" dirty="0">
              <a:solidFill>
                <a:prstClr val="white"/>
              </a:solidFill>
              <a:latin typeface="Segoe UI" panose="020B0502040204020203"/>
              <a:ea typeface="Microsoft YaHei Light" panose="020B0502040204020203" charset="-122"/>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The OR Instruction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03605" y="1310005"/>
            <a:ext cx="10775315" cy="1476375"/>
          </a:xfrm>
          <a:prstGeom prst="rect">
            <a:avLst/>
          </a:prstGeom>
          <a:noFill/>
        </p:spPr>
        <p:txBody>
          <a:bodyPr wrap="none" rtlCol="0">
            <a:spAutoFit/>
          </a:bodyPr>
          <a:p>
            <a:pPr algn="l"/>
            <a:r>
              <a:rPr lang="en-US"/>
              <a:t>The OR instruction is used for supporting logical expression by performing bitwise OR operation. The bitwise OR </a:t>
            </a:r>
            <a:endParaRPr lang="en-US"/>
          </a:p>
          <a:p>
            <a:pPr algn="l"/>
            <a:r>
              <a:rPr lang="en-US"/>
              <a:t>operator returns 1, if the matching bits from either or both operands are one. It returns 0, if both the bits are zero.</a:t>
            </a:r>
            <a:endParaRPr lang="en-US"/>
          </a:p>
          <a:p>
            <a:pPr algn="l"/>
            <a:endParaRPr lang="en-US"/>
          </a:p>
          <a:p>
            <a:pPr algn="l"/>
            <a:r>
              <a:rPr lang="en-US"/>
              <a:t>For example,</a:t>
            </a:r>
            <a:endParaRPr lang="en-US"/>
          </a:p>
          <a:p>
            <a:pPr algn="l"/>
            <a:endParaRPr lang="en-US"/>
          </a:p>
        </p:txBody>
      </p:sp>
      <p:pic>
        <p:nvPicPr>
          <p:cNvPr id="4" name="Picture 3"/>
          <p:cNvPicPr>
            <a:picLocks noChangeAspect="1"/>
          </p:cNvPicPr>
          <p:nvPr/>
        </p:nvPicPr>
        <p:blipFill>
          <a:blip r:embed="rId1"/>
          <a:stretch>
            <a:fillRect/>
          </a:stretch>
        </p:blipFill>
        <p:spPr>
          <a:xfrm>
            <a:off x="1831975" y="2862580"/>
            <a:ext cx="8686800" cy="1133475"/>
          </a:xfrm>
          <a:prstGeom prst="rect">
            <a:avLst/>
          </a:prstGeom>
        </p:spPr>
      </p:pic>
      <p:sp>
        <p:nvSpPr>
          <p:cNvPr id="5" name="Text Box 4"/>
          <p:cNvSpPr txBox="1"/>
          <p:nvPr/>
        </p:nvSpPr>
        <p:spPr>
          <a:xfrm>
            <a:off x="1062990" y="4411980"/>
            <a:ext cx="10452735" cy="645160"/>
          </a:xfrm>
          <a:prstGeom prst="rect">
            <a:avLst/>
          </a:prstGeom>
          <a:noFill/>
        </p:spPr>
        <p:txBody>
          <a:bodyPr wrap="none" rtlCol="0">
            <a:spAutoFit/>
          </a:bodyPr>
          <a:p>
            <a:pPr algn="l"/>
            <a:r>
              <a:rPr lang="en-US"/>
              <a:t>The OR operation can be used for setting one or more bits. For example, let us assume the AL register contains </a:t>
            </a:r>
            <a:endParaRPr lang="en-US"/>
          </a:p>
          <a:p>
            <a:pPr algn="l"/>
            <a:r>
              <a:rPr lang="en-US"/>
              <a:t>0011 1010, you need to set the four low-order bits, you can OR it with a value 0000 1111, i.e., FH.</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The XOR Instruction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03605" y="1310005"/>
            <a:ext cx="11122025" cy="2030095"/>
          </a:xfrm>
          <a:prstGeom prst="rect">
            <a:avLst/>
          </a:prstGeom>
          <a:noFill/>
        </p:spPr>
        <p:txBody>
          <a:bodyPr wrap="none" rtlCol="0">
            <a:spAutoFit/>
          </a:bodyPr>
          <a:p>
            <a:pPr algn="l"/>
            <a:r>
              <a:rPr lang="en-US"/>
              <a:t>The XOR instruction implements the bitwise XOR operation. The XOR operation sets the resultant bit to 1, if and only</a:t>
            </a:r>
            <a:endParaRPr lang="en-US"/>
          </a:p>
          <a:p>
            <a:pPr algn="l"/>
            <a:r>
              <a:rPr lang="en-US"/>
              <a:t> if the bits from the operands are different. If the bits from the operands are same (both 0 or both 1), the resultant bit </a:t>
            </a:r>
            <a:endParaRPr lang="en-US"/>
          </a:p>
          <a:p>
            <a:pPr algn="l"/>
            <a:r>
              <a:rPr lang="en-US"/>
              <a:t>is cleared to 0.</a:t>
            </a:r>
            <a:endParaRPr lang="en-US"/>
          </a:p>
          <a:p>
            <a:pPr algn="l"/>
            <a:endParaRPr lang="en-US"/>
          </a:p>
          <a:p>
            <a:pPr algn="l"/>
            <a:r>
              <a:rPr lang="en-US"/>
              <a:t>For example,</a:t>
            </a:r>
            <a:endParaRPr lang="en-US"/>
          </a:p>
          <a:p>
            <a:pPr algn="l"/>
            <a:endParaRPr lang="en-US"/>
          </a:p>
          <a:p>
            <a:pPr algn="l"/>
            <a:endParaRPr lang="en-US"/>
          </a:p>
        </p:txBody>
      </p:sp>
      <p:pic>
        <p:nvPicPr>
          <p:cNvPr id="4" name="Picture 3"/>
          <p:cNvPicPr>
            <a:picLocks noChangeAspect="1"/>
          </p:cNvPicPr>
          <p:nvPr/>
        </p:nvPicPr>
        <p:blipFill>
          <a:blip r:embed="rId1"/>
          <a:stretch>
            <a:fillRect/>
          </a:stretch>
        </p:blipFill>
        <p:spPr>
          <a:xfrm>
            <a:off x="1752600" y="2842895"/>
            <a:ext cx="8686800" cy="1171575"/>
          </a:xfrm>
          <a:prstGeom prst="rect">
            <a:avLst/>
          </a:prstGeom>
        </p:spPr>
      </p:pic>
      <p:sp>
        <p:nvSpPr>
          <p:cNvPr id="5" name="Text Box 4"/>
          <p:cNvSpPr txBox="1"/>
          <p:nvPr/>
        </p:nvSpPr>
        <p:spPr>
          <a:xfrm>
            <a:off x="960755" y="4353560"/>
            <a:ext cx="8214360" cy="368300"/>
          </a:xfrm>
          <a:prstGeom prst="rect">
            <a:avLst/>
          </a:prstGeom>
          <a:noFill/>
        </p:spPr>
        <p:txBody>
          <a:bodyPr wrap="none" rtlCol="0">
            <a:spAutoFit/>
          </a:bodyPr>
          <a:p>
            <a:pPr algn="l"/>
            <a:r>
              <a:rPr lang="en-US"/>
              <a:t>XORing an operand with itself changes the operand to 0. This is used to clear a register.</a:t>
            </a:r>
            <a:endParaRPr lang="en-US"/>
          </a:p>
        </p:txBody>
      </p:sp>
      <p:pic>
        <p:nvPicPr>
          <p:cNvPr id="6" name="Picture 5"/>
          <p:cNvPicPr>
            <a:picLocks noChangeAspect="1"/>
          </p:cNvPicPr>
          <p:nvPr/>
        </p:nvPicPr>
        <p:blipFill>
          <a:blip r:embed="rId2"/>
          <a:stretch>
            <a:fillRect/>
          </a:stretch>
        </p:blipFill>
        <p:spPr>
          <a:xfrm>
            <a:off x="975360" y="5060950"/>
            <a:ext cx="8705850" cy="4953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The TEST Instruction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03605" y="1310005"/>
            <a:ext cx="11297920" cy="922020"/>
          </a:xfrm>
          <a:prstGeom prst="rect">
            <a:avLst/>
          </a:prstGeom>
          <a:noFill/>
        </p:spPr>
        <p:txBody>
          <a:bodyPr wrap="none" rtlCol="0">
            <a:spAutoFit/>
          </a:bodyPr>
          <a:p>
            <a:pPr algn="l"/>
            <a:r>
              <a:rPr lang="en-US"/>
              <a:t>The TEST instruction works same as the AND operation, but unlike AND instruction, it does not change the first operand.</a:t>
            </a:r>
            <a:endParaRPr lang="en-US"/>
          </a:p>
          <a:p>
            <a:pPr algn="l"/>
            <a:r>
              <a:rPr lang="en-US"/>
              <a:t> So, if we need to check whether a number in a register is even or odd, we can also do this using the TEST instruction</a:t>
            </a:r>
            <a:endParaRPr lang="en-US"/>
          </a:p>
          <a:p>
            <a:pPr algn="l"/>
            <a:r>
              <a:rPr lang="en-US"/>
              <a:t> without changing the original number.</a:t>
            </a:r>
            <a:endParaRPr lang="en-US"/>
          </a:p>
        </p:txBody>
      </p:sp>
      <p:pic>
        <p:nvPicPr>
          <p:cNvPr id="4" name="Picture 3"/>
          <p:cNvPicPr>
            <a:picLocks noChangeAspect="1"/>
          </p:cNvPicPr>
          <p:nvPr/>
        </p:nvPicPr>
        <p:blipFill>
          <a:blip r:embed="rId1"/>
          <a:stretch>
            <a:fillRect/>
          </a:stretch>
        </p:blipFill>
        <p:spPr>
          <a:xfrm>
            <a:off x="1822450" y="2571115"/>
            <a:ext cx="8705850" cy="69532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The NOT Instruction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03605" y="1310005"/>
            <a:ext cx="10570845" cy="1198880"/>
          </a:xfrm>
          <a:prstGeom prst="rect">
            <a:avLst/>
          </a:prstGeom>
          <a:noFill/>
        </p:spPr>
        <p:txBody>
          <a:bodyPr wrap="none" rtlCol="0">
            <a:spAutoFit/>
          </a:bodyPr>
          <a:p>
            <a:pPr algn="l"/>
            <a:r>
              <a:rPr lang="en-US"/>
              <a:t>The NOT instruction implements the bitwise NOT operation. NOT operation reverses the bits in an operand. The </a:t>
            </a:r>
            <a:endParaRPr lang="en-US"/>
          </a:p>
          <a:p>
            <a:pPr algn="l"/>
            <a:r>
              <a:rPr lang="en-US"/>
              <a:t>operand could be either in a register or in the memory.</a:t>
            </a:r>
            <a:endParaRPr lang="en-US"/>
          </a:p>
          <a:p>
            <a:pPr algn="l"/>
            <a:endParaRPr lang="en-US"/>
          </a:p>
          <a:p>
            <a:pPr algn="l"/>
            <a:r>
              <a:rPr lang="en-US"/>
              <a:t>For example,</a:t>
            </a:r>
            <a:endParaRPr lang="en-US"/>
          </a:p>
        </p:txBody>
      </p:sp>
      <p:pic>
        <p:nvPicPr>
          <p:cNvPr id="4" name="Picture 3"/>
          <p:cNvPicPr>
            <a:picLocks noChangeAspect="1"/>
          </p:cNvPicPr>
          <p:nvPr/>
        </p:nvPicPr>
        <p:blipFill>
          <a:blip r:embed="rId1"/>
          <a:stretch>
            <a:fillRect/>
          </a:stretch>
        </p:blipFill>
        <p:spPr>
          <a:xfrm>
            <a:off x="1752600" y="3081020"/>
            <a:ext cx="8686800" cy="69532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4" name="文本框 3"/>
          <p:cNvSpPr txBox="1"/>
          <p:nvPr/>
        </p:nvSpPr>
        <p:spPr>
          <a:xfrm>
            <a:off x="4278630" y="2934653"/>
            <a:ext cx="7913370" cy="988695"/>
          </a:xfrm>
          <a:prstGeom prst="rect">
            <a:avLst/>
          </a:prstGeom>
          <a:noFill/>
        </p:spPr>
        <p:txBody>
          <a:bodyPr wrap="square" rtlCol="0">
            <a:spAutoFit/>
          </a:bodyPr>
          <a:lstStyle/>
          <a:p>
            <a:pPr algn="ctr">
              <a:lnSpc>
                <a:spcPts val="7000"/>
              </a:lnSpc>
              <a:spcBef>
                <a:spcPts val="600"/>
              </a:spcBef>
            </a:pPr>
            <a:r>
              <a:rPr lang="en-US" sz="5500" dirty="0">
                <a:solidFill>
                  <a:srgbClr val="09DEE9">
                    <a:lumMod val="75000"/>
                  </a:srgbClr>
                </a:solidFill>
                <a:latin typeface="Arial Black" panose="020B0A04020102020204" charset="0"/>
                <a:ea typeface="Microsoft YaHei Light" panose="020B0502040204020203" charset="-122"/>
                <a:cs typeface="Arial Black" panose="020B0A04020102020204" charset="0"/>
                <a:sym typeface="+mn-lt"/>
              </a:rPr>
              <a:t>Conditions</a:t>
            </a:r>
            <a:endParaRPr lang="en-US" sz="5500" dirty="0">
              <a:solidFill>
                <a:srgbClr val="09DEE9">
                  <a:lumMod val="75000"/>
                </a:srgbClr>
              </a:solidFill>
              <a:latin typeface="Arial Black" panose="020B0A04020102020204" charset="0"/>
              <a:ea typeface="Microsoft YaHei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Microsoft YaHei Light" panose="020B0502040204020203" charset="-122"/>
              </a:rPr>
            </a:fld>
            <a:endParaRPr lang="zh-CN" altLang="en-US">
              <a:solidFill>
                <a:prstClr val="black"/>
              </a:solidFill>
              <a:latin typeface="Segoe UI" panose="020B0502040204020203"/>
              <a:ea typeface="Microsoft YaHei Light" panose="020B0502040204020203" charset="-122"/>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Microsoft YaHei Light" panose="020B0502040204020203" charset="-122"/>
              </a:rPr>
              <a:t>03</a:t>
            </a:r>
            <a:endParaRPr lang="zh-CN" altLang="en-US" dirty="0">
              <a:solidFill>
                <a:prstClr val="white"/>
              </a:solidFill>
              <a:latin typeface="Segoe UI" panose="020B0502040204020203"/>
              <a:ea typeface="Microsoft YaHei Light" panose="020B0502040204020203" charset="-122"/>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Microsoft YaHei Light" panose="020B0502040204020203" charset="-122"/>
              </a:rPr>
              <a:t>Part Three</a:t>
            </a:r>
            <a:endParaRPr lang="en-US" altLang="zh-CN" dirty="0">
              <a:solidFill>
                <a:prstClr val="white"/>
              </a:solidFill>
              <a:latin typeface="Segoe UI" panose="020B0502040204020203"/>
              <a:ea typeface="Microsoft YaHei Light" panose="020B0502040204020203" charset="-122"/>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Condition Execution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577215" y="1324610"/>
            <a:ext cx="11650980" cy="3138170"/>
          </a:xfrm>
          <a:prstGeom prst="rect">
            <a:avLst/>
          </a:prstGeom>
          <a:noFill/>
        </p:spPr>
        <p:txBody>
          <a:bodyPr wrap="none" rtlCol="0">
            <a:spAutoFit/>
          </a:bodyPr>
          <a:p>
            <a:pPr algn="l"/>
            <a:r>
              <a:rPr lang="en-US"/>
              <a:t>Conditional execution in assembly language is accomplished by several looping and branching instructions. These </a:t>
            </a:r>
            <a:endParaRPr lang="en-US"/>
          </a:p>
          <a:p>
            <a:pPr algn="l"/>
            <a:r>
              <a:rPr lang="en-US"/>
              <a:t>instructions can change the flow of control in a program. Conditional execution is observed in two scenarios −</a:t>
            </a:r>
            <a:endParaRPr lang="en-US"/>
          </a:p>
          <a:p>
            <a:pPr algn="l"/>
            <a:endParaRPr lang="en-US"/>
          </a:p>
          <a:p>
            <a:pPr algn="l"/>
            <a:r>
              <a:rPr lang="en-US"/>
              <a:t>Unconditional jump</a:t>
            </a:r>
            <a:endParaRPr lang="en-US"/>
          </a:p>
          <a:p>
            <a:pPr algn="l"/>
            <a:r>
              <a:rPr lang="en-US"/>
              <a:t>      This is performed by the JMP instruction. Conditional execution often involves a transfer of control to the address of an</a:t>
            </a:r>
            <a:endParaRPr lang="en-US"/>
          </a:p>
          <a:p>
            <a:pPr algn="l"/>
            <a:r>
              <a:rPr lang="en-US"/>
              <a:t> instruction that does not follow the currently executing instruction. Transfer of control may be forward, to execute a </a:t>
            </a:r>
            <a:endParaRPr lang="en-US"/>
          </a:p>
          <a:p>
            <a:pPr algn="l"/>
            <a:r>
              <a:rPr lang="en-US"/>
              <a:t>new set of instructions or backward, to re-execute the same steps.</a:t>
            </a:r>
            <a:endParaRPr lang="en-US"/>
          </a:p>
          <a:p>
            <a:pPr algn="l"/>
            <a:endParaRPr lang="en-US"/>
          </a:p>
          <a:p>
            <a:pPr algn="l"/>
            <a:r>
              <a:rPr lang="en-US"/>
              <a:t>Conditional jump</a:t>
            </a:r>
            <a:endParaRPr lang="en-US"/>
          </a:p>
          <a:p>
            <a:pPr algn="l"/>
            <a:r>
              <a:rPr lang="en-US"/>
              <a:t>       This is performed by a set of jump instructions j&lt;condition&gt; depending upon the condition. The conditional instructions </a:t>
            </a:r>
            <a:endParaRPr lang="en-US"/>
          </a:p>
          <a:p>
            <a:pPr algn="l"/>
            <a:r>
              <a:rPr lang="en-US"/>
              <a:t>transfer the control by breaking the sequential flow and they do it by changing the offset value in IP.</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CMP Instruction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03605" y="1310005"/>
            <a:ext cx="11100435" cy="4799965"/>
          </a:xfrm>
          <a:prstGeom prst="rect">
            <a:avLst/>
          </a:prstGeom>
          <a:noFill/>
        </p:spPr>
        <p:txBody>
          <a:bodyPr wrap="none" rtlCol="0">
            <a:spAutoFit/>
          </a:bodyPr>
          <a:p>
            <a:pPr algn="l"/>
            <a:r>
              <a:rPr lang="en-US"/>
              <a:t>The CMP instruction compares two operands. It is generally used in conditional execution. This instruction basically </a:t>
            </a:r>
            <a:endParaRPr lang="en-US"/>
          </a:p>
          <a:p>
            <a:pPr algn="l"/>
            <a:r>
              <a:rPr lang="en-US"/>
              <a:t>subtracts one operand from the other for comparing whether the operands are equal or not. It does not disturb the </a:t>
            </a:r>
            <a:endParaRPr lang="en-US"/>
          </a:p>
          <a:p>
            <a:pPr algn="l"/>
            <a:r>
              <a:rPr lang="en-US"/>
              <a:t>destination or source operands. It is used along with the conditional jump instruction for decision making.</a:t>
            </a:r>
            <a:endParaRPr lang="en-US"/>
          </a:p>
          <a:p>
            <a:pPr algn="l"/>
            <a:endParaRPr lang="en-US"/>
          </a:p>
          <a:p>
            <a:pPr algn="l"/>
            <a:r>
              <a:rPr lang="en-US"/>
              <a:t>Syntax</a:t>
            </a:r>
            <a:endParaRPr lang="en-US"/>
          </a:p>
          <a:p>
            <a:pPr algn="l"/>
            <a:r>
              <a:rPr lang="en-US"/>
              <a:t>          CMP destination, source</a:t>
            </a:r>
            <a:endParaRPr lang="en-US"/>
          </a:p>
          <a:p>
            <a:pPr algn="l"/>
            <a:endParaRPr lang="en-US"/>
          </a:p>
          <a:p>
            <a:pPr algn="l"/>
            <a:r>
              <a:rPr lang="en-US"/>
              <a:t>CMP compares two numeric data fields. The destination operand could be either in register or in memory. The source </a:t>
            </a:r>
            <a:endParaRPr lang="en-US"/>
          </a:p>
          <a:p>
            <a:pPr algn="l"/>
            <a:r>
              <a:rPr lang="en-US"/>
              <a:t>operand could be a constant (immediate) data, register or memory.</a:t>
            </a:r>
            <a:endParaRPr lang="en-US"/>
          </a:p>
          <a:p>
            <a:pPr algn="l"/>
            <a:endParaRPr lang="en-US"/>
          </a:p>
          <a:p>
            <a:pPr algn="l"/>
            <a:r>
              <a:rPr lang="en-US"/>
              <a:t>Example</a:t>
            </a:r>
            <a:endParaRPr lang="en-US"/>
          </a:p>
          <a:p>
            <a:pPr algn="l"/>
            <a:endParaRPr lang="en-US"/>
          </a:p>
          <a:p>
            <a:pPr algn="l"/>
            <a:r>
              <a:rPr lang="en-US"/>
              <a:t>CMP RAX,	00  ; Compare the DX value with zero</a:t>
            </a:r>
            <a:endParaRPr lang="en-US"/>
          </a:p>
          <a:p>
            <a:pPr algn="l"/>
            <a:r>
              <a:rPr lang="en-US"/>
              <a:t>JE  L7      ; If yes, then jump to label L7</a:t>
            </a:r>
            <a:endParaRPr lang="en-US"/>
          </a:p>
          <a:p>
            <a:pPr algn="l"/>
            <a:r>
              <a:rPr lang="en-US"/>
              <a:t>.</a:t>
            </a:r>
            <a:endParaRPr lang="en-US"/>
          </a:p>
          <a:p>
            <a:pPr algn="l"/>
            <a:r>
              <a:rPr lang="en-US"/>
              <a:t>.</a:t>
            </a:r>
            <a:endParaRPr lang="en-US"/>
          </a:p>
          <a:p>
            <a:pPr algn="l"/>
            <a:r>
              <a:rPr lang="en-US"/>
              <a:t>L7: ...  </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a:ln>
                  <a:noFill/>
                </a:ln>
                <a:solidFill>
                  <a:srgbClr val="07A7AF"/>
                </a:solidFill>
                <a:effectLst/>
                <a:uLnTx/>
                <a:uFillTx/>
                <a:sym typeface="+mn-ea"/>
              </a:rPr>
              <a:t>CMP Instruction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03605" y="1310005"/>
            <a:ext cx="10906760" cy="2030095"/>
          </a:xfrm>
          <a:prstGeom prst="rect">
            <a:avLst/>
          </a:prstGeom>
          <a:noFill/>
        </p:spPr>
        <p:txBody>
          <a:bodyPr wrap="none" rtlCol="0">
            <a:spAutoFit/>
          </a:bodyPr>
          <a:p>
            <a:pPr algn="l"/>
            <a:r>
              <a:rPr lang="en-US">
                <a:sym typeface="+mn-ea"/>
              </a:rPr>
              <a:t>CMP is often used for comparing whether a counter value has reached the number of times a loop needs to be run. </a:t>
            </a:r>
            <a:endParaRPr lang="en-US">
              <a:sym typeface="+mn-ea"/>
            </a:endParaRPr>
          </a:p>
          <a:p>
            <a:pPr algn="l"/>
            <a:r>
              <a:rPr lang="en-US">
                <a:sym typeface="+mn-ea"/>
              </a:rPr>
              <a:t>Consider the following typical condition −</a:t>
            </a:r>
            <a:endParaRPr lang="en-US">
              <a:sym typeface="+mn-ea"/>
            </a:endParaRPr>
          </a:p>
          <a:p>
            <a:pPr algn="l"/>
            <a:r>
              <a:rPr lang="en-US">
                <a:sym typeface="+mn-ea"/>
              </a:rPr>
              <a:t>Example</a:t>
            </a:r>
            <a:endParaRPr lang="en-US">
              <a:sym typeface="+mn-ea"/>
            </a:endParaRPr>
          </a:p>
          <a:p>
            <a:pPr algn="l"/>
            <a:endParaRPr lang="en-US">
              <a:sym typeface="+mn-ea"/>
            </a:endParaRPr>
          </a:p>
          <a:p>
            <a:pPr algn="l"/>
            <a:r>
              <a:rPr lang="en-US">
                <a:sym typeface="+mn-ea"/>
              </a:rPr>
              <a:t>INC	RDX</a:t>
            </a:r>
            <a:endParaRPr lang="en-US">
              <a:sym typeface="+mn-ea"/>
            </a:endParaRPr>
          </a:p>
          <a:p>
            <a:pPr algn="l"/>
            <a:r>
              <a:rPr lang="en-US">
                <a:sym typeface="+mn-ea"/>
              </a:rPr>
              <a:t>CMP	RDX, 10	; Compares whether the counter has reached 10</a:t>
            </a:r>
            <a:endParaRPr lang="en-US">
              <a:sym typeface="+mn-ea"/>
            </a:endParaRPr>
          </a:p>
          <a:p>
            <a:pPr algn="l"/>
            <a:r>
              <a:rPr lang="en-US">
                <a:sym typeface="+mn-ea"/>
              </a:rPr>
              <a:t>JLE	LP1     ; If it is less than or equal to 10, then jump to LP1</a:t>
            </a:r>
            <a:endParaRPr lang="en-US">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Unconditional Jump</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5"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984250"/>
            <a:ext cx="11438255" cy="413956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71500">
              <a:lnSpc>
                <a:spcPts val="4000"/>
              </a:lnSpc>
              <a:spcBef>
                <a:spcPts val="0"/>
              </a:spcBef>
              <a:spcAft>
                <a:spcPts val="1000"/>
              </a:spcAft>
              <a:buSzPct val="200000"/>
              <a:buFontTx/>
              <a:buBlip>
                <a:blip r:embed="rId2"/>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endParaRPr lang="zh-CN" altLang="en-US" sz="3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
        <p:nvSpPr>
          <p:cNvPr id="3" name="Text Box 2"/>
          <p:cNvSpPr txBox="1"/>
          <p:nvPr/>
        </p:nvSpPr>
        <p:spPr>
          <a:xfrm>
            <a:off x="596900" y="1134110"/>
            <a:ext cx="10982960" cy="2584450"/>
          </a:xfrm>
          <a:prstGeom prst="rect">
            <a:avLst/>
          </a:prstGeom>
          <a:noFill/>
        </p:spPr>
        <p:txBody>
          <a:bodyPr wrap="square" rtlCol="0">
            <a:spAutoFit/>
          </a:bodyPr>
          <a:p>
            <a:r>
              <a:rPr lang="en-US"/>
              <a:t>As mentioned earlier, this is performed by the JMP instruction. Conditional execution often involves a transfer of control to the address of an instruction that does not follow the currently executing instruction. Transfer of control may be forward, to execute a new set of instructions or backward, to re-execute the same steps.</a:t>
            </a:r>
            <a:endParaRPr lang="en-US"/>
          </a:p>
          <a:p>
            <a:endParaRPr lang="en-US"/>
          </a:p>
          <a:p>
            <a:endParaRPr lang="en-US"/>
          </a:p>
          <a:p>
            <a:r>
              <a:rPr lang="en-US"/>
              <a:t>The JMP instruction provides a label name where the flow of control is transferred immediately. The syntax of the JMP instruction is −</a:t>
            </a:r>
            <a:endParaRPr lang="en-US"/>
          </a:p>
          <a:p>
            <a:endParaRPr lang="en-US"/>
          </a:p>
          <a:p>
            <a:r>
              <a:rPr lang="en-US"/>
              <a:t>	JMP	label</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Examples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pic>
        <p:nvPicPr>
          <p:cNvPr id="7" name="Content Placeholder 6"/>
          <p:cNvPicPr>
            <a:picLocks noChangeAspect="1"/>
          </p:cNvPicPr>
          <p:nvPr>
            <p:ph idx="1"/>
          </p:nvPr>
        </p:nvPicPr>
        <p:blipFill>
          <a:blip r:embed="rId1"/>
          <a:stretch>
            <a:fillRect/>
          </a:stretch>
        </p:blipFill>
        <p:spPr>
          <a:xfrm>
            <a:off x="3140710" y="1825625"/>
            <a:ext cx="5909310" cy="435165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The INC Instruction</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421640" y="1217295"/>
            <a:ext cx="10215880" cy="524891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200000"/>
              <a:buBlip>
                <a:blip r:embed="rId2"/>
              </a:buBlip>
            </a:pPr>
            <a:r>
              <a:rPr dirty="0">
                <a:latin typeface="Arial" panose="020B0604020202020204" pitchFamily="34" charset="0"/>
                <a:cs typeface="Arial" panose="020B0604020202020204" pitchFamily="34" charset="0"/>
              </a:rPr>
              <a:t>The INC instruction is used for incrementing an operand by one. It works on a single operand that can be either in a register or in memory.</a:t>
            </a:r>
            <a:endParaRPr dirty="0">
              <a:latin typeface="Arial" panose="020B0604020202020204" pitchFamily="34" charset="0"/>
              <a:cs typeface="Arial" panose="020B0604020202020204" pitchFamily="34" charset="0"/>
            </a:endParaRPr>
          </a:p>
          <a:p>
            <a:pPr>
              <a:buSzPct val="200000"/>
              <a:buBlip>
                <a:blip r:embed="rId2"/>
              </a:buBlip>
            </a:pPr>
            <a:r>
              <a:rPr dirty="0">
                <a:latin typeface="Arial" panose="020B0604020202020204" pitchFamily="34" charset="0"/>
                <a:cs typeface="Arial" panose="020B0604020202020204" pitchFamily="34" charset="0"/>
              </a:rPr>
              <a:t>The INC instruction has the following syntax −</a:t>
            </a:r>
            <a:endParaRPr dirty="0">
              <a:latin typeface="Arial" panose="020B0604020202020204" pitchFamily="34" charset="0"/>
              <a:cs typeface="Arial" panose="020B0604020202020204" pitchFamily="34" charset="0"/>
            </a:endParaRPr>
          </a:p>
          <a:p>
            <a:pPr marL="0" indent="0">
              <a:buSzPct val="200000"/>
              <a:buNone/>
            </a:pPr>
            <a:r>
              <a:rPr lang="en-US"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INC destination</a:t>
            </a:r>
            <a:endParaRPr dirty="0">
              <a:latin typeface="Arial" panose="020B0604020202020204" pitchFamily="34" charset="0"/>
              <a:cs typeface="Arial" panose="020B0604020202020204" pitchFamily="34" charset="0"/>
            </a:endParaRPr>
          </a:p>
          <a:p>
            <a:pPr marL="0" indent="0">
              <a:buSzPct val="200000"/>
              <a:buNone/>
            </a:pPr>
            <a:r>
              <a:rPr dirty="0">
                <a:latin typeface="Arial" panose="020B0604020202020204" pitchFamily="34" charset="0"/>
                <a:cs typeface="Arial" panose="020B0604020202020204" pitchFamily="34" charset="0"/>
              </a:rPr>
              <a:t>The operand destination could be an 8-bit, 16-bit</a:t>
            </a:r>
            <a:r>
              <a:rPr lang="en-US" dirty="0">
                <a:latin typeface="Arial" panose="020B0604020202020204" pitchFamily="34" charset="0"/>
                <a:cs typeface="Arial" panose="020B0604020202020204" pitchFamily="34" charset="0"/>
              </a:rPr>
              <a:t>,</a:t>
            </a:r>
            <a:r>
              <a:rPr dirty="0">
                <a:latin typeface="Arial" panose="020B0604020202020204" pitchFamily="34" charset="0"/>
                <a:cs typeface="Arial" panose="020B0604020202020204" pitchFamily="34" charset="0"/>
              </a:rPr>
              <a:t> 32-bit</a:t>
            </a:r>
            <a:r>
              <a:rPr lang="en-US" dirty="0">
                <a:latin typeface="Arial" panose="020B0604020202020204" pitchFamily="34" charset="0"/>
                <a:cs typeface="Arial" panose="020B0604020202020204" pitchFamily="34" charset="0"/>
              </a:rPr>
              <a:t>, or 64-bit</a:t>
            </a:r>
            <a:r>
              <a:rPr dirty="0">
                <a:latin typeface="Arial" panose="020B0604020202020204" pitchFamily="34" charset="0"/>
                <a:cs typeface="Arial" panose="020B0604020202020204" pitchFamily="34" charset="0"/>
              </a:rPr>
              <a:t> operand.</a:t>
            </a:r>
            <a:endParaRPr dirty="0">
              <a:latin typeface="Arial" panose="020B0604020202020204" pitchFamily="34" charset="0"/>
              <a:cs typeface="Arial" panose="020B0604020202020204" pitchFamily="34" charset="0"/>
            </a:endParaRPr>
          </a:p>
          <a:p>
            <a:pPr marL="0" indent="0">
              <a:buSzPct val="200000"/>
              <a:buNone/>
            </a:pPr>
            <a:r>
              <a:rPr dirty="0">
                <a:latin typeface="Arial" panose="020B0604020202020204" pitchFamily="34" charset="0"/>
                <a:cs typeface="Arial" panose="020B0604020202020204" pitchFamily="34" charset="0"/>
              </a:rPr>
              <a:t>Example</a:t>
            </a:r>
            <a:endParaRPr dirty="0">
              <a:latin typeface="Arial" panose="020B0604020202020204" pitchFamily="34" charset="0"/>
              <a:cs typeface="Arial" panose="020B0604020202020204" pitchFamily="34" charset="0"/>
            </a:endParaRPr>
          </a:p>
          <a:p>
            <a:pPr marL="0" indent="0">
              <a:buSzPct val="200000"/>
              <a:buNone/>
            </a:pPr>
            <a:r>
              <a:rPr dirty="0">
                <a:latin typeface="Arial" panose="020B0604020202020204" pitchFamily="34" charset="0"/>
                <a:cs typeface="Arial" panose="020B0604020202020204" pitchFamily="34" charset="0"/>
              </a:rPr>
              <a:t>INC </a:t>
            </a:r>
            <a:r>
              <a:rPr lang="en-US" dirty="0">
                <a:latin typeface="Arial" panose="020B0604020202020204" pitchFamily="34" charset="0"/>
                <a:cs typeface="Arial" panose="020B0604020202020204" pitchFamily="34" charset="0"/>
              </a:rPr>
              <a:t>R</a:t>
            </a:r>
            <a:r>
              <a:rPr dirty="0">
                <a:latin typeface="Arial" panose="020B0604020202020204" pitchFamily="34" charset="0"/>
                <a:cs typeface="Arial" panose="020B0604020202020204" pitchFamily="34" charset="0"/>
              </a:rPr>
              <a:t>BX	     ; Increments </a:t>
            </a:r>
            <a:r>
              <a:rPr lang="en-US" dirty="0">
                <a:latin typeface="Arial" panose="020B0604020202020204" pitchFamily="34" charset="0"/>
                <a:cs typeface="Arial" panose="020B0604020202020204" pitchFamily="34" charset="0"/>
              </a:rPr>
              <a:t>64</a:t>
            </a:r>
            <a:r>
              <a:rPr dirty="0">
                <a:latin typeface="Arial" panose="020B0604020202020204" pitchFamily="34" charset="0"/>
                <a:cs typeface="Arial" panose="020B0604020202020204" pitchFamily="34" charset="0"/>
              </a:rPr>
              <a:t>-bit register</a:t>
            </a:r>
            <a:endParaRPr dirty="0">
              <a:latin typeface="Arial" panose="020B0604020202020204" pitchFamily="34" charset="0"/>
              <a:cs typeface="Arial" panose="020B0604020202020204" pitchFamily="34" charset="0"/>
            </a:endParaRPr>
          </a:p>
          <a:p>
            <a:pPr marL="0" indent="0">
              <a:buSzPct val="200000"/>
              <a:buNone/>
            </a:pPr>
            <a:r>
              <a:rPr dirty="0">
                <a:latin typeface="Arial" panose="020B0604020202020204" pitchFamily="34" charset="0"/>
                <a:cs typeface="Arial" panose="020B0604020202020204" pitchFamily="34" charset="0"/>
              </a:rPr>
              <a:t>INC DL       ; Increments 8-bit register</a:t>
            </a:r>
            <a:endParaRPr dirty="0">
              <a:latin typeface="Arial" panose="020B0604020202020204" pitchFamily="34" charset="0"/>
              <a:cs typeface="Arial" panose="020B0604020202020204" pitchFamily="34" charset="0"/>
            </a:endParaRPr>
          </a:p>
          <a:p>
            <a:pPr marL="0" indent="0">
              <a:buSzPct val="200000"/>
              <a:buNone/>
            </a:pPr>
            <a:r>
              <a:rPr dirty="0">
                <a:latin typeface="Arial" panose="020B0604020202020204" pitchFamily="34" charset="0"/>
                <a:cs typeface="Arial" panose="020B0604020202020204" pitchFamily="34" charset="0"/>
              </a:rPr>
              <a:t>INC [count]  ; Increments the count variable</a:t>
            </a:r>
            <a:endParaRPr dirty="0">
              <a:latin typeface="Arial" panose="020B0604020202020204" pitchFamily="34" charset="0"/>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p>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a:ln>
                  <a:noFill/>
                </a:ln>
                <a:solidFill>
                  <a:srgbClr val="07A7AF"/>
                </a:solidFill>
                <a:effectLst/>
                <a:uLnTx/>
                <a:uFillTx/>
                <a:sym typeface="+mn-ea"/>
              </a:rPr>
              <a:t>Conditional Jump</a:t>
            </a:r>
            <a:endParaRPr lang="en-US" altLang="zh-CN" noProof="0">
              <a:ln>
                <a:noFill/>
              </a:ln>
              <a:solidFill>
                <a:srgbClr val="07A7AF"/>
              </a:solidFill>
              <a:effectLst/>
              <a:uLnTx/>
              <a:uFillTx/>
              <a:sym typeface="+mn-ea"/>
            </a:endParaRPr>
          </a:p>
        </p:txBody>
      </p:sp>
      <p:sp>
        <p:nvSpPr>
          <p:cNvPr id="8" name="Text Box 7"/>
          <p:cNvSpPr txBox="1"/>
          <p:nvPr/>
        </p:nvSpPr>
        <p:spPr>
          <a:xfrm>
            <a:off x="1082675" y="1822450"/>
            <a:ext cx="10492740" cy="1198880"/>
          </a:xfrm>
          <a:prstGeom prst="rect">
            <a:avLst/>
          </a:prstGeom>
          <a:noFill/>
        </p:spPr>
        <p:txBody>
          <a:bodyPr wrap="square" rtlCol="0" anchor="t">
            <a:spAutoFit/>
          </a:bodyPr>
          <a:p>
            <a:r>
              <a:rPr lang="en-US"/>
              <a:t>If some specified condition is satisfied in conditional jump, the control flow is transferred to a target instruction. There are numerous conditional jump instructions depending upon the condition and data.</a:t>
            </a:r>
            <a:endParaRPr lang="en-US"/>
          </a:p>
          <a:p>
            <a:endParaRPr lang="en-US"/>
          </a:p>
          <a:p>
            <a:r>
              <a:rPr lang="en-US"/>
              <a:t>Following are the conditional jump instructions used on signed data used for arithmetic operations −</a:t>
            </a:r>
            <a:endParaRPr lang="en-US"/>
          </a:p>
        </p:txBody>
      </p:sp>
      <p:pic>
        <p:nvPicPr>
          <p:cNvPr id="9" name="Content Placeholder 8"/>
          <p:cNvPicPr>
            <a:picLocks noChangeAspect="1"/>
          </p:cNvPicPr>
          <p:nvPr>
            <p:ph idx="1"/>
          </p:nvPr>
        </p:nvPicPr>
        <p:blipFill>
          <a:blip r:embed="rId1"/>
          <a:stretch>
            <a:fillRect/>
          </a:stretch>
        </p:blipFill>
        <p:spPr>
          <a:xfrm>
            <a:off x="1971040" y="3380105"/>
            <a:ext cx="8715375" cy="25812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p>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a:ln>
                  <a:noFill/>
                </a:ln>
                <a:solidFill>
                  <a:srgbClr val="07A7AF"/>
                </a:solidFill>
                <a:effectLst/>
                <a:uLnTx/>
                <a:uFillTx/>
                <a:sym typeface="+mn-ea"/>
              </a:rPr>
              <a:t>Conditional Jump</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7" name="Text Box 6"/>
          <p:cNvSpPr txBox="1"/>
          <p:nvPr/>
        </p:nvSpPr>
        <p:spPr>
          <a:xfrm>
            <a:off x="1077595" y="2008505"/>
            <a:ext cx="9357995" cy="368300"/>
          </a:xfrm>
          <a:prstGeom prst="rect">
            <a:avLst/>
          </a:prstGeom>
          <a:noFill/>
        </p:spPr>
        <p:txBody>
          <a:bodyPr wrap="none" rtlCol="0">
            <a:spAutoFit/>
          </a:bodyPr>
          <a:p>
            <a:pPr algn="l"/>
            <a:r>
              <a:rPr lang="en-US"/>
              <a:t>Following are the conditional jump instructions used on unsigned data used for logical operations −</a:t>
            </a:r>
            <a:endParaRPr lang="en-US"/>
          </a:p>
        </p:txBody>
      </p:sp>
      <p:pic>
        <p:nvPicPr>
          <p:cNvPr id="9" name="Content Placeholder 8"/>
          <p:cNvPicPr>
            <a:picLocks noChangeAspect="1"/>
          </p:cNvPicPr>
          <p:nvPr>
            <p:ph idx="1"/>
          </p:nvPr>
        </p:nvPicPr>
        <p:blipFill>
          <a:blip r:embed="rId1"/>
          <a:stretch>
            <a:fillRect/>
          </a:stretch>
        </p:blipFill>
        <p:spPr>
          <a:xfrm>
            <a:off x="1732915" y="2715260"/>
            <a:ext cx="8724900" cy="25717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p>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a:ln>
                  <a:noFill/>
                </a:ln>
                <a:solidFill>
                  <a:srgbClr val="07A7AF"/>
                </a:solidFill>
                <a:effectLst/>
                <a:uLnTx/>
                <a:uFillTx/>
                <a:sym typeface="+mn-ea"/>
              </a:rPr>
              <a:t>Conditional Jump</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pic>
        <p:nvPicPr>
          <p:cNvPr id="4" name="图片 3" descr="/Users/weiqingqing/Desktop/23.png23"/>
          <p:cNvPicPr>
            <a:picLocks noChangeAspect="1"/>
          </p:cNvPicPr>
          <p:nvPr>
            <p:custDataLst>
              <p:tags r:id="rId1"/>
            </p:custDataLst>
          </p:nvPr>
        </p:nvPicPr>
        <p:blipFill>
          <a:blip r:embed="rId2"/>
          <a:srcRect/>
          <a:stretch>
            <a:fillRect/>
          </a:stretch>
        </p:blipFill>
        <p:spPr>
          <a:xfrm>
            <a:off x="315453" y="4659400"/>
            <a:ext cx="1393675" cy="1800000"/>
          </a:xfrm>
          <a:custGeom>
            <a:avLst/>
            <a:gdLst/>
            <a:ahLst/>
            <a:cxnLst>
              <a:cxn ang="3">
                <a:pos x="hc" y="t"/>
              </a:cxn>
              <a:cxn ang="cd2">
                <a:pos x="l" y="vc"/>
              </a:cxn>
              <a:cxn ang="cd4">
                <a:pos x="hc" y="b"/>
              </a:cxn>
              <a:cxn ang="0">
                <a:pos x="r" y="vc"/>
              </a:cxn>
            </a:cxnLst>
            <a:rect l="l" t="t" r="r" b="b"/>
            <a:pathLst>
              <a:path w="4213" h="5443">
                <a:moveTo>
                  <a:pt x="0" y="0"/>
                </a:moveTo>
                <a:lnTo>
                  <a:pt x="4213" y="0"/>
                </a:lnTo>
                <a:lnTo>
                  <a:pt x="4213" y="5443"/>
                </a:lnTo>
                <a:lnTo>
                  <a:pt x="3327" y="5443"/>
                </a:lnTo>
                <a:lnTo>
                  <a:pt x="3360" y="5075"/>
                </a:lnTo>
                <a:lnTo>
                  <a:pt x="2320" y="4931"/>
                </a:lnTo>
                <a:lnTo>
                  <a:pt x="2125" y="5007"/>
                </a:lnTo>
                <a:lnTo>
                  <a:pt x="2100" y="4988"/>
                </a:lnTo>
                <a:lnTo>
                  <a:pt x="1868" y="4906"/>
                </a:lnTo>
                <a:lnTo>
                  <a:pt x="1756" y="4906"/>
                </a:lnTo>
                <a:lnTo>
                  <a:pt x="1655" y="4919"/>
                </a:lnTo>
                <a:lnTo>
                  <a:pt x="1536" y="4919"/>
                </a:lnTo>
                <a:lnTo>
                  <a:pt x="1405" y="4938"/>
                </a:lnTo>
                <a:lnTo>
                  <a:pt x="1304" y="4938"/>
                </a:lnTo>
                <a:lnTo>
                  <a:pt x="1192" y="4919"/>
                </a:lnTo>
                <a:lnTo>
                  <a:pt x="1122" y="4878"/>
                </a:lnTo>
                <a:lnTo>
                  <a:pt x="1175" y="4875"/>
                </a:lnTo>
                <a:lnTo>
                  <a:pt x="1085" y="4856"/>
                </a:lnTo>
                <a:lnTo>
                  <a:pt x="1122" y="4878"/>
                </a:lnTo>
                <a:lnTo>
                  <a:pt x="887" y="4891"/>
                </a:lnTo>
                <a:lnTo>
                  <a:pt x="655" y="5188"/>
                </a:lnTo>
                <a:lnTo>
                  <a:pt x="791" y="5443"/>
                </a:lnTo>
                <a:lnTo>
                  <a:pt x="0" y="5443"/>
                </a:lnTo>
                <a:lnTo>
                  <a:pt x="0" y="0"/>
                </a:lnTo>
                <a:close/>
              </a:path>
            </a:pathLst>
          </a:custGeom>
        </p:spPr>
      </p:pic>
      <p:sp>
        <p:nvSpPr>
          <p:cNvPr id="11" name="Text Box 10"/>
          <p:cNvSpPr txBox="1"/>
          <p:nvPr/>
        </p:nvSpPr>
        <p:spPr>
          <a:xfrm>
            <a:off x="1004570" y="1950085"/>
            <a:ext cx="8616950" cy="368300"/>
          </a:xfrm>
          <a:prstGeom prst="rect">
            <a:avLst/>
          </a:prstGeom>
          <a:noFill/>
        </p:spPr>
        <p:txBody>
          <a:bodyPr wrap="none" rtlCol="0">
            <a:spAutoFit/>
          </a:bodyPr>
          <a:p>
            <a:pPr algn="l"/>
            <a:r>
              <a:rPr lang="en-US"/>
              <a:t>The following conditional jump instructions have special uses and check the value of flags −</a:t>
            </a:r>
            <a:endParaRPr lang="en-US"/>
          </a:p>
        </p:txBody>
      </p:sp>
      <p:pic>
        <p:nvPicPr>
          <p:cNvPr id="12" name="Content Placeholder 11"/>
          <p:cNvPicPr>
            <a:picLocks noChangeAspect="1"/>
          </p:cNvPicPr>
          <p:nvPr>
            <p:ph idx="1"/>
          </p:nvPr>
        </p:nvPicPr>
        <p:blipFill>
          <a:blip r:embed="rId3"/>
          <a:stretch>
            <a:fillRect/>
          </a:stretch>
        </p:blipFill>
        <p:spPr>
          <a:xfrm>
            <a:off x="2073910" y="2318385"/>
            <a:ext cx="8715375" cy="36671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a:ln>
                  <a:noFill/>
                </a:ln>
                <a:solidFill>
                  <a:srgbClr val="07A7AF"/>
                </a:solidFill>
                <a:effectLst/>
                <a:uLnTx/>
                <a:uFillTx/>
                <a:sym typeface="+mn-ea"/>
              </a:rPr>
              <a:t>Syntax </a:t>
            </a:r>
            <a:endParaRPr lang="en-US" altLang="zh-CN" noProof="0">
              <a:ln>
                <a:noFill/>
              </a:ln>
              <a:solidFill>
                <a:srgbClr val="07A7AF"/>
              </a:solidFill>
              <a:effectLst/>
              <a:uLnTx/>
              <a:uFillTx/>
              <a:sym typeface="+mn-ea"/>
            </a:endParaRPr>
          </a:p>
        </p:txBody>
      </p:sp>
      <p:pic>
        <p:nvPicPr>
          <p:cNvPr id="4" name="图片 3" descr="/Users/weiqingqing/Desktop/23.png23"/>
          <p:cNvPicPr>
            <a:picLocks noChangeAspect="1"/>
          </p:cNvPicPr>
          <p:nvPr>
            <p:custDataLst>
              <p:tags r:id="rId1"/>
            </p:custDataLst>
          </p:nvPr>
        </p:nvPicPr>
        <p:blipFill>
          <a:blip r:embed="rId2"/>
          <a:srcRect/>
          <a:stretch>
            <a:fillRect/>
          </a:stretch>
        </p:blipFill>
        <p:spPr>
          <a:xfrm>
            <a:off x="315453" y="4659400"/>
            <a:ext cx="1393675" cy="1800000"/>
          </a:xfrm>
          <a:custGeom>
            <a:avLst/>
            <a:gdLst/>
            <a:ahLst/>
            <a:cxnLst>
              <a:cxn ang="3">
                <a:pos x="hc" y="t"/>
              </a:cxn>
              <a:cxn ang="cd2">
                <a:pos x="l" y="vc"/>
              </a:cxn>
              <a:cxn ang="cd4">
                <a:pos x="hc" y="b"/>
              </a:cxn>
              <a:cxn ang="0">
                <a:pos x="r" y="vc"/>
              </a:cxn>
            </a:cxnLst>
            <a:rect l="l" t="t" r="r" b="b"/>
            <a:pathLst>
              <a:path w="4213" h="5443">
                <a:moveTo>
                  <a:pt x="0" y="0"/>
                </a:moveTo>
                <a:lnTo>
                  <a:pt x="4213" y="0"/>
                </a:lnTo>
                <a:lnTo>
                  <a:pt x="4213" y="5443"/>
                </a:lnTo>
                <a:lnTo>
                  <a:pt x="3327" y="5443"/>
                </a:lnTo>
                <a:lnTo>
                  <a:pt x="3360" y="5075"/>
                </a:lnTo>
                <a:lnTo>
                  <a:pt x="2320" y="4931"/>
                </a:lnTo>
                <a:lnTo>
                  <a:pt x="2125" y="5007"/>
                </a:lnTo>
                <a:lnTo>
                  <a:pt x="2100" y="4988"/>
                </a:lnTo>
                <a:lnTo>
                  <a:pt x="1868" y="4906"/>
                </a:lnTo>
                <a:lnTo>
                  <a:pt x="1756" y="4906"/>
                </a:lnTo>
                <a:lnTo>
                  <a:pt x="1655" y="4919"/>
                </a:lnTo>
                <a:lnTo>
                  <a:pt x="1536" y="4919"/>
                </a:lnTo>
                <a:lnTo>
                  <a:pt x="1405" y="4938"/>
                </a:lnTo>
                <a:lnTo>
                  <a:pt x="1304" y="4938"/>
                </a:lnTo>
                <a:lnTo>
                  <a:pt x="1192" y="4919"/>
                </a:lnTo>
                <a:lnTo>
                  <a:pt x="1122" y="4878"/>
                </a:lnTo>
                <a:lnTo>
                  <a:pt x="1175" y="4875"/>
                </a:lnTo>
                <a:lnTo>
                  <a:pt x="1085" y="4856"/>
                </a:lnTo>
                <a:lnTo>
                  <a:pt x="1122" y="4878"/>
                </a:lnTo>
                <a:lnTo>
                  <a:pt x="887" y="4891"/>
                </a:lnTo>
                <a:lnTo>
                  <a:pt x="655" y="5188"/>
                </a:lnTo>
                <a:lnTo>
                  <a:pt x="791" y="5443"/>
                </a:lnTo>
                <a:lnTo>
                  <a:pt x="0" y="5443"/>
                </a:lnTo>
                <a:lnTo>
                  <a:pt x="0" y="0"/>
                </a:lnTo>
                <a:close/>
              </a:path>
            </a:pathLst>
          </a:custGeom>
        </p:spPr>
      </p:pic>
      <p:sp>
        <p:nvSpPr>
          <p:cNvPr id="11" name="Text Box 10"/>
          <p:cNvSpPr txBox="1"/>
          <p:nvPr/>
        </p:nvSpPr>
        <p:spPr>
          <a:xfrm>
            <a:off x="1004570" y="1950085"/>
            <a:ext cx="4954270" cy="922020"/>
          </a:xfrm>
          <a:prstGeom prst="rect">
            <a:avLst/>
          </a:prstGeom>
          <a:noFill/>
        </p:spPr>
        <p:txBody>
          <a:bodyPr wrap="none" rtlCol="0">
            <a:spAutoFit/>
          </a:bodyPr>
          <a:p>
            <a:pPr algn="l"/>
            <a:r>
              <a:rPr lang="en-US"/>
              <a:t>The syntax for the J&lt;condition&gt; set of instructions −</a:t>
            </a:r>
            <a:endParaRPr lang="en-US"/>
          </a:p>
          <a:p>
            <a:pPr algn="l"/>
            <a:endParaRPr lang="en-US"/>
          </a:p>
          <a:p>
            <a:pPr algn="l"/>
            <a:r>
              <a:rPr lang="en-US"/>
              <a:t>Example,</a:t>
            </a:r>
            <a:endParaRPr lang="en-US"/>
          </a:p>
        </p:txBody>
      </p:sp>
      <p:pic>
        <p:nvPicPr>
          <p:cNvPr id="5" name="Content Placeholder 4"/>
          <p:cNvPicPr>
            <a:picLocks noChangeAspect="1"/>
          </p:cNvPicPr>
          <p:nvPr>
            <p:ph idx="1"/>
          </p:nvPr>
        </p:nvPicPr>
        <p:blipFill>
          <a:blip r:embed="rId3"/>
          <a:stretch>
            <a:fillRect/>
          </a:stretch>
        </p:blipFill>
        <p:spPr>
          <a:xfrm>
            <a:off x="1985645" y="3131185"/>
            <a:ext cx="8743950" cy="19812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图片 100"/>
          <p:cNvPicPr/>
          <p:nvPr/>
        </p:nvPicPr>
        <p:blipFill>
          <a:blip r:embed="rId1"/>
          <a:srcRect b="14287"/>
          <a:stretch>
            <a:fillRect/>
          </a:stretch>
        </p:blipFill>
        <p:spPr>
          <a:xfrm>
            <a:off x="0" y="-32385"/>
            <a:ext cx="12179300" cy="6900545"/>
          </a:xfrm>
          <a:prstGeom prst="rect">
            <a:avLst/>
          </a:prstGeom>
          <a:noFill/>
          <a:ln w="9525">
            <a:noFill/>
          </a:ln>
        </p:spPr>
      </p:pic>
      <p:sp>
        <p:nvSpPr>
          <p:cNvPr id="7" name="矩形 6"/>
          <p:cNvSpPr/>
          <p:nvPr/>
        </p:nvSpPr>
        <p:spPr>
          <a:xfrm>
            <a:off x="0" y="-32385"/>
            <a:ext cx="12192000" cy="6900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compatLnSpc="1">
            <a:noAutofit/>
          </a:bodyPr>
          <a:lstStyle/>
          <a:p>
            <a:pPr algn="ctr"/>
            <a:endParaRPr lang="zh-CN" altLang="en-US" dirty="0">
              <a:latin typeface="Times New Roman" panose="02020603050405020304" charset="0"/>
              <a:ea typeface="阿里巴巴普惠体 R" panose="00020600040101010101" pitchFamily="18" charset="-122"/>
              <a:cs typeface="Times New Roman" panose="02020603050405020304" charset="0"/>
            </a:endParaRPr>
          </a:p>
        </p:txBody>
      </p:sp>
      <p:sp>
        <p:nvSpPr>
          <p:cNvPr id="115" name="矩形 114"/>
          <p:cNvSpPr/>
          <p:nvPr/>
        </p:nvSpPr>
        <p:spPr bwMode="auto">
          <a:xfrm>
            <a:off x="-19050" y="2219960"/>
            <a:ext cx="12198985" cy="10147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9" name="矩形 8"/>
          <p:cNvSpPr/>
          <p:nvPr>
            <p:custDataLst>
              <p:tags r:id="rId2"/>
            </p:custDataLst>
          </p:nvPr>
        </p:nvSpPr>
        <p:spPr>
          <a:xfrm>
            <a:off x="9640129" y="6095138"/>
            <a:ext cx="2379149"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i="0" u="none" strike="noStrike" kern="1200" cap="none" spc="0" normalizeH="0" baseline="0" noProof="0" dirty="0">
                <a:ln>
                  <a:noFill/>
                </a:ln>
                <a:effectLst/>
                <a:uLnTx/>
                <a:uFillTx/>
                <a:latin typeface="Arial" panose="020B0604020202020204" pitchFamily="34" charset="0"/>
                <a:ea typeface="STKaiti" panose="02010600040101010101" pitchFamily="2" charset="-122"/>
                <a:cs typeface="Arial" panose="020B0604020202020204" pitchFamily="34" charset="0"/>
              </a:rPr>
              <a:t>2023.04.18</a:t>
            </a:r>
            <a:endParaRPr kumimoji="0" lang="en-US" altLang="zh-CN" sz="1600" i="0" u="none" strike="noStrike" kern="1200" cap="none" spc="0" normalizeH="0" baseline="0" noProof="0" dirty="0">
              <a:ln>
                <a:noFill/>
              </a:ln>
              <a:effectLst/>
              <a:uLnTx/>
              <a:uFillTx/>
              <a:latin typeface="Arial" panose="020B0604020202020204" pitchFamily="34" charset="0"/>
              <a:ea typeface="STKaiti" panose="02010600040101010101" pitchFamily="2" charset="-122"/>
              <a:cs typeface="Arial" panose="020B0604020202020204" pitchFamily="34" charset="0"/>
            </a:endParaRPr>
          </a:p>
        </p:txBody>
      </p:sp>
      <p:sp>
        <p:nvSpPr>
          <p:cNvPr id="10" name="矩形 9"/>
          <p:cNvSpPr/>
          <p:nvPr>
            <p:custDataLst>
              <p:tags r:id="rId3"/>
            </p:custDataLst>
          </p:nvPr>
        </p:nvSpPr>
        <p:spPr>
          <a:xfrm>
            <a:off x="2886710" y="4955540"/>
            <a:ext cx="6418580" cy="1139825"/>
          </a:xfrm>
          <a:prstGeom prst="rect">
            <a:avLst/>
          </a:prstGeom>
        </p:spPr>
        <p:txBody>
          <a:bodyPr wrap="square">
            <a:noAutofit/>
          </a:bodyPr>
          <a:lstStyle/>
          <a:p>
            <a:pPr indent="0" algn="ctr" fontAlgn="auto">
              <a:lnSpc>
                <a:spcPts val="2800"/>
              </a:lnSpc>
              <a:spcBef>
                <a:spcPts val="1500"/>
              </a:spcBef>
              <a:defRPr/>
            </a:pPr>
            <a:r>
              <a:rPr lang="en-US" altLang="zh-CN" dirty="0">
                <a:latin typeface="Palatino Linotype" panose="02040502050505030304" charset="0"/>
                <a:cs typeface="Palatino Linotype" panose="02040502050505030304" charset="0"/>
              </a:rPr>
              <a:t>Gianforte School of Computing </a:t>
            </a:r>
            <a:endParaRPr lang="en-US" altLang="zh-CN" dirty="0">
              <a:latin typeface="Palatino Linotype" panose="02040502050505030304" charset="0"/>
              <a:cs typeface="Palatino Linotype" panose="02040502050505030304" charset="0"/>
            </a:endParaRPr>
          </a:p>
          <a:p>
            <a:pPr indent="0" algn="ctr" fontAlgn="auto">
              <a:lnSpc>
                <a:spcPts val="2800"/>
              </a:lnSpc>
              <a:spcBef>
                <a:spcPts val="0"/>
              </a:spcBef>
              <a:defRPr/>
            </a:pPr>
            <a:r>
              <a:rPr lang="en-US" altLang="en-GB" dirty="0">
                <a:solidFill>
                  <a:srgbClr val="000000"/>
                </a:solidFill>
                <a:latin typeface="Palatino Linotype" panose="02040502050505030304" charset="0"/>
                <a:cs typeface="Palatino Linotype" panose="02040502050505030304" charset="0"/>
                <a:sym typeface="+mn-ea"/>
              </a:rPr>
              <a:t>Norm Asbjornson College of Engineerin</a:t>
            </a:r>
            <a:r>
              <a:rPr lang="en-US" altLang="zh-CN" dirty="0">
                <a:latin typeface="Palatino Linotype" panose="02040502050505030304" charset="0"/>
                <a:cs typeface="Palatino Linotype" panose="02040502050505030304" charset="0"/>
              </a:rPr>
              <a:t>E-mail: fzhong@montana.edu</a:t>
            </a:r>
            <a:endParaRPr lang="en-US" altLang="zh-CN" dirty="0">
              <a:latin typeface="Palatino Linotype" panose="02040502050505030304" charset="0"/>
              <a:cs typeface="Palatino Linotype" panose="02040502050505030304" charset="0"/>
            </a:endParaRPr>
          </a:p>
          <a:p>
            <a:pPr indent="0" algn="ctr" fontAlgn="auto">
              <a:lnSpc>
                <a:spcPts val="2800"/>
              </a:lnSpc>
              <a:spcBef>
                <a:spcPts val="0"/>
              </a:spcBef>
              <a:defRPr/>
            </a:pPr>
            <a:endParaRPr lang="en-US" altLang="zh-CN" dirty="0">
              <a:latin typeface="Palatino Linotype" panose="02040502050505030304" charset="0"/>
              <a:cs typeface="Palatino Linotype" panose="02040502050505030304" charset="0"/>
            </a:endParaRPr>
          </a:p>
        </p:txBody>
      </p:sp>
      <p:sp>
        <p:nvSpPr>
          <p:cNvPr id="12" name="文本框 11"/>
          <p:cNvSpPr txBox="1"/>
          <p:nvPr>
            <p:custDataLst>
              <p:tags r:id="rId4"/>
            </p:custDataLst>
          </p:nvPr>
        </p:nvSpPr>
        <p:spPr>
          <a:xfrm>
            <a:off x="4768215" y="3101340"/>
            <a:ext cx="2655570" cy="1001395"/>
          </a:xfrm>
          <a:prstGeom prst="rect">
            <a:avLst/>
          </a:prstGeom>
          <a:noFill/>
        </p:spPr>
        <p:txBody>
          <a:bodyPr wrap="square" rtlCol="0">
            <a:spAutoFit/>
          </a:bodyPr>
          <a:lstStyle/>
          <a:p>
            <a:pPr marR="0" indent="0" algn="ctr" defTabSz="914400" fontAlgn="auto">
              <a:lnSpc>
                <a:spcPct val="150000"/>
              </a:lnSpc>
              <a:spcBef>
                <a:spcPts val="0"/>
              </a:spcBef>
              <a:spcAft>
                <a:spcPts val="0"/>
              </a:spcAft>
              <a:buClrTx/>
              <a:buSzTx/>
              <a:buFontTx/>
              <a:buNone/>
              <a:defRPr/>
            </a:pPr>
            <a:r>
              <a:rPr lang="en-US" altLang="zh-CN" sz="2500" b="1" noProof="0" dirty="0" err="1">
                <a:latin typeface="Palatino Linotype" panose="02040502050505030304" charset="0"/>
                <a:ea typeface="STKaiti" panose="02010600040101010101" pitchFamily="2" charset="-122"/>
                <a:cs typeface="Palatino Linotype" panose="02040502050505030304" charset="0"/>
                <a:sym typeface="+mn-ea"/>
              </a:rPr>
              <a:t>Fangtian</a:t>
            </a:r>
            <a:r>
              <a:rPr lang="en-US" altLang="zh-CN" sz="2500" b="1" noProof="0" dirty="0">
                <a:latin typeface="Palatino Linotype" panose="02040502050505030304" charset="0"/>
                <a:ea typeface="STKaiti" panose="02010600040101010101" pitchFamily="2" charset="-122"/>
                <a:cs typeface="Palatino Linotype" panose="02040502050505030304" charset="0"/>
                <a:sym typeface="+mn-ea"/>
              </a:rPr>
              <a:t> </a:t>
            </a:r>
            <a:r>
              <a:rPr lang="en-US" altLang="zh-CN" sz="2500" b="1" noProof="0" dirty="0" err="1">
                <a:latin typeface="Palatino Linotype" panose="02040502050505030304" charset="0"/>
                <a:ea typeface="STKaiti" panose="02010600040101010101" pitchFamily="2" charset="-122"/>
                <a:cs typeface="Palatino Linotype" panose="02040502050505030304" charset="0"/>
                <a:sym typeface="+mn-ea"/>
              </a:rPr>
              <a:t>Zhong</a:t>
            </a:r>
            <a:endParaRPr kumimoji="0" lang="en-US" altLang="zh-CN" sz="2500" b="1" i="0" kern="1200" cap="none" spc="0" normalizeH="0" baseline="0" noProof="0" dirty="0" err="1">
              <a:latin typeface="Palatino Linotype" panose="02040502050505030304" charset="0"/>
              <a:ea typeface="STKaiti" panose="02010600040101010101" pitchFamily="2" charset="-122"/>
              <a:cs typeface="Palatino Linotype" panose="02040502050505030304" charset="0"/>
            </a:endParaRPr>
          </a:p>
          <a:p>
            <a:pPr marR="0" indent="0" algn="ctr" defTabSz="914400" fontAlgn="auto">
              <a:lnSpc>
                <a:spcPts val="2600"/>
              </a:lnSpc>
              <a:spcBef>
                <a:spcPts val="0"/>
              </a:spcBef>
              <a:spcAft>
                <a:spcPts val="0"/>
              </a:spcAft>
              <a:buClrTx/>
              <a:buSzTx/>
              <a:buFontTx/>
              <a:buNone/>
              <a:defRPr/>
            </a:pPr>
            <a:r>
              <a:rPr lang="en-US" altLang="zh-CN" sz="2500" b="1" noProof="0" dirty="0">
                <a:latin typeface="Palatino Linotype" panose="02040502050505030304" charset="0"/>
                <a:ea typeface="STKaiti" panose="02010600040101010101" pitchFamily="2" charset="-122"/>
                <a:cs typeface="Palatino Linotype" panose="02040502050505030304" charset="0"/>
                <a:sym typeface="+mn-ea"/>
              </a:rPr>
              <a:t>CSCI 491 </a:t>
            </a:r>
            <a:endParaRPr lang="zh-CN" altLang="en-US" sz="2500">
              <a:latin typeface="Palatino Linotype" panose="02040502050505030304" charset="0"/>
              <a:cs typeface="Palatino Linotype" panose="02040502050505030304" charset="0"/>
            </a:endParaRPr>
          </a:p>
        </p:txBody>
      </p:sp>
      <p:sp>
        <p:nvSpPr>
          <p:cNvPr id="4" name="Freeform 159"/>
          <p:cNvSpPr>
            <a:spLocks noEditPoints="1"/>
          </p:cNvSpPr>
          <p:nvPr>
            <p:custDataLst>
              <p:tags r:id="rId5"/>
            </p:custDataLst>
          </p:nvPr>
        </p:nvSpPr>
        <p:spPr bwMode="auto">
          <a:xfrm>
            <a:off x="675098" y="173263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ln>
        </p:spPr>
        <p:txBody>
          <a:bodyPr vert="horz" wrap="square" lIns="91440" tIns="45720" rIns="91440" bIns="45720" numCol="1" anchor="t" anchorCtr="0" compatLnSpc="1"/>
          <a:lstStyle/>
          <a:p>
            <a:endParaRPr lang="es-ES" dirty="0"/>
          </a:p>
        </p:txBody>
      </p:sp>
      <p:sp>
        <p:nvSpPr>
          <p:cNvPr id="5" name="Freeform 159"/>
          <p:cNvSpPr>
            <a:spLocks noEditPoints="1"/>
          </p:cNvSpPr>
          <p:nvPr>
            <p:custDataLst>
              <p:tags r:id="rId6"/>
            </p:custDataLst>
          </p:nvPr>
        </p:nvSpPr>
        <p:spPr bwMode="auto">
          <a:xfrm>
            <a:off x="1379361" y="1382802"/>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ln>
        </p:spPr>
        <p:txBody>
          <a:bodyPr vert="horz" wrap="square" lIns="91440" tIns="45720" rIns="91440" bIns="45720" numCol="1" anchor="t" anchorCtr="0" compatLnSpc="1"/>
          <a:lstStyle/>
          <a:p>
            <a:endParaRPr lang="es-ES" dirty="0"/>
          </a:p>
        </p:txBody>
      </p:sp>
      <p:sp>
        <p:nvSpPr>
          <p:cNvPr id="11" name="Freeform 159"/>
          <p:cNvSpPr>
            <a:spLocks noEditPoints="1"/>
          </p:cNvSpPr>
          <p:nvPr>
            <p:custDataLst>
              <p:tags r:id="rId7"/>
            </p:custDataLst>
          </p:nvPr>
        </p:nvSpPr>
        <p:spPr bwMode="auto">
          <a:xfrm>
            <a:off x="1969007" y="437235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ln>
        </p:spPr>
        <p:txBody>
          <a:bodyPr vert="horz" wrap="square" lIns="91440" tIns="45720" rIns="91440" bIns="45720" numCol="1" anchor="t" anchorCtr="0" compatLnSpc="1"/>
          <a:lstStyle/>
          <a:p>
            <a:endParaRPr lang="es-ES" dirty="0"/>
          </a:p>
        </p:txBody>
      </p:sp>
      <p:sp>
        <p:nvSpPr>
          <p:cNvPr id="17" name="Freeform 298"/>
          <p:cNvSpPr/>
          <p:nvPr>
            <p:custDataLst>
              <p:tags r:id="rId8"/>
            </p:custDataLst>
          </p:nvPr>
        </p:nvSpPr>
        <p:spPr bwMode="auto">
          <a:xfrm>
            <a:off x="11101499" y="3197526"/>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ln>
        </p:spPr>
        <p:txBody>
          <a:bodyPr vert="horz" wrap="square" lIns="91440" tIns="45720" rIns="91440" bIns="45720" numCol="1" anchor="t" anchorCtr="0" compatLnSpc="1"/>
          <a:lstStyle/>
          <a:p>
            <a:endParaRPr lang="es-ES" dirty="0"/>
          </a:p>
        </p:txBody>
      </p:sp>
      <p:sp>
        <p:nvSpPr>
          <p:cNvPr id="18" name="Freeform 302"/>
          <p:cNvSpPr/>
          <p:nvPr>
            <p:custDataLst>
              <p:tags r:id="rId9"/>
            </p:custDataLst>
          </p:nvPr>
        </p:nvSpPr>
        <p:spPr bwMode="auto">
          <a:xfrm>
            <a:off x="11362690" y="125349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ln>
        </p:spPr>
        <p:txBody>
          <a:bodyPr vert="horz" wrap="square" lIns="91440" tIns="45720" rIns="91440" bIns="45720" numCol="1" anchor="t" anchorCtr="0" compatLnSpc="1"/>
          <a:lstStyle/>
          <a:p>
            <a:endParaRPr lang="es-ES" dirty="0"/>
          </a:p>
        </p:txBody>
      </p:sp>
      <p:sp>
        <p:nvSpPr>
          <p:cNvPr id="25" name="Freeform 157"/>
          <p:cNvSpPr>
            <a:spLocks noEditPoints="1"/>
          </p:cNvSpPr>
          <p:nvPr>
            <p:custDataLst>
              <p:tags r:id="rId10"/>
            </p:custDataLst>
          </p:nvPr>
        </p:nvSpPr>
        <p:spPr bwMode="auto">
          <a:xfrm>
            <a:off x="10433905" y="20177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ln>
        </p:spPr>
        <p:txBody>
          <a:bodyPr vert="horz" wrap="square" lIns="91440" tIns="45720" rIns="91440" bIns="45720" numCol="1" anchor="t" anchorCtr="0" compatLnSpc="1"/>
          <a:lstStyle/>
          <a:p>
            <a:endParaRPr lang="es-ES" dirty="0"/>
          </a:p>
        </p:txBody>
      </p:sp>
    </p:spTree>
    <p:custDataLst>
      <p:tags r:id="rId1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1" grpId="0" bldLvl="0" animBg="1"/>
      <p:bldP spid="17" grpId="0" bldLvl="0" animBg="1"/>
      <p:bldP spid="18" grpId="0" bldLvl="0" animBg="1"/>
      <p:bldP spid="2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Example: INC</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pic>
        <p:nvPicPr>
          <p:cNvPr id="2" name="Picture 1"/>
          <p:cNvPicPr>
            <a:picLocks noChangeAspect="1"/>
          </p:cNvPicPr>
          <p:nvPr/>
        </p:nvPicPr>
        <p:blipFill>
          <a:blip r:embed="rId1"/>
          <a:stretch>
            <a:fillRect/>
          </a:stretch>
        </p:blipFill>
        <p:spPr>
          <a:xfrm>
            <a:off x="2806065" y="1217295"/>
            <a:ext cx="6115050" cy="6257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200000"/>
            </a:pPr>
            <a:r>
              <a:rPr dirty="0">
                <a:cs typeface="Arial" panose="020B0604020202020204" pitchFamily="34" charset="0"/>
                <a:sym typeface="+mn-ea"/>
              </a:rPr>
              <a:t>The DEC Instruction</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421640" y="1217295"/>
            <a:ext cx="10215880" cy="524891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200000"/>
              <a:buBlip>
                <a:blip r:embed="rId2"/>
              </a:buBlip>
            </a:pPr>
            <a:endParaRPr dirty="0">
              <a:latin typeface="Arial" panose="020B0604020202020204" pitchFamily="34" charset="0"/>
              <a:cs typeface="Arial" panose="020B0604020202020204" pitchFamily="34" charset="0"/>
            </a:endParaRPr>
          </a:p>
          <a:p>
            <a:pPr>
              <a:buSzPct val="200000"/>
              <a:buBlip>
                <a:blip r:embed="rId2"/>
              </a:buBlip>
            </a:pPr>
            <a:r>
              <a:rPr dirty="0">
                <a:latin typeface="Arial" panose="020B0604020202020204" pitchFamily="34" charset="0"/>
                <a:cs typeface="Arial" panose="020B0604020202020204" pitchFamily="34" charset="0"/>
              </a:rPr>
              <a:t>The DEC instruction is used for decrementing an operand by one. It works on a single operand that can be either in a register or in memory.</a:t>
            </a:r>
            <a:endParaRPr dirty="0">
              <a:latin typeface="Arial" panose="020B0604020202020204" pitchFamily="34" charset="0"/>
              <a:cs typeface="Arial" panose="020B0604020202020204" pitchFamily="34" charset="0"/>
            </a:endParaRPr>
          </a:p>
          <a:p>
            <a:pPr>
              <a:buSzPct val="200000"/>
              <a:buBlip>
                <a:blip r:embed="rId2"/>
              </a:buBlip>
            </a:pPr>
            <a:endParaRPr dirty="0">
              <a:latin typeface="Arial" panose="020B0604020202020204" pitchFamily="34" charset="0"/>
              <a:cs typeface="Arial" panose="020B0604020202020204" pitchFamily="34" charset="0"/>
            </a:endParaRPr>
          </a:p>
          <a:p>
            <a:pPr marL="0" indent="0">
              <a:buSzPct val="200000"/>
              <a:buNone/>
            </a:pPr>
            <a:r>
              <a:rPr dirty="0">
                <a:latin typeface="Arial" panose="020B0604020202020204" pitchFamily="34" charset="0"/>
                <a:cs typeface="Arial" panose="020B0604020202020204" pitchFamily="34" charset="0"/>
              </a:rPr>
              <a:t>The DEC instruction has the following syntax −</a:t>
            </a:r>
            <a:endParaRPr dirty="0">
              <a:latin typeface="Arial" panose="020B0604020202020204" pitchFamily="34" charset="0"/>
              <a:cs typeface="Arial" panose="020B0604020202020204" pitchFamily="34" charset="0"/>
            </a:endParaRPr>
          </a:p>
          <a:p>
            <a:pPr marL="0" indent="0">
              <a:buSzPct val="200000"/>
              <a:buNone/>
            </a:pPr>
            <a:endParaRPr dirty="0">
              <a:latin typeface="Arial" panose="020B0604020202020204" pitchFamily="34" charset="0"/>
              <a:cs typeface="Arial" panose="020B0604020202020204" pitchFamily="34" charset="0"/>
            </a:endParaRPr>
          </a:p>
          <a:p>
            <a:pPr marL="0" indent="0">
              <a:buSzPct val="200000"/>
              <a:buNone/>
            </a:pPr>
            <a:r>
              <a:rPr lang="en-US"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DEC destination</a:t>
            </a:r>
            <a:endParaRPr dirty="0">
              <a:latin typeface="Arial" panose="020B0604020202020204" pitchFamily="34" charset="0"/>
              <a:cs typeface="Arial" panose="020B0604020202020204" pitchFamily="34" charset="0"/>
            </a:endParaRPr>
          </a:p>
          <a:p>
            <a:pPr marL="0" indent="0">
              <a:buSzPct val="200000"/>
              <a:buNone/>
            </a:pPr>
            <a:endParaRPr dirty="0">
              <a:latin typeface="Arial" panose="020B0604020202020204" pitchFamily="34" charset="0"/>
              <a:cs typeface="Arial" panose="020B0604020202020204" pitchFamily="34" charset="0"/>
            </a:endParaRPr>
          </a:p>
          <a:p>
            <a:pPr marL="0" indent="0">
              <a:buSzPct val="200000"/>
              <a:buNone/>
            </a:pPr>
            <a:r>
              <a:rPr dirty="0">
                <a:latin typeface="Arial" panose="020B0604020202020204" pitchFamily="34" charset="0"/>
                <a:cs typeface="Arial" panose="020B0604020202020204" pitchFamily="34" charset="0"/>
              </a:rPr>
              <a:t>The operand destination could be an 8-bit, 16-bit</a:t>
            </a:r>
            <a:r>
              <a:rPr lang="en-US" dirty="0">
                <a:latin typeface="Arial" panose="020B0604020202020204" pitchFamily="34" charset="0"/>
                <a:cs typeface="Arial" panose="020B0604020202020204" pitchFamily="34" charset="0"/>
              </a:rPr>
              <a:t>,</a:t>
            </a:r>
            <a:r>
              <a:rPr dirty="0">
                <a:latin typeface="Arial" panose="020B0604020202020204" pitchFamily="34" charset="0"/>
                <a:cs typeface="Arial" panose="020B0604020202020204" pitchFamily="34" charset="0"/>
              </a:rPr>
              <a:t>  32-bit</a:t>
            </a:r>
            <a:r>
              <a:rPr lang="en-US" dirty="0">
                <a:latin typeface="Arial" panose="020B0604020202020204" pitchFamily="34" charset="0"/>
                <a:cs typeface="Arial" panose="020B0604020202020204" pitchFamily="34" charset="0"/>
              </a:rPr>
              <a:t> or 64-bit</a:t>
            </a:r>
            <a:r>
              <a:rPr dirty="0">
                <a:latin typeface="Arial" panose="020B0604020202020204" pitchFamily="34" charset="0"/>
                <a:cs typeface="Arial" panose="020B0604020202020204" pitchFamily="34" charset="0"/>
              </a:rPr>
              <a:t> operand.</a:t>
            </a:r>
            <a:endParaRPr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a:ln>
                  <a:noFill/>
                </a:ln>
                <a:effectLst/>
                <a:uLnTx/>
                <a:uFillTx/>
                <a:sym typeface="+mn-ea"/>
              </a:rPr>
              <a:t>Example: DEC</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pic>
        <p:nvPicPr>
          <p:cNvPr id="2" name="Picture 1"/>
          <p:cNvPicPr>
            <a:picLocks noChangeAspect="1"/>
          </p:cNvPicPr>
          <p:nvPr/>
        </p:nvPicPr>
        <p:blipFill>
          <a:blip r:embed="rId1"/>
          <a:stretch>
            <a:fillRect/>
          </a:stretch>
        </p:blipFill>
        <p:spPr>
          <a:xfrm>
            <a:off x="2698750" y="1076960"/>
            <a:ext cx="6619875" cy="6248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The ADD and SUB Instructions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276350"/>
            <a:ext cx="11303635" cy="568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419100">
              <a:lnSpc>
                <a:spcPts val="3600"/>
              </a:lnSpc>
              <a:spcBef>
                <a:spcPts val="500"/>
              </a:spcBef>
              <a:buSzPct val="200000"/>
              <a:buFontTx/>
              <a:buBlip>
                <a:blip r:embed="rId2"/>
              </a:buBlip>
              <a:extLst>
                <a:ext uri="{35155182-B16C-46BC-9424-99874614C6A1}">
                  <wpsdc:indentchars xmlns:wpsdc="http://www.wps.cn/officeDocument/2017/drawingmlCustomData" val="-150" checksum="2680044976"/>
                  <wpsdc:marlchars xmlns:wpsdc="http://www.wps.cn/officeDocument/2017/drawingmlCustomData" val="250" checksum="1039213347"/>
                </a:ext>
              </a:extLst>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 ADD and SUB instructions are used for performing simple addition/subtraction of binary data in byte, word and doubleword size, i.e., for adding or subtracting 8-bit, 16-bit, 32-bit or 64-bit operands, respectively.</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 ADD and SUB instructions have the following syntax −</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ADD/SUB	destination, source</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 ADD/SUB instruction can take place between −</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Register to register</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Memory to register</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Register to memory</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Register to constant data</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Memory to constant data</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Examples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pic>
        <p:nvPicPr>
          <p:cNvPr id="4" name="Picture 3"/>
          <p:cNvPicPr>
            <a:picLocks noChangeAspect="1"/>
          </p:cNvPicPr>
          <p:nvPr/>
        </p:nvPicPr>
        <p:blipFill>
          <a:blip r:embed="rId1"/>
          <a:stretch>
            <a:fillRect/>
          </a:stretch>
        </p:blipFill>
        <p:spPr>
          <a:xfrm>
            <a:off x="2728595" y="1162685"/>
            <a:ext cx="6734175" cy="703897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7679_5*l_h_i*1_2_1"/>
  <p:tag name="KSO_WM_TEMPLATE_CATEGORY" val="diagram"/>
  <p:tag name="KSO_WM_TEMPLATE_INDEX" val="2022767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7679_5*l_h_i*1_2_3"/>
  <p:tag name="KSO_WM_TEMPLATE_CATEGORY" val="diagram"/>
  <p:tag name="KSO_WM_TEMPLATE_INDEX" val="2022767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27679_5*l_h_i*1_2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27679_5*l_h_i*1_2_2"/>
  <p:tag name="KSO_WM_TEMPLATE_CATEGORY" val="diagram"/>
  <p:tag name="KSO_WM_TEMPLATE_INDEX" val="20227679"/>
  <p:tag name="KSO_WM_UNIT_LAYERLEVEL" val="1_1_1"/>
  <p:tag name="KSO_WM_TAG_VERSION" val="1.0"/>
  <p:tag name="KSO_WM_BEAUTIFY_FLAG" val="#wm#"/>
  <p:tag name="KSO_WM_UNIT_TEXT_FILL_FORE_SCHEMECOLOR_INDEX" val="6"/>
  <p:tag name="KSO_WM_UNIT_TEXT_FILL_TYPE" val="1"/>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7679_5*l_h_i*1_3_1"/>
  <p:tag name="KSO_WM_TEMPLATE_CATEGORY" val="diagram"/>
  <p:tag name="KSO_WM_TEMPLATE_INDEX" val="2022767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27679_5*l_h_i*1_3_3"/>
  <p:tag name="KSO_WM_TEMPLATE_CATEGORY" val="diagram"/>
  <p:tag name="KSO_WM_TEMPLATE_INDEX" val="2022767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27679_5*l_h_i*1_3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27679_5*l_h_i*1_3_2"/>
  <p:tag name="KSO_WM_TEMPLATE_CATEGORY" val="diagram"/>
  <p:tag name="KSO_WM_TEMPLATE_INDEX" val="20227679"/>
  <p:tag name="KSO_WM_UNIT_LAYERLEVEL" val="1_1_1"/>
  <p:tag name="KSO_WM_TAG_VERSION" val="1.0"/>
  <p:tag name="KSO_WM_BEAUTIFY_FLAG" val="#wm#"/>
  <p:tag name="KSO_WM_UNIT_TEXT_FILL_FORE_SCHEMECOLOR_INDEX" val="7"/>
  <p:tag name="KSO_WM_UNIT_TEXT_FILL_TYPE" val="1"/>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7679_5*l_h_i*1_4_1"/>
  <p:tag name="KSO_WM_TEMPLATE_CATEGORY" val="diagram"/>
  <p:tag name="KSO_WM_TEMPLATE_INDEX" val="202276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27679_5*l_h_i*1_4_3"/>
  <p:tag name="KSO_WM_TEMPLATE_CATEGORY" val="diagram"/>
  <p:tag name="KSO_WM_TEMPLATE_INDEX" val="202276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20227679_5*l_h_i*1_4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27679_5*l_h_i*1_4_2"/>
  <p:tag name="KSO_WM_TEMPLATE_CATEGORY" val="diagram"/>
  <p:tag name="KSO_WM_TEMPLATE_INDEX" val="20227679"/>
  <p:tag name="KSO_WM_UNIT_LAYERLEVEL" val="1_1_1"/>
  <p:tag name="KSO_WM_TAG_VERSION" val="1.0"/>
  <p:tag name="KSO_WM_BEAUTIFY_FLAG" val="#wm#"/>
  <p:tag name="KSO_WM_UNIT_TEXT_FILL_FORE_SCHEMECOLOR_INDEX" val="8"/>
  <p:tag name="KSO_WM_UNIT_TEXT_FILL_TYPE" val="1"/>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7679_5*l_h_i*1_3_1"/>
  <p:tag name="KSO_WM_TEMPLATE_CATEGORY" val="diagram"/>
  <p:tag name="KSO_WM_TEMPLATE_INDEX" val="20227679"/>
  <p:tag name="KSO_WM_UNIT_LAYERLEVEL" val="1_1_1"/>
  <p:tag name="KSO_WM_TAG_VERSION" val="1.0"/>
  <p:tag name="KSO_WM_BEAUTIFY_FLAG" val=""/>
  <p:tag name="KSO_WM_UNIT_FILL_FORE_SCHEMECOLOR_INDEX" val="7"/>
  <p:tag name="KSO_WM_UNIT_FILL_TYPE" val="1"/>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27679_5*l_h_i*1_3_3"/>
  <p:tag name="KSO_WM_TEMPLATE_CATEGORY" val="diagram"/>
  <p:tag name="KSO_WM_TEMPLATE_INDEX" val="20227679"/>
  <p:tag name="KSO_WM_UNIT_LAYERLEVEL" val="1_1_1"/>
  <p:tag name="KSO_WM_TAG_VERSION" val="1.0"/>
  <p:tag name="KSO_WM_BEAUTIFY_FLAG" val=""/>
  <p:tag name="KSO_WM_UNIT_FILL_FORE_SCHEMECOLOR_INDEX" val="7"/>
  <p:tag name="KSO_WM_UNIT_FILL_TYPE" val="1"/>
  <p:tag name="KSO_WM_UNIT_TEXT_FILL_FORE_SCHEMECOLOR_INDEX" val="2"/>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27679_5*l_h_i*1_3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27679_5*l_h_i*1_3_2"/>
  <p:tag name="KSO_WM_TEMPLATE_CATEGORY" val="diagram"/>
  <p:tag name="KSO_WM_TEMPLATE_INDEX" val="20227679"/>
  <p:tag name="KSO_WM_UNIT_LAYERLEVEL" val="1_1_1"/>
  <p:tag name="KSO_WM_TAG_VERSION" val="1.0"/>
  <p:tag name="KSO_WM_BEAUTIFY_FLAG" val=""/>
  <p:tag name="KSO_WM_UNIT_TEXT_FILL_FORE_SCHEMECOLOR_INDEX" val="7"/>
  <p:tag name="KSO_WM_UNIT_TEXT_FILL_TYPE" val="1"/>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wm#"/>
  <p:tag name="KSO_WM_UNIT_TEXT_FILL_FORE_SCHEMECOLOR_INDEX" val="5"/>
  <p:tag name="KSO_WM_UNIT_TEXT_FILL_TYPE" val="1"/>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SPECIAL_SOURCE" val="bdnull"/>
  <p:tag name="KSO_WM_SLIDE_ID" val="diagram20227964_3"/>
  <p:tag name="KSO_WM_TEMPLATE_SUBCATEGORY" val="0"/>
  <p:tag name="KSO_WM_TEMPLATE_MASTER_TYPE" val="1"/>
  <p:tag name="KSO_WM_TEMPLATE_COLOR_TYPE" val="0"/>
  <p:tag name="KSO_WM_SLIDE_INDEX" val="3"/>
  <p:tag name="KSO_WM_TAG_VERSION" val="1.0"/>
  <p:tag name="KSO_WM_BEAUTIFY_FLAG" val="#wm#"/>
  <p:tag name="KSO_WM_TEMPLATE_CATEGORY" val="diagram"/>
  <p:tag name="KSO_WM_TEMPLATE_INDEX" val="20227964"/>
  <p:tag name="KSO_WM_SLIDE_TYPE" val="text"/>
  <p:tag name="KSO_WM_SLIDE_SUBTYPE" val="diag"/>
  <p:tag name="KSO_WM_SLIDE_ITEM_CNT" val="3"/>
  <p:tag name="KSO_WM_SLIDE_SIZE" val="913.55*403"/>
  <p:tag name="KSO_WM_SLIDE_POSITION" val="0*66.25"/>
  <p:tag name="KSO_WM_DIAGRAM_GROUP_CODE" val="l1-1"/>
  <p:tag name="KSO_WM_SLIDE_DIAGTYPE" val="l"/>
  <p:tag name="KSO_WM_SLIDE_LAYOUT" val="l"/>
  <p:tag name="KSO_WM_SLIDE_LAYOUT_CNT" val="1"/>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11141</Words>
  <Application>WPS Presentation</Application>
  <PresentationFormat>Widescreen</PresentationFormat>
  <Paragraphs>336</Paragraphs>
  <Slides>44</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44</vt:i4>
      </vt:variant>
    </vt:vector>
  </HeadingPairs>
  <TitlesOfParts>
    <vt:vector size="67" baseType="lpstr">
      <vt:lpstr>Arial</vt:lpstr>
      <vt:lpstr>SimSun</vt:lpstr>
      <vt:lpstr>Wingdings</vt:lpstr>
      <vt:lpstr>Arial</vt:lpstr>
      <vt:lpstr>Arial Black</vt:lpstr>
      <vt:lpstr>Palatino Linotype</vt:lpstr>
      <vt:lpstr>Fira Sans</vt:lpstr>
      <vt:lpstr>Yu Gothic UI</vt:lpstr>
      <vt:lpstr>STKaiti</vt:lpstr>
      <vt:lpstr>Microsoft YaHei</vt:lpstr>
      <vt:lpstr>Segoe UI</vt:lpstr>
      <vt:lpstr>Microsoft YaHei Light</vt:lpstr>
      <vt:lpstr>思源黑体 CN Bold</vt:lpstr>
      <vt:lpstr>Calibri</vt:lpstr>
      <vt:lpstr>Lucida Sans</vt:lpstr>
      <vt:lpstr>Lucida Sans Unicode</vt:lpstr>
      <vt:lpstr>Arial Unicode MS</vt:lpstr>
      <vt:lpstr>Calibri Light</vt:lpstr>
      <vt:lpstr>Times New Roman</vt:lpstr>
      <vt:lpstr>阿里巴巴普惠体 R</vt:lpstr>
      <vt:lpstr>思源黑体 CN Heavy</vt:lpstr>
      <vt:lpstr>思源黑体 CN Normal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Examples</vt:lpstr>
      <vt:lpstr>Run</vt:lpstr>
      <vt:lpstr>Run</vt:lpstr>
      <vt:lpstr>The DIV/IDIV Instructions</vt:lpstr>
      <vt:lpstr>The DIV/IDIV Instructions</vt:lpstr>
      <vt:lpstr>The DIV/IDIV Instructions</vt:lpstr>
      <vt:lpstr>Different Cases</vt:lpstr>
      <vt:lpstr>Different Cases</vt:lpstr>
      <vt:lpstr>Different Cases</vt:lpstr>
      <vt:lpstr>Examples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defaultuser0</cp:lastModifiedBy>
  <cp:revision>185</cp:revision>
  <dcterms:created xsi:type="dcterms:W3CDTF">2023-06-02T07:24:00Z</dcterms:created>
  <dcterms:modified xsi:type="dcterms:W3CDTF">2023-06-04T07:27:06Z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FBDCCB755F79420F825CC482F2D1EF15</vt:lpwstr>
  </property>
  <property fmtid="{D5CDD505-2E9C-101B-9397-08002B2CF9AE}" pid="3" name="KSOProductBuildVer">
    <vt:lpwstr>1033-11.2.0.11417</vt:lpwstr>
  </property>
</Properties>
</file>