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3"/>
    <p:sldId id="258" r:id="rId4"/>
    <p:sldId id="259" r:id="rId5"/>
    <p:sldId id="260" r:id="rId6"/>
    <p:sldId id="261" r:id="rId7"/>
    <p:sldId id="262" r:id="rId8"/>
    <p:sldId id="301" r:id="rId9"/>
    <p:sldId id="263" r:id="rId10"/>
    <p:sldId id="264" r:id="rId11"/>
    <p:sldId id="265" r:id="rId13"/>
    <p:sldId id="302"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81" r:id="rId27"/>
    <p:sldId id="282" r:id="rId28"/>
    <p:sldId id="283" r:id="rId29"/>
    <p:sldId id="284" r:id="rId30"/>
    <p:sldId id="285" r:id="rId31"/>
    <p:sldId id="286" r:id="rId32"/>
    <p:sldId id="288" r:id="rId33"/>
    <p:sldId id="289" r:id="rId34"/>
    <p:sldId id="303" r:id="rId35"/>
    <p:sldId id="30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刘 文杰" initials="刘" lastIdx="0" clrIdx="0"/>
  <p:cmAuthor id="8" name="姜伟光" initials="姜" lastIdx="1" clrIdx="0"/>
  <p:cmAuthor id="2" name="钟 方天" initials="钟" lastIdx="4" clrIdx="1"/>
  <p:cmAuthor id="3" name="lenovo" initials="l" lastIdx="1"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commentAuthors" Target="commentAuthors.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923020B4-C4F0-47FB-9EF6-DA1D8CA35CE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5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5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5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6" Type="http://schemas.openxmlformats.org/officeDocument/2006/relationships/slideLayout" Target="../slideLayouts/slideLayout7.xml"/><Relationship Id="rId25" Type="http://schemas.openxmlformats.org/officeDocument/2006/relationships/tags" Target="../tags/tag29.xml"/><Relationship Id="rId24" Type="http://schemas.openxmlformats.org/officeDocument/2006/relationships/tags" Target="../tags/tag28.xml"/><Relationship Id="rId23" Type="http://schemas.openxmlformats.org/officeDocument/2006/relationships/tags" Target="../tags/tag27.xml"/><Relationship Id="rId22" Type="http://schemas.openxmlformats.org/officeDocument/2006/relationships/tags" Target="../tags/tag26.xml"/><Relationship Id="rId21" Type="http://schemas.openxmlformats.org/officeDocument/2006/relationships/tags" Target="../tags/tag25.xml"/><Relationship Id="rId20" Type="http://schemas.openxmlformats.org/officeDocument/2006/relationships/tags" Target="../tags/tag24.xml"/><Relationship Id="rId2" Type="http://schemas.openxmlformats.org/officeDocument/2006/relationships/tags" Target="../tags/tag6.xml"/><Relationship Id="rId19" Type="http://schemas.openxmlformats.org/officeDocument/2006/relationships/tags" Target="../tags/tag23.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2" Type="http://schemas.openxmlformats.org/officeDocument/2006/relationships/slideLayout" Target="../slideLayouts/slideLayout7.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2" Type="http://schemas.openxmlformats.org/officeDocument/2006/relationships/slideLayout" Target="../slideLayouts/slideLayout7.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3" Type="http://schemas.openxmlformats.org/officeDocument/2006/relationships/notesSlide" Target="../notesSlides/notesSlide24.xml"/><Relationship Id="rId12" Type="http://schemas.openxmlformats.org/officeDocument/2006/relationships/slideLayout" Target="../slideLayouts/slideLayout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2" Type="http://schemas.openxmlformats.org/officeDocument/2006/relationships/slideLayout" Target="../slideLayouts/slideLayout7.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tags" Target="../tags/tag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oogle Shape;56;p15"/>
          <p:cNvGrpSpPr/>
          <p:nvPr/>
        </p:nvGrpSpPr>
        <p:grpSpPr>
          <a:xfrm flipH="1">
            <a:off x="8703310" y="2329180"/>
            <a:ext cx="4726940" cy="6499225"/>
            <a:chOff x="-1006072" y="1271750"/>
            <a:chExt cx="4357952" cy="5991287"/>
          </a:xfrm>
        </p:grpSpPr>
        <p:sp>
          <p:nvSpPr>
            <p:cNvPr id="90"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1"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2"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3"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4"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5"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6"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7"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8"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9"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0"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1"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2"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3"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4"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5"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6"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7"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8"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9"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0"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1"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rgbClr val="3C3C3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2"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3"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4"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5"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6"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rgbClr val="EEEEE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7"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8"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9"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0"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1"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2"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3"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4"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5"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6"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7"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8"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9"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0"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1"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2"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3"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4"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5"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6"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7"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8"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9"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0"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1"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rgbClr val="3C3C3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2"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3"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4"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5"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6"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7"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8"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9"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rgbClr val="3C3C3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0"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1"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2"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3"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4"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5"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6"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7"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8"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9"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0"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1"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2"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3"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4"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5"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6"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grpSp>
      <p:sp>
        <p:nvSpPr>
          <p:cNvPr id="167" name="Google Shape;54;p15"/>
          <p:cNvSpPr txBox="1"/>
          <p:nvPr>
            <p:custDataLst>
              <p:tags r:id="rId1"/>
            </p:custDataLst>
          </p:nvPr>
        </p:nvSpPr>
        <p:spPr>
          <a:xfrm>
            <a:off x="1094105" y="1951355"/>
            <a:ext cx="6340475" cy="208407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r>
              <a:rPr lang="en-US" altLang="en-GB" sz="6000" kern="0">
                <a:latin typeface="Arial Black" panose="020B0A04020102020204" charset="0"/>
                <a:cs typeface="Arial Black" panose="020B0A04020102020204" charset="0"/>
              </a:rPr>
              <a:t>Malicious Code Analysis</a:t>
            </a:r>
            <a:endParaRPr lang="en-US" altLang="en-GB" sz="6000" kern="0" dirty="0">
              <a:latin typeface="Arial Black" panose="020B0A04020102020204" charset="0"/>
              <a:cs typeface="Arial Black" panose="020B0A04020102020204" charset="0"/>
            </a:endParaRPr>
          </a:p>
        </p:txBody>
      </p:sp>
      <p:sp>
        <p:nvSpPr>
          <p:cNvPr id="168" name="Google Shape;55;p15"/>
          <p:cNvSpPr txBox="1"/>
          <p:nvPr>
            <p:custDataLst>
              <p:tags r:id="rId2"/>
            </p:custDataLst>
          </p:nvPr>
        </p:nvSpPr>
        <p:spPr>
          <a:xfrm>
            <a:off x="1094105" y="4035425"/>
            <a:ext cx="3119755" cy="74993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r>
              <a:rPr lang="en-US" altLang="en-GB" sz="2000" kern="0">
                <a:latin typeface="Palatino Linotype" panose="02040502050505030304" charset="0"/>
                <a:cs typeface="Palatino Linotype" panose="02040502050505030304" charset="0"/>
              </a:rPr>
              <a:t>Fangtian Zhong</a:t>
            </a:r>
            <a:endParaRPr lang="en-US" altLang="en-GB" sz="2000" kern="0">
              <a:latin typeface="Palatino Linotype" panose="02040502050505030304" charset="0"/>
              <a:cs typeface="Palatino Linotype" panose="02040502050505030304" charset="0"/>
            </a:endParaRPr>
          </a:p>
          <a:p>
            <a:pPr algn="l"/>
            <a:r>
              <a:rPr lang="en-US" altLang="en-GB" sz="2000" kern="0">
                <a:latin typeface="Palatino Linotype" panose="02040502050505030304" charset="0"/>
                <a:cs typeface="Palatino Linotype" panose="02040502050505030304" charset="0"/>
              </a:rPr>
              <a:t>CSCI 491</a:t>
            </a:r>
            <a:endParaRPr lang="en-US" altLang="en-GB" sz="2000" kern="0" dirty="0">
              <a:latin typeface="Palatino Linotype" panose="02040502050505030304" charset="0"/>
              <a:cs typeface="Palatino Linotype" panose="02040502050505030304" charset="0"/>
            </a:endParaRPr>
          </a:p>
        </p:txBody>
      </p:sp>
      <p:sp>
        <p:nvSpPr>
          <p:cNvPr id="169" name="Google Shape;55;p15"/>
          <p:cNvSpPr txBox="1"/>
          <p:nvPr>
            <p:custDataLst>
              <p:tags r:id="rId3"/>
            </p:custDataLst>
          </p:nvPr>
        </p:nvSpPr>
        <p:spPr>
          <a:xfrm>
            <a:off x="1094105" y="5567680"/>
            <a:ext cx="6605270" cy="962025"/>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609600" marR="0" lvl="0" indent="-457200"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1pPr>
            <a:lvl2pPr marL="1219200" marR="0" lvl="1"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2pPr>
            <a:lvl3pPr marL="1828800" marR="0" lvl="2"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3pPr>
            <a:lvl4pPr marL="2438400" marR="0" lvl="3"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4pPr>
            <a:lvl5pPr marL="3048000" marR="0" lvl="4"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5pPr>
            <a:lvl6pPr marL="3657600" marR="0" lvl="5"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6pPr>
            <a:lvl7pPr marL="4267200" marR="0" lvl="6"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7pPr>
            <a:lvl8pPr marL="4876800" marR="0" lvl="7"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8pPr>
            <a:lvl9pPr marL="5486400" marR="0" lvl="8"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9pPr>
          </a:lstStyle>
          <a:p>
            <a:pPr marL="0" indent="0" algn="l">
              <a:lnSpc>
                <a:spcPts val="2800"/>
              </a:lnSpc>
              <a:buClr>
                <a:srgbClr val="000000"/>
              </a:buClr>
            </a:pPr>
            <a:r>
              <a:rPr lang="en-US" altLang="en-GB" sz="1800" dirty="0">
                <a:solidFill>
                  <a:srgbClr val="000000"/>
                </a:solidFill>
                <a:latin typeface="Palatino Linotype" panose="02040502050505030304" charset="0"/>
                <a:cs typeface="Palatino Linotype" panose="02040502050505030304" charset="0"/>
              </a:rPr>
              <a:t>G</a:t>
            </a:r>
            <a:r>
              <a:rPr lang="en-US" altLang="en-GB" sz="1800" dirty="0">
                <a:solidFill>
                  <a:srgbClr val="000000"/>
                </a:solidFill>
                <a:latin typeface="Palatino Linotype" panose="02040502050505030304" charset="0"/>
                <a:cs typeface="Palatino Linotype" panose="02040502050505030304" charset="0"/>
              </a:rPr>
              <a:t>ianforte School of Computing</a:t>
            </a:r>
            <a:endParaRPr lang="en-US" altLang="en-GB" sz="1800" dirty="0">
              <a:solidFill>
                <a:srgbClr val="000000"/>
              </a:solidFill>
              <a:latin typeface="Palatino Linotype" panose="02040502050505030304" charset="0"/>
              <a:cs typeface="Palatino Linotype" panose="02040502050505030304" charset="0"/>
            </a:endParaRPr>
          </a:p>
          <a:p>
            <a:pPr marL="0" indent="0" algn="l">
              <a:lnSpc>
                <a:spcPts val="2800"/>
              </a:lnSpc>
              <a:buClr>
                <a:srgbClr val="000000"/>
              </a:buClr>
            </a:pPr>
            <a:r>
              <a:rPr lang="en-US" altLang="en-GB" sz="1800" dirty="0">
                <a:solidFill>
                  <a:srgbClr val="000000"/>
                </a:solidFill>
                <a:latin typeface="Palatino Linotype" panose="02040502050505030304" charset="0"/>
                <a:cs typeface="Palatino Linotype" panose="02040502050505030304" charset="0"/>
              </a:rPr>
              <a:t>Norm Asbjornson College of Engineering</a:t>
            </a:r>
            <a:endParaRPr lang="en-US" altLang="en-GB" sz="1800" dirty="0">
              <a:solidFill>
                <a:srgbClr val="000000"/>
              </a:solidFill>
              <a:latin typeface="Palatino Linotype" panose="02040502050505030304" charset="0"/>
              <a:cs typeface="Palatino Linotype" panose="02040502050505030304" charset="0"/>
            </a:endParaRPr>
          </a:p>
        </p:txBody>
      </p:sp>
      <p:sp>
        <p:nvSpPr>
          <p:cNvPr id="173" name="矩形 172"/>
          <p:cNvSpPr/>
          <p:nvPr>
            <p:custDataLst>
              <p:tags r:id="rId4"/>
            </p:custDataLst>
          </p:nvPr>
        </p:nvSpPr>
        <p:spPr>
          <a:xfrm>
            <a:off x="9970770" y="109855"/>
            <a:ext cx="1960245" cy="553085"/>
          </a:xfrm>
          <a:prstGeom prst="rect">
            <a:avLst/>
          </a:prstGeom>
        </p:spPr>
        <p:txBody>
          <a:bodyPr wrap="square">
            <a:spAutoFit/>
          </a:bodyPr>
          <a:lstStyle/>
          <a:p>
            <a:pPr algn="ctr">
              <a:lnSpc>
                <a:spcPct val="150000"/>
              </a:lnSpc>
              <a:defRPr/>
            </a:pPr>
            <a:r>
              <a:rPr lang="en-US" altLang="zh-CN" sz="2000" dirty="0">
                <a:solidFill>
                  <a:srgbClr val="000000"/>
                </a:solidFill>
                <a:latin typeface="Arial" panose="020B0604020202020204" pitchFamily="34" charset="0"/>
                <a:ea typeface="STKaiti" panose="02010600040101010101" pitchFamily="2" charset="-122"/>
                <a:cs typeface="Arial" panose="020B0604020202020204" pitchFamily="34" charset="0"/>
              </a:rPr>
              <a:t>2023.04.18</a:t>
            </a:r>
            <a:endParaRPr lang="en-US" altLang="zh-CN" sz="1600" dirty="0">
              <a:solidFill>
                <a:srgbClr val="000000"/>
              </a:solidFill>
              <a:latin typeface="Arial" panose="020B0604020202020204" pitchFamily="34" charset="0"/>
              <a:ea typeface="STKaiti" panose="02010600040101010101" pitchFamily="2" charset="-122"/>
              <a:cs typeface="Arial" panose="020B0604020202020204" pitchFamily="34" charset="0"/>
            </a:endParaRPr>
          </a:p>
        </p:txBody>
      </p:sp>
      <p:pic>
        <p:nvPicPr>
          <p:cNvPr id="3" name="图片 2"/>
          <p:cNvPicPr>
            <a:picLocks noChangeAspect="1"/>
          </p:cNvPicPr>
          <p:nvPr/>
        </p:nvPicPr>
        <p:blipFill>
          <a:blip r:embed="rId5"/>
          <a:stretch>
            <a:fillRect/>
          </a:stretch>
        </p:blipFill>
        <p:spPr>
          <a:xfrm>
            <a:off x="11677571" y="6016506"/>
            <a:ext cx="247650" cy="3905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Weakness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859155" y="1061085"/>
            <a:ext cx="11094085" cy="6739255"/>
          </a:xfrm>
          <a:prstGeom prst="rect">
            <a:avLst/>
          </a:prstGeom>
          <a:noFill/>
        </p:spPr>
        <p:txBody>
          <a:bodyPr wrap="none" rtlCol="0">
            <a:spAutoFit/>
          </a:bodyPr>
          <a:p>
            <a:pPr algn="l"/>
            <a:r>
              <a:rPr lang="en-US"/>
              <a:t>Such conversions, however, have an overhead, and assembly language programming allows processing numbers in a </a:t>
            </a:r>
            <a:endParaRPr lang="en-US"/>
          </a:p>
          <a:p>
            <a:pPr algn="l"/>
            <a:r>
              <a:rPr lang="en-US"/>
              <a:t>more efficient way, in the binary form. Decimal numbers can be represented in two forms −</a:t>
            </a:r>
            <a:endParaRPr lang="en-US"/>
          </a:p>
          <a:p>
            <a:pPr algn="l"/>
            <a:endParaRPr lang="en-US"/>
          </a:p>
          <a:p>
            <a:pPr algn="l"/>
            <a:r>
              <a:rPr lang="en-US"/>
              <a:t>	ASCII form</a:t>
            </a:r>
            <a:endParaRPr lang="en-US"/>
          </a:p>
          <a:p>
            <a:pPr algn="l"/>
            <a:r>
              <a:rPr lang="en-US"/>
              <a:t>	BCD or Binary Coded Decimal form</a:t>
            </a:r>
            <a:endParaRPr lang="en-US"/>
          </a:p>
          <a:p>
            <a:pPr algn="l"/>
            <a:endParaRPr lang="en-US"/>
          </a:p>
          <a:p>
            <a:pPr algn="l"/>
            <a:r>
              <a:rPr lang="en-US" b="1"/>
              <a:t>ASCII Representation</a:t>
            </a:r>
            <a:endParaRPr lang="en-US" b="1"/>
          </a:p>
          <a:p>
            <a:pPr algn="l"/>
            <a:r>
              <a:rPr lang="en-US"/>
              <a:t>In ASCII representation, decimal numbers are stored as string of ASCII characters. </a:t>
            </a:r>
            <a:endParaRPr lang="en-US"/>
          </a:p>
          <a:p>
            <a:pPr algn="l"/>
            <a:endParaRPr lang="en-US"/>
          </a:p>
          <a:p>
            <a:pPr algn="l"/>
            <a:r>
              <a:rPr lang="en-US"/>
              <a:t>For example, the decimal value 1234 is stored as −</a:t>
            </a:r>
            <a:endParaRPr lang="en-US"/>
          </a:p>
          <a:p>
            <a:pPr algn="l"/>
            <a:r>
              <a:rPr lang="en-US"/>
              <a:t>31	32	33	34H</a:t>
            </a:r>
            <a:endParaRPr lang="en-US"/>
          </a:p>
          <a:p>
            <a:pPr algn="l"/>
            <a:endParaRPr lang="en-US"/>
          </a:p>
          <a:p>
            <a:pPr algn="l"/>
            <a:r>
              <a:rPr lang="en-US"/>
              <a:t>Where, 31H is ASCII value for 1, 32H is ASCII value for 2, and so on. There are four instructions for processing numbers</a:t>
            </a:r>
            <a:endParaRPr lang="en-US"/>
          </a:p>
          <a:p>
            <a:pPr algn="l"/>
            <a:r>
              <a:rPr lang="en-US"/>
              <a:t> in ASCII representation −</a:t>
            </a:r>
            <a:endParaRPr lang="en-US"/>
          </a:p>
          <a:p>
            <a:pPr algn="l"/>
            <a:r>
              <a:rPr lang="en-US"/>
              <a:t>	AAA − ASCII Adjust After Addition</a:t>
            </a:r>
            <a:endParaRPr lang="en-US"/>
          </a:p>
          <a:p>
            <a:pPr algn="l"/>
            <a:r>
              <a:rPr lang="en-US"/>
              <a:t>	AAS − ASCII Adjust After Subtraction</a:t>
            </a:r>
            <a:endParaRPr lang="en-US"/>
          </a:p>
          <a:p>
            <a:pPr algn="l"/>
            <a:r>
              <a:rPr lang="en-US"/>
              <a:t>	AAM − ASCII Adjust After Multiplication</a:t>
            </a:r>
            <a:endParaRPr lang="en-US"/>
          </a:p>
          <a:p>
            <a:pPr algn="l"/>
            <a:r>
              <a:rPr lang="en-US"/>
              <a:t>	AAD − ASCII Adjust Before Division</a:t>
            </a:r>
            <a:endParaRPr lang="en-US"/>
          </a:p>
          <a:p>
            <a:pPr algn="l"/>
            <a:endParaRPr lang="en-US"/>
          </a:p>
          <a:p>
            <a:pPr algn="l"/>
            <a:r>
              <a:rPr lang="en-US"/>
              <a:t>These instructions do not take any operands and assume the required operand to be in the AL register. However, they </a:t>
            </a:r>
            <a:endParaRPr lang="en-US"/>
          </a:p>
          <a:p>
            <a:pPr algn="l"/>
            <a:r>
              <a:rPr lang="en-US"/>
              <a:t>are no longer supported in Windows x64. </a:t>
            </a:r>
            <a:endParaRPr lang="en-US"/>
          </a:p>
          <a:p>
            <a:pPr algn="l"/>
            <a:endParaRPr lang="en-US"/>
          </a:p>
          <a:p>
            <a:pPr algn="l"/>
            <a:endParaRPr lang="en-US"/>
          </a:p>
          <a:p>
            <a:pPr algn="l"/>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Solution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pic>
        <p:nvPicPr>
          <p:cNvPr id="5" name="Picture 4"/>
          <p:cNvPicPr>
            <a:picLocks noChangeAspect="1"/>
          </p:cNvPicPr>
          <p:nvPr/>
        </p:nvPicPr>
        <p:blipFill>
          <a:blip r:embed="rId1"/>
          <a:stretch>
            <a:fillRect/>
          </a:stretch>
        </p:blipFill>
        <p:spPr>
          <a:xfrm>
            <a:off x="2099945" y="945515"/>
            <a:ext cx="8896350" cy="6715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BCD Representation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276350"/>
            <a:ext cx="1130363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500"/>
              </a:spcBef>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There are two types of BCD representation −</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Unpacked BCD representation</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Packed BCD representation</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571500" indent="-533400">
              <a:lnSpc>
                <a:spcPts val="3600"/>
              </a:lnSpc>
              <a:spcBef>
                <a:spcPts val="500"/>
              </a:spcBef>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In unpacked BCD representation, each byte stores the binary equivalent of a decimal digit. For example, the number 1234 is stored as −</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01	02	03	04H</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solidFill>
                  <a:srgbClr val="07A7AF"/>
                </a:solidFill>
                <a:effectLst/>
                <a:uLnTx/>
                <a:uFillTx/>
                <a:sym typeface="+mn-ea"/>
              </a:rPr>
              <a:t>BCD Representation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276350"/>
            <a:ext cx="11303635" cy="568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381000">
              <a:lnSpc>
                <a:spcPts val="3600"/>
              </a:lnSpc>
              <a:spcBef>
                <a:spcPts val="500"/>
              </a:spcBef>
              <a:buSzPct val="200000"/>
              <a:buFontTx/>
              <a:buBlip>
                <a:blip r:embed="rId2"/>
              </a:buBlip>
              <a:extLst>
                <a:ext uri="{35155182-B16C-46BC-9424-99874614C6A1}">
                  <wpsdc:indentchars xmlns:wpsdc="http://www.wps.cn/officeDocument/2017/drawingmlCustomData" val="-150" checksum="2989239048"/>
                  <wpsdc:marlchars xmlns:wpsdc="http://www.wps.cn/officeDocument/2017/drawingmlCustomData" val="250" checksum="1039213347"/>
                </a:ext>
              </a:extLst>
            </a:pPr>
            <a:r>
              <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There are two instructions for processing these numbers −</a:t>
            </a:r>
            <a:endPar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AAM − ASCII Adjust After Multiplication</a:t>
            </a:r>
            <a:endPar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AAD − ASCII Adjust Before Division</a:t>
            </a:r>
            <a:endPar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571500" indent="-381000">
              <a:lnSpc>
                <a:spcPts val="3600"/>
              </a:lnSpc>
              <a:spcBef>
                <a:spcPts val="500"/>
              </a:spcBef>
              <a:buSzPct val="200000"/>
              <a:buFontTx/>
              <a:buBlip>
                <a:blip r:embed="rId2"/>
              </a:buBlip>
              <a:extLst>
                <a:ext uri="{35155182-B16C-46BC-9424-99874614C6A1}">
                  <wpsdc:indentchars xmlns:wpsdc="http://www.wps.cn/officeDocument/2017/drawingmlCustomData" val="-150" checksum="2989239048"/>
                  <wpsdc:marlchars xmlns:wpsdc="http://www.wps.cn/officeDocument/2017/drawingmlCustomData" val="250" checksum="1039213347"/>
                </a:ext>
              </a:extLst>
            </a:pPr>
            <a:r>
              <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 four ASCII adjust instructions, AAA, AAS, AAM, and AAD, can also be used with unpacked BCD representation. In packed BCD representation, each digit is stored using four bits. Two decimal digits are packed into a byte. For example, the number 1234p is stored as −</a:t>
            </a:r>
            <a:endPar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12	34H</a:t>
            </a:r>
            <a:endPar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There are two instructions for processing these numbers −</a:t>
            </a:r>
            <a:endPar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DAA − Decimal Adjust After Addition</a:t>
            </a:r>
            <a:endPar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DAS − decimal Adjust After Subtraction</a:t>
            </a:r>
            <a:endPar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These instructions are no longer supported in Windows x64, only in x86.</a:t>
            </a:r>
            <a:endParaRPr lang="en-US" altLang="zh-CN" sz="20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Strings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5" name="Text Box 4"/>
          <p:cNvSpPr txBox="1"/>
          <p:nvPr/>
        </p:nvSpPr>
        <p:spPr>
          <a:xfrm>
            <a:off x="844550" y="1148715"/>
            <a:ext cx="11228705" cy="4523105"/>
          </a:xfrm>
          <a:prstGeom prst="rect">
            <a:avLst/>
          </a:prstGeom>
          <a:noFill/>
        </p:spPr>
        <p:txBody>
          <a:bodyPr wrap="none" rtlCol="0">
            <a:spAutoFit/>
          </a:bodyPr>
          <a:p>
            <a:pPr algn="l"/>
            <a:r>
              <a:rPr lang="en-US"/>
              <a:t>We have already used variable length strings in our previous examples. The variable length strings can have as many </a:t>
            </a:r>
            <a:endParaRPr lang="en-US"/>
          </a:p>
          <a:p>
            <a:pPr algn="l"/>
            <a:r>
              <a:rPr lang="en-US"/>
              <a:t>characters as required. Generally, we specify the length of the string by either of the two ways −</a:t>
            </a:r>
            <a:endParaRPr lang="en-US"/>
          </a:p>
          <a:p>
            <a:pPr algn="l"/>
            <a:endParaRPr lang="en-US"/>
          </a:p>
          <a:p>
            <a:pPr algn="l"/>
            <a:r>
              <a:rPr lang="en-US"/>
              <a:t>    Explicitly storing string length</a:t>
            </a:r>
            <a:endParaRPr lang="en-US"/>
          </a:p>
          <a:p>
            <a:pPr algn="l"/>
            <a:r>
              <a:rPr lang="en-US"/>
              <a:t>    Using a sentinel character</a:t>
            </a:r>
            <a:endParaRPr lang="en-US"/>
          </a:p>
          <a:p>
            <a:pPr algn="l"/>
            <a:endParaRPr lang="en-US"/>
          </a:p>
          <a:p>
            <a:pPr algn="l"/>
            <a:r>
              <a:rPr lang="en-US"/>
              <a:t>We can store the string length explicitly by using the $ location counter symbol that represents the current value of the </a:t>
            </a:r>
            <a:endParaRPr lang="en-US"/>
          </a:p>
          <a:p>
            <a:pPr algn="l"/>
            <a:r>
              <a:rPr lang="en-US"/>
              <a:t>location counter. In the following example −</a:t>
            </a:r>
            <a:endParaRPr lang="en-US"/>
          </a:p>
          <a:p>
            <a:pPr algn="l"/>
            <a:endParaRPr lang="en-US"/>
          </a:p>
          <a:p>
            <a:pPr algn="l"/>
            <a:r>
              <a:rPr lang="en-US"/>
              <a:t>	msg  db  'Hello, world!',0xa ;our dear string</a:t>
            </a:r>
            <a:endParaRPr lang="en-US"/>
          </a:p>
          <a:p>
            <a:pPr algn="l"/>
            <a:r>
              <a:rPr lang="en-US"/>
              <a:t>	len  equ  $ - msg            ;length of our dear string</a:t>
            </a:r>
            <a:endParaRPr lang="en-US"/>
          </a:p>
          <a:p>
            <a:pPr algn="l"/>
            <a:endParaRPr lang="en-US"/>
          </a:p>
          <a:p>
            <a:pPr algn="l"/>
            <a:r>
              <a:rPr lang="en-US"/>
              <a:t>$ points to the byte after the last character of the string variable msg. Therefore, $-msg gives the length of the string. </a:t>
            </a:r>
            <a:endParaRPr lang="en-US"/>
          </a:p>
          <a:p>
            <a:pPr algn="l"/>
            <a:r>
              <a:rPr lang="en-US"/>
              <a:t>We can also write</a:t>
            </a:r>
            <a:endParaRPr lang="en-US"/>
          </a:p>
          <a:p>
            <a:pPr algn="l"/>
            <a:r>
              <a:rPr lang="en-US"/>
              <a:t>	msg db 'Hello, world!',0xa ;our dear string</a:t>
            </a:r>
            <a:endParaRPr lang="en-US"/>
          </a:p>
          <a:p>
            <a:pPr algn="l"/>
            <a:r>
              <a:rPr lang="en-US"/>
              <a:t>	len equ 13                 ;length of our dear string</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solidFill>
                  <a:srgbClr val="07A7AF"/>
                </a:solidFill>
                <a:effectLst/>
                <a:uLnTx/>
                <a:uFillTx/>
                <a:sym typeface="+mn-ea"/>
              </a:rPr>
              <a:t>Strings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276350"/>
            <a:ext cx="11303635" cy="2527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Alternatively, you can store strings with a trailing sentinel character to delimit a string instead of storing the string length explicitly. The sentinel character should be a special character that does not appear within a string.</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For example −</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message db 'Hello, world!', 0</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pic>
        <p:nvPicPr>
          <p:cNvPr id="6" name="Picture 5"/>
          <p:cNvPicPr>
            <a:picLocks noChangeAspect="1"/>
          </p:cNvPicPr>
          <p:nvPr/>
        </p:nvPicPr>
        <p:blipFill>
          <a:blip r:embed="rId2"/>
          <a:stretch>
            <a:fillRect/>
          </a:stretch>
        </p:blipFill>
        <p:spPr>
          <a:xfrm>
            <a:off x="1917700" y="3804285"/>
            <a:ext cx="8515350" cy="53625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String Instructions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276350"/>
            <a:ext cx="1130363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38100" indent="0">
              <a:lnSpc>
                <a:spcPts val="3600"/>
              </a:lnSpc>
              <a:spcBef>
                <a:spcPts val="500"/>
              </a:spcBef>
              <a:buSzPct val="200000"/>
              <a:buFontTx/>
              <a:buNone/>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Each string instruction may require a source operand, a destination operand or both. For 64-bit segments, string instructions use RSI and RDI registers to point to the source and destination operands, respectively.</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For 32-bit segments, however, the ESI and the EDI registers are used to point to the source and destination, respectively.</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String Instructions</a:t>
            </a:r>
            <a:endParaRPr lang="en-US"/>
          </a:p>
        </p:txBody>
      </p:sp>
      <p:sp>
        <p:nvSpPr>
          <p:cNvPr id="2" name="Content Placeholder 1"/>
          <p:cNvSpPr/>
          <p:nvPr>
            <p:ph idx="1"/>
          </p:nvPr>
        </p:nvSpPr>
        <p:spPr/>
        <p:txBody>
          <a:bodyPr>
            <a:normAutofit fontScale="80000"/>
          </a:bodyPr>
          <a:p>
            <a:r>
              <a:rPr lang="en-US"/>
              <a:t>There are five basic instructions for processing strings. They are −</a:t>
            </a:r>
            <a:endParaRPr lang="en-US"/>
          </a:p>
          <a:p>
            <a:pPr marL="0" indent="0">
              <a:buNone/>
            </a:pPr>
            <a:r>
              <a:rPr lang="en-US"/>
              <a:t>         MOVS − This instruction moves 1 Byte, Word or Doubleword of data from memory location to another.</a:t>
            </a:r>
            <a:endParaRPr lang="en-US"/>
          </a:p>
          <a:p>
            <a:pPr marL="0" indent="0">
              <a:buNone/>
            </a:pPr>
            <a:r>
              <a:rPr lang="en-US"/>
              <a:t>        LODS − This instruction loads from memory. If the operand is of one byte, it is loaded into the AL register, if the operand is one word, it is loaded into the AX register and a doubleword is loaded into the EAX register. </a:t>
            </a:r>
            <a:endParaRPr lang="en-US"/>
          </a:p>
          <a:p>
            <a:pPr marL="0" indent="0">
              <a:buNone/>
            </a:pPr>
            <a:r>
              <a:rPr lang="en-US"/>
              <a:t>        STOS − This instruction stores data from register (AL, AX, or EAX) to memory.</a:t>
            </a:r>
            <a:endParaRPr lang="en-US"/>
          </a:p>
          <a:p>
            <a:pPr marL="0" indent="0">
              <a:buNone/>
            </a:pPr>
            <a:r>
              <a:rPr lang="en-US"/>
              <a:t>        CMPS − This instruction compares two data items in memory. Data could be of a byte size, word or doubleword.</a:t>
            </a:r>
            <a:endParaRPr lang="en-US"/>
          </a:p>
          <a:p>
            <a:pPr marL="0" indent="0">
              <a:buNone/>
            </a:pPr>
            <a:r>
              <a:rPr lang="en-US"/>
              <a:t>        SCAS − This instruction compares the contents of a register (AL, AX or EAX) with the contents of an item in memory.</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Examples</a:t>
            </a:r>
            <a:endParaRPr lang="en-US"/>
          </a:p>
        </p:txBody>
      </p:sp>
      <p:sp>
        <p:nvSpPr>
          <p:cNvPr id="2" name="Content Placeholder 1"/>
          <p:cNvSpPr/>
          <p:nvPr>
            <p:ph idx="1"/>
          </p:nvPr>
        </p:nvSpPr>
        <p:spPr/>
        <p:txBody>
          <a:bodyPr>
            <a:normAutofit/>
          </a:bodyPr>
          <a:p>
            <a:r>
              <a:rPr lang="en-US"/>
              <a:t>Each of the above instruction has a byte, word, doubleword, and quadword version, and string instructions can be repeated by using a repetition prefix.</a:t>
            </a:r>
            <a:endParaRPr lang="en-US"/>
          </a:p>
          <a:p>
            <a:endParaRPr lang="en-US"/>
          </a:p>
          <a:p>
            <a:r>
              <a:rPr lang="en-US"/>
              <a:t>These instructions use the ES:RDI and DS:RSI pair of registers, where RDI and RSI registers contain valid offset addresses that refers to bytes stored in memory. RSI is normally associated with DS (data segment) and RDI is always associated with ES (extra segment).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Versions of String Instructions </a:t>
            </a:r>
            <a:endPar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endParaRPr>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pic>
        <p:nvPicPr>
          <p:cNvPr id="4" name="Content Placeholder 3"/>
          <p:cNvPicPr>
            <a:picLocks noChangeAspect="1"/>
          </p:cNvPicPr>
          <p:nvPr>
            <p:ph idx="1"/>
          </p:nvPr>
        </p:nvPicPr>
        <p:blipFill>
          <a:blip r:embed="rId1"/>
          <a:stretch>
            <a:fillRect/>
          </a:stretch>
        </p:blipFill>
        <p:spPr>
          <a:xfrm>
            <a:off x="1583055" y="2210435"/>
            <a:ext cx="3343275" cy="2619375"/>
          </a:xfrm>
          <a:prstGeom prst="rect">
            <a:avLst/>
          </a:prstGeom>
        </p:spPr>
      </p:pic>
      <p:sp>
        <p:nvSpPr>
          <p:cNvPr id="6" name="Text Box 5"/>
          <p:cNvSpPr txBox="1"/>
          <p:nvPr/>
        </p:nvSpPr>
        <p:spPr>
          <a:xfrm>
            <a:off x="5010150" y="2212340"/>
            <a:ext cx="2203450" cy="368300"/>
          </a:xfrm>
          <a:prstGeom prst="rect">
            <a:avLst/>
          </a:prstGeom>
          <a:noFill/>
        </p:spPr>
        <p:txBody>
          <a:bodyPr wrap="none" rtlCol="0">
            <a:spAutoFit/>
          </a:bodyPr>
          <a:p>
            <a:r>
              <a:rPr lang="en-US"/>
              <a:t>Quad word Operation</a:t>
            </a:r>
            <a:endParaRPr lang="en-US"/>
          </a:p>
        </p:txBody>
      </p:sp>
      <p:sp>
        <p:nvSpPr>
          <p:cNvPr id="7" name="Text Box 6"/>
          <p:cNvSpPr txBox="1"/>
          <p:nvPr/>
        </p:nvSpPr>
        <p:spPr>
          <a:xfrm>
            <a:off x="5156200" y="2984500"/>
            <a:ext cx="912495" cy="368300"/>
          </a:xfrm>
          <a:prstGeom prst="rect">
            <a:avLst/>
          </a:prstGeom>
          <a:noFill/>
        </p:spPr>
        <p:txBody>
          <a:bodyPr wrap="none" rtlCol="0">
            <a:spAutoFit/>
          </a:bodyPr>
          <a:p>
            <a:r>
              <a:rPr lang="en-US"/>
              <a:t>MOVSQ</a:t>
            </a:r>
            <a:endParaRPr lang="en-US"/>
          </a:p>
        </p:txBody>
      </p:sp>
      <p:sp>
        <p:nvSpPr>
          <p:cNvPr id="8" name="Text Box 7"/>
          <p:cNvSpPr txBox="1"/>
          <p:nvPr/>
        </p:nvSpPr>
        <p:spPr>
          <a:xfrm>
            <a:off x="5200650" y="3352800"/>
            <a:ext cx="823595" cy="368300"/>
          </a:xfrm>
          <a:prstGeom prst="rect">
            <a:avLst/>
          </a:prstGeom>
          <a:noFill/>
        </p:spPr>
        <p:txBody>
          <a:bodyPr wrap="none" rtlCol="0">
            <a:spAutoFit/>
          </a:bodyPr>
          <a:p>
            <a:r>
              <a:rPr lang="en-US"/>
              <a:t>LODSQ</a:t>
            </a:r>
            <a:endParaRPr lang="en-US"/>
          </a:p>
        </p:txBody>
      </p:sp>
      <p:sp>
        <p:nvSpPr>
          <p:cNvPr id="9" name="Text Box 8"/>
          <p:cNvSpPr txBox="1"/>
          <p:nvPr/>
        </p:nvSpPr>
        <p:spPr>
          <a:xfrm>
            <a:off x="5315585" y="3756660"/>
            <a:ext cx="799465" cy="368300"/>
          </a:xfrm>
          <a:prstGeom prst="rect">
            <a:avLst/>
          </a:prstGeom>
          <a:noFill/>
        </p:spPr>
        <p:txBody>
          <a:bodyPr wrap="none" rtlCol="0">
            <a:spAutoFit/>
          </a:bodyPr>
          <a:p>
            <a:r>
              <a:rPr lang="en-US"/>
              <a:t>STOSQ</a:t>
            </a:r>
            <a:endParaRPr lang="en-US"/>
          </a:p>
        </p:txBody>
      </p:sp>
      <p:sp>
        <p:nvSpPr>
          <p:cNvPr id="10" name="Text Box 9"/>
          <p:cNvSpPr txBox="1"/>
          <p:nvPr/>
        </p:nvSpPr>
        <p:spPr>
          <a:xfrm>
            <a:off x="5315585" y="4032250"/>
            <a:ext cx="876935" cy="368300"/>
          </a:xfrm>
          <a:prstGeom prst="rect">
            <a:avLst/>
          </a:prstGeom>
          <a:noFill/>
        </p:spPr>
        <p:txBody>
          <a:bodyPr wrap="none" rtlCol="0">
            <a:spAutoFit/>
          </a:bodyPr>
          <a:p>
            <a:r>
              <a:rPr lang="en-US"/>
              <a:t>CMPSQ</a:t>
            </a:r>
            <a:endParaRPr lang="en-US"/>
          </a:p>
        </p:txBody>
      </p:sp>
      <p:sp>
        <p:nvSpPr>
          <p:cNvPr id="11" name="Text Box 10"/>
          <p:cNvSpPr txBox="1"/>
          <p:nvPr/>
        </p:nvSpPr>
        <p:spPr>
          <a:xfrm>
            <a:off x="5389245" y="4528185"/>
            <a:ext cx="800100" cy="368300"/>
          </a:xfrm>
          <a:prstGeom prst="rect">
            <a:avLst/>
          </a:prstGeom>
          <a:noFill/>
        </p:spPr>
        <p:txBody>
          <a:bodyPr wrap="none" rtlCol="0">
            <a:spAutoFit/>
          </a:bodyPr>
          <a:p>
            <a:r>
              <a:rPr lang="en-US"/>
              <a:t>SCASQ</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568515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Overview</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charset="-122"/>
              <a:cs typeface="+mn-cs"/>
            </a:endParaRPr>
          </a:p>
        </p:txBody>
      </p:sp>
      <p:grpSp>
        <p:nvGrpSpPr>
          <p:cNvPr id="40" name="组合 39"/>
          <p:cNvGrpSpPr/>
          <p:nvPr/>
        </p:nvGrpSpPr>
        <p:grpSpPr>
          <a:xfrm>
            <a:off x="1094105" y="1353820"/>
            <a:ext cx="4282440" cy="1278890"/>
            <a:chOff x="1726" y="2132"/>
            <a:chExt cx="6744" cy="2014"/>
          </a:xfrm>
        </p:grpSpPr>
        <p:sp>
          <p:nvSpPr>
            <p:cNvPr id="4" name="圆角矩形 6"/>
            <p:cNvSpPr/>
            <p:nvPr>
              <p:custDataLst>
                <p:tags r:id="rId1"/>
              </p:custDataLst>
            </p:nvPr>
          </p:nvSpPr>
          <p:spPr>
            <a:xfrm>
              <a:off x="2238" y="2251"/>
              <a:ext cx="6232" cy="1776"/>
            </a:xfrm>
            <a:prstGeom prst="roundRect">
              <a:avLst>
                <a:gd name="adj" fmla="val 50000"/>
              </a:avLst>
            </a:prstGeom>
            <a:solidFill>
              <a:srgbClr val="FF43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5" name="椭圆 4"/>
            <p:cNvSpPr/>
            <p:nvPr>
              <p:custDataLst>
                <p:tags r:id="rId2"/>
              </p:custDataLst>
            </p:nvPr>
          </p:nvSpPr>
          <p:spPr>
            <a:xfrm>
              <a:off x="1726" y="2132"/>
              <a:ext cx="2014" cy="2014"/>
            </a:xfrm>
            <a:prstGeom prst="ellipse">
              <a:avLst/>
            </a:prstGeom>
            <a:solidFill>
              <a:srgbClr val="E80A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6" name="椭圆 5"/>
            <p:cNvSpPr/>
            <p:nvPr>
              <p:custDataLst>
                <p:tags r:id="rId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7" name="文本框 6"/>
            <p:cNvSpPr txBox="1"/>
            <p:nvPr>
              <p:custDataLst>
                <p:tags r:id="rId4"/>
              </p:custDataLst>
            </p:nvPr>
          </p:nvSpPr>
          <p:spPr>
            <a:xfrm>
              <a:off x="2134" y="2665"/>
              <a:ext cx="1199" cy="949"/>
            </a:xfrm>
            <a:prstGeom prst="rect">
              <a:avLst/>
            </a:prstGeom>
            <a:noFill/>
          </p:spPr>
          <p:txBody>
            <a:bodyPr wrap="square" bIns="0" rtlCol="0" anchor="ctr" anchorCtr="0">
              <a:normAutofit fontScale="80000" lnSpcReduction="10000"/>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rPr>
                <a:t>01</a:t>
              </a:r>
              <a:endPar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8" name="文本框 7"/>
            <p:cNvSpPr txBox="1"/>
            <p:nvPr>
              <p:custDataLst>
                <p:tags r:id="rId5"/>
              </p:custDataLst>
            </p:nvPr>
          </p:nvSpPr>
          <p:spPr>
            <a:xfrm>
              <a:off x="3738" y="2281"/>
              <a:ext cx="4732"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rPr>
                <a:t>Loops</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grpSp>
        <p:nvGrpSpPr>
          <p:cNvPr id="41" name="组合 40"/>
          <p:cNvGrpSpPr/>
          <p:nvPr/>
        </p:nvGrpSpPr>
        <p:grpSpPr>
          <a:xfrm>
            <a:off x="1094105" y="3069590"/>
            <a:ext cx="4282440" cy="1278890"/>
            <a:chOff x="1725" y="4834"/>
            <a:chExt cx="6744" cy="2014"/>
          </a:xfrm>
        </p:grpSpPr>
        <p:sp>
          <p:nvSpPr>
            <p:cNvPr id="10" name="圆角矩形 11"/>
            <p:cNvSpPr/>
            <p:nvPr>
              <p:custDataLst>
                <p:tags r:id="rId6"/>
              </p:custDataLst>
            </p:nvPr>
          </p:nvSpPr>
          <p:spPr>
            <a:xfrm>
              <a:off x="2237" y="4953"/>
              <a:ext cx="6232" cy="1776"/>
            </a:xfrm>
            <a:prstGeom prst="roundRect">
              <a:avLst>
                <a:gd name="adj" fmla="val 50000"/>
              </a:avLst>
            </a:prstGeom>
            <a:solidFill>
              <a:srgbClr val="20E4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1" name="椭圆 10"/>
            <p:cNvSpPr/>
            <p:nvPr>
              <p:custDataLst>
                <p:tags r:id="rId7"/>
              </p:custDataLst>
            </p:nvPr>
          </p:nvSpPr>
          <p:spPr>
            <a:xfrm>
              <a:off x="1725" y="4834"/>
              <a:ext cx="2014" cy="2014"/>
            </a:xfrm>
            <a:prstGeom prst="ellipse">
              <a:avLst/>
            </a:prstGeom>
            <a:solidFill>
              <a:srgbClr val="05BEC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2" name="椭圆 11"/>
            <p:cNvSpPr/>
            <p:nvPr>
              <p:custDataLst>
                <p:tags r:id="rId8"/>
              </p:custDataLst>
            </p:nvPr>
          </p:nvSpPr>
          <p:spPr>
            <a:xfrm>
              <a:off x="1864" y="4973"/>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3" name="文本框 12"/>
            <p:cNvSpPr txBox="1"/>
            <p:nvPr>
              <p:custDataLst>
                <p:tags r:id="rId9"/>
              </p:custDataLst>
            </p:nvPr>
          </p:nvSpPr>
          <p:spPr>
            <a:xfrm>
              <a:off x="2072" y="5367"/>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05BECE"/>
                  </a:solidFill>
                  <a:effectLst/>
                  <a:uLnTx/>
                  <a:uFillTx/>
                  <a:latin typeface="Arial Black" panose="020B0A04020102020204" charset="0"/>
                  <a:ea typeface="思源黑体 CN Bold" panose="020B0800000000000000" charset="-122"/>
                  <a:cs typeface="Arial Black" panose="020B0A04020102020204" charset="0"/>
                </a:rPr>
                <a:t>02</a:t>
              </a:r>
              <a:endParaRPr kumimoji="0" lang="en-US" altLang="zh-CN" sz="3200" b="0" i="0" u="none" strike="noStrike" kern="0" cap="none" spc="300" normalizeH="0" baseline="0" noProof="0">
                <a:ln>
                  <a:noFill/>
                </a:ln>
                <a:solidFill>
                  <a:srgbClr val="05BECE"/>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14" name="文本框 13"/>
            <p:cNvSpPr txBox="1"/>
            <p:nvPr>
              <p:custDataLst>
                <p:tags r:id="rId10"/>
              </p:custDataLst>
            </p:nvPr>
          </p:nvSpPr>
          <p:spPr>
            <a:xfrm>
              <a:off x="3740" y="4971"/>
              <a:ext cx="4671" cy="1741"/>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rPr>
                <a:t>Numbers, Strings, Array</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grpSp>
        <p:nvGrpSpPr>
          <p:cNvPr id="42" name="组合 41"/>
          <p:cNvGrpSpPr/>
          <p:nvPr/>
        </p:nvGrpSpPr>
        <p:grpSpPr>
          <a:xfrm>
            <a:off x="1094105" y="4785360"/>
            <a:ext cx="4283075" cy="1278890"/>
            <a:chOff x="1724" y="7536"/>
            <a:chExt cx="6745" cy="2014"/>
          </a:xfrm>
        </p:grpSpPr>
        <p:sp>
          <p:nvSpPr>
            <p:cNvPr id="16" name="圆角矩形 59"/>
            <p:cNvSpPr/>
            <p:nvPr>
              <p:custDataLst>
                <p:tags r:id="rId11"/>
              </p:custDataLst>
            </p:nvPr>
          </p:nvSpPr>
          <p:spPr>
            <a:xfrm>
              <a:off x="2236" y="7655"/>
              <a:ext cx="6232" cy="1776"/>
            </a:xfrm>
            <a:prstGeom prst="roundRect">
              <a:avLst>
                <a:gd name="adj" fmla="val 50000"/>
              </a:avLst>
            </a:prstGeom>
            <a:solidFill>
              <a:srgbClr val="A728B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7" name="椭圆 16"/>
            <p:cNvSpPr/>
            <p:nvPr>
              <p:custDataLst>
                <p:tags r:id="rId12"/>
              </p:custDataLst>
            </p:nvPr>
          </p:nvSpPr>
          <p:spPr>
            <a:xfrm>
              <a:off x="1724" y="7536"/>
              <a:ext cx="2014" cy="2014"/>
            </a:xfrm>
            <a:prstGeom prst="ellipse">
              <a:avLst/>
            </a:prstGeom>
            <a:solidFill>
              <a:srgbClr val="811F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8" name="椭圆 17"/>
            <p:cNvSpPr/>
            <p:nvPr>
              <p:custDataLst>
                <p:tags r:id="rId13"/>
              </p:custDataLst>
            </p:nvPr>
          </p:nvSpPr>
          <p:spPr>
            <a:xfrm>
              <a:off x="1863" y="7675"/>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9" name="文本框 18"/>
            <p:cNvSpPr txBox="1"/>
            <p:nvPr>
              <p:custDataLst>
                <p:tags r:id="rId14"/>
              </p:custDataLst>
            </p:nvPr>
          </p:nvSpPr>
          <p:spPr>
            <a:xfrm>
              <a:off x="2071" y="8069"/>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811F96"/>
                  </a:solidFill>
                  <a:effectLst/>
                  <a:uLnTx/>
                  <a:uFillTx/>
                  <a:latin typeface="Arial Black" panose="020B0A04020102020204" charset="0"/>
                  <a:ea typeface="思源黑体 CN Bold" panose="020B0800000000000000" charset="-122"/>
                  <a:cs typeface="Arial Black" panose="020B0A04020102020204" charset="0"/>
                </a:rPr>
                <a:t>03</a:t>
              </a:r>
              <a:endParaRPr kumimoji="0" lang="en-US" altLang="zh-CN" sz="3200" b="0" i="0" u="none" strike="noStrike" kern="0" cap="none" spc="300" normalizeH="0" baseline="0" noProof="0">
                <a:ln>
                  <a:noFill/>
                </a:ln>
                <a:solidFill>
                  <a:srgbClr val="811F96"/>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0" name="文本框 19"/>
            <p:cNvSpPr txBox="1"/>
            <p:nvPr>
              <p:custDataLst>
                <p:tags r:id="rId15"/>
              </p:custDataLst>
            </p:nvPr>
          </p:nvSpPr>
          <p:spPr>
            <a:xfrm>
              <a:off x="3738" y="7654"/>
              <a:ext cx="4731" cy="1778"/>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algn="ctr">
                <a:lnSpc>
                  <a:spcPts val="7000"/>
                </a:lnSpc>
                <a:spcBef>
                  <a:spcPts val="600"/>
                </a:spcBef>
              </a:pPr>
              <a:r>
                <a:rPr lang="en-US" sz="2500" dirty="0">
                  <a:solidFill>
                    <a:srgbClr val="09DEE9">
                      <a:lumMod val="75000"/>
                    </a:srgbClr>
                  </a:solidFill>
                  <a:latin typeface="Arial Black" panose="020B0A04020102020204" charset="0"/>
                  <a:ea typeface="Microsoft YaHei Light" panose="020B0502040204020203" charset="-122"/>
                  <a:cs typeface="Arial Black" panose="020B0A04020102020204" charset="0"/>
                  <a:sym typeface="+mn-lt"/>
                </a:rPr>
                <a:t>Prcedures and Macros</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grpSp>
        <p:nvGrpSpPr>
          <p:cNvPr id="43" name="组合 42"/>
          <p:cNvGrpSpPr/>
          <p:nvPr/>
        </p:nvGrpSpPr>
        <p:grpSpPr>
          <a:xfrm>
            <a:off x="6814185" y="1353820"/>
            <a:ext cx="4283710" cy="1278890"/>
            <a:chOff x="10733" y="2132"/>
            <a:chExt cx="6746" cy="2014"/>
          </a:xfrm>
        </p:grpSpPr>
        <p:sp>
          <p:nvSpPr>
            <p:cNvPr id="22" name="圆角矩形 18"/>
            <p:cNvSpPr/>
            <p:nvPr>
              <p:custDataLst>
                <p:tags r:id="rId16"/>
              </p:custDataLst>
            </p:nvPr>
          </p:nvSpPr>
          <p:spPr>
            <a:xfrm>
              <a:off x="11245" y="2251"/>
              <a:ext cx="6232" cy="1776"/>
            </a:xfrm>
            <a:prstGeom prst="roundRect">
              <a:avLst>
                <a:gd name="adj" fmla="val 50000"/>
              </a:avLst>
            </a:prstGeom>
            <a:solidFill>
              <a:srgbClr val="3366F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23" name="椭圆 22"/>
            <p:cNvSpPr/>
            <p:nvPr>
              <p:custDataLst>
                <p:tags r:id="rId17"/>
              </p:custDataLst>
            </p:nvPr>
          </p:nvSpPr>
          <p:spPr>
            <a:xfrm>
              <a:off x="10733" y="2132"/>
              <a:ext cx="2014" cy="2014"/>
            </a:xfrm>
            <a:prstGeom prst="ellipse">
              <a:avLst/>
            </a:prstGeom>
            <a:solidFill>
              <a:srgbClr val="0243F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24" name="椭圆 23"/>
            <p:cNvSpPr/>
            <p:nvPr>
              <p:custDataLst>
                <p:tags r:id="rId18"/>
              </p:custDataLst>
            </p:nvPr>
          </p:nvSpPr>
          <p:spPr>
            <a:xfrm>
              <a:off x="10872"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25" name="文本框 24"/>
            <p:cNvSpPr txBox="1"/>
            <p:nvPr>
              <p:custDataLst>
                <p:tags r:id="rId19"/>
              </p:custDataLst>
            </p:nvPr>
          </p:nvSpPr>
          <p:spPr>
            <a:xfrm>
              <a:off x="11080" y="2665"/>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0343FD"/>
                  </a:solidFill>
                  <a:effectLst/>
                  <a:uLnTx/>
                  <a:uFillTx/>
                  <a:latin typeface="Arial Black" panose="020B0A04020102020204" charset="0"/>
                  <a:ea typeface="思源黑体 CN Bold" panose="020B0800000000000000" charset="-122"/>
                  <a:cs typeface="Arial Black" panose="020B0A04020102020204" charset="0"/>
                </a:rPr>
                <a:t>04</a:t>
              </a:r>
              <a:endParaRPr kumimoji="0" lang="en-US" altLang="zh-CN" sz="3200" b="0" i="0" u="none" strike="noStrike" kern="0" cap="none" spc="300" normalizeH="0" baseline="0" noProof="0">
                <a:ln>
                  <a:noFill/>
                </a:ln>
                <a:solidFill>
                  <a:srgbClr val="0343FD"/>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6" name="文本框 25"/>
            <p:cNvSpPr txBox="1"/>
            <p:nvPr>
              <p:custDataLst>
                <p:tags r:id="rId20"/>
              </p:custDataLst>
            </p:nvPr>
          </p:nvSpPr>
          <p:spPr>
            <a:xfrm>
              <a:off x="12747" y="2272"/>
              <a:ext cx="4732" cy="1735"/>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rPr>
                <a:t>Recursion</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grpSp>
        <p:nvGrpSpPr>
          <p:cNvPr id="45" name="组合 44"/>
          <p:cNvGrpSpPr/>
          <p:nvPr/>
        </p:nvGrpSpPr>
        <p:grpSpPr>
          <a:xfrm>
            <a:off x="6814185" y="3117850"/>
            <a:ext cx="4282440" cy="1278890"/>
            <a:chOff x="10732" y="7536"/>
            <a:chExt cx="6744" cy="2014"/>
          </a:xfrm>
        </p:grpSpPr>
        <p:sp>
          <p:nvSpPr>
            <p:cNvPr id="34" name="圆角矩形 2"/>
            <p:cNvSpPr/>
            <p:nvPr>
              <p:custDataLst>
                <p:tags r:id="rId21"/>
              </p:custDataLst>
            </p:nvPr>
          </p:nvSpPr>
          <p:spPr>
            <a:xfrm>
              <a:off x="11244" y="7655"/>
              <a:ext cx="6232" cy="1776"/>
            </a:xfrm>
            <a:prstGeom prst="roundRect">
              <a:avLst>
                <a:gd name="adj" fmla="val 50000"/>
              </a:avLst>
            </a:prstGeom>
            <a:solidFill>
              <a:srgbClr val="1CBB8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35" name="椭圆 34"/>
            <p:cNvSpPr/>
            <p:nvPr>
              <p:custDataLst>
                <p:tags r:id="rId22"/>
              </p:custDataLst>
            </p:nvPr>
          </p:nvSpPr>
          <p:spPr>
            <a:xfrm>
              <a:off x="10732" y="7536"/>
              <a:ext cx="2014" cy="2014"/>
            </a:xfrm>
            <a:prstGeom prst="ellipse">
              <a:avLst/>
            </a:prstGeom>
            <a:solidFill>
              <a:srgbClr val="2D858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36" name="椭圆 35"/>
            <p:cNvSpPr/>
            <p:nvPr>
              <p:custDataLst>
                <p:tags r:id="rId23"/>
              </p:custDataLst>
            </p:nvPr>
          </p:nvSpPr>
          <p:spPr>
            <a:xfrm>
              <a:off x="10871" y="7675"/>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37" name="文本框 36"/>
            <p:cNvSpPr txBox="1"/>
            <p:nvPr>
              <p:custDataLst>
                <p:tags r:id="rId24"/>
              </p:custDataLst>
            </p:nvPr>
          </p:nvSpPr>
          <p:spPr>
            <a:xfrm>
              <a:off x="11079" y="8064"/>
              <a:ext cx="1320" cy="958"/>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2D8589"/>
                  </a:solidFill>
                  <a:effectLst/>
                  <a:uLnTx/>
                  <a:uFillTx/>
                  <a:latin typeface="Arial Black" panose="020B0A04020102020204" charset="0"/>
                  <a:ea typeface="思源黑体 CN Bold" panose="020B0800000000000000" charset="-122"/>
                  <a:cs typeface="Arial Black" panose="020B0A04020102020204" charset="0"/>
                </a:rPr>
                <a:t>05</a:t>
              </a:r>
              <a:endParaRPr kumimoji="0" lang="en-US" altLang="zh-CN" sz="3200" b="0" i="0" u="none" strike="noStrike" kern="0" cap="none" spc="300" normalizeH="0" baseline="0" noProof="0">
                <a:ln>
                  <a:noFill/>
                </a:ln>
                <a:solidFill>
                  <a:srgbClr val="2D8589"/>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38" name="文本框 37"/>
            <p:cNvSpPr txBox="1"/>
            <p:nvPr>
              <p:custDataLst>
                <p:tags r:id="rId25"/>
              </p:custDataLst>
            </p:nvPr>
          </p:nvSpPr>
          <p:spPr>
            <a:xfrm>
              <a:off x="12744" y="7659"/>
              <a:ext cx="4731" cy="1769"/>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rPr>
                <a:t>Variables</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Repetition Prefixes</a:t>
            </a:r>
            <a:endPar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endParaRPr>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Content Placeholder 2"/>
          <p:cNvSpPr/>
          <p:nvPr>
            <p:ph idx="1"/>
          </p:nvPr>
        </p:nvSpPr>
        <p:spPr/>
        <p:txBody>
          <a:bodyPr>
            <a:normAutofit fontScale="90000"/>
          </a:bodyPr>
          <a:p>
            <a:r>
              <a:rPr lang="en-US"/>
              <a:t>The REP prefix, when set before a string instruction, for example - REP MOVSB, causes repetition of the instruction based on a counter placed at the RCX register. REP executes the instruction, decreases RCX by 1, and checks whether RCX is zero. It repeats the instruction processing until RCX is zero.</a:t>
            </a:r>
            <a:endParaRPr lang="en-US"/>
          </a:p>
          <a:p>
            <a:endParaRPr lang="en-US"/>
          </a:p>
          <a:p>
            <a:r>
              <a:rPr lang="en-US"/>
              <a:t>The Direction Flag (DF) determines the direction of the operation.</a:t>
            </a:r>
            <a:endParaRPr lang="en-US"/>
          </a:p>
          <a:p>
            <a:pPr marL="0" indent="0">
              <a:buNone/>
            </a:pPr>
            <a:r>
              <a:rPr lang="en-US"/>
              <a:t>    Use CLD (Clear Direction Flag, DF = 0) to make the operation left to right.</a:t>
            </a:r>
            <a:endParaRPr lang="en-US"/>
          </a:p>
          <a:p>
            <a:pPr marL="0" indent="0">
              <a:buNone/>
            </a:pPr>
            <a:r>
              <a:rPr lang="en-US"/>
              <a:t>    Use STD (Set Direction Flag, DF = 1) to make the operation right to left.</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REP Prefix Variants</a:t>
            </a:r>
            <a:endPar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endParaRPr>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Content Placeholder 2"/>
          <p:cNvSpPr/>
          <p:nvPr>
            <p:ph idx="1"/>
          </p:nvPr>
        </p:nvSpPr>
        <p:spPr/>
        <p:txBody>
          <a:bodyPr>
            <a:normAutofit fontScale="90000"/>
          </a:bodyPr>
          <a:p>
            <a:r>
              <a:rPr lang="en-US"/>
              <a:t>The REP prefix also has the following variations:</a:t>
            </a:r>
            <a:endParaRPr lang="en-US"/>
          </a:p>
          <a:p>
            <a:endParaRPr lang="en-US"/>
          </a:p>
          <a:p>
            <a:pPr marL="0" indent="0">
              <a:buNone/>
            </a:pPr>
            <a:r>
              <a:rPr lang="en-US"/>
              <a:t>    REP: It is the unconditional repeat. It repeats the operation until CX is zero.</a:t>
            </a:r>
            <a:endParaRPr lang="en-US"/>
          </a:p>
          <a:p>
            <a:pPr marL="0" indent="0">
              <a:buNone/>
            </a:pPr>
            <a:r>
              <a:rPr lang="en-US"/>
              <a:t>    REPE or REPZ: It is conditional repeat. It repeats the operation while the zero flag indicates equal/zero. It stops when the ZF indicates not equal/zero or when CX is zero.</a:t>
            </a:r>
            <a:endParaRPr lang="en-US"/>
          </a:p>
          <a:p>
            <a:pPr marL="0" indent="0">
              <a:buNone/>
            </a:pPr>
            <a:r>
              <a:rPr lang="en-US"/>
              <a:t>    REPNE or REPNZ: It is also conditional repeat. It repeats the operation while the zero flag indicates not equal/zero. It stops when the ZF indicates equal/zero or when CX is decremented to zero.</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Arrays</a:t>
            </a:r>
            <a:endPar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endParaRPr>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Content Placeholder 2"/>
          <p:cNvSpPr/>
          <p:nvPr>
            <p:ph idx="1"/>
          </p:nvPr>
        </p:nvSpPr>
        <p:spPr/>
        <p:txBody>
          <a:bodyPr>
            <a:normAutofit/>
          </a:bodyPr>
          <a:p>
            <a:r>
              <a:rPr lang="en-US"/>
              <a:t>We have already discussed that the data definition directives to the assembler are used for allocating storage for variables. The variable could also be initialized with some specific value. The initialized value could be specified in hexadecimal, decimal or binary form.</a:t>
            </a:r>
            <a:endParaRPr lang="en-US"/>
          </a:p>
        </p:txBody>
      </p:sp>
      <p:sp>
        <p:nvSpPr>
          <p:cNvPr id="4" name="Text Box 3"/>
          <p:cNvSpPr txBox="1"/>
          <p:nvPr/>
        </p:nvSpPr>
        <p:spPr>
          <a:xfrm>
            <a:off x="687070" y="3537585"/>
            <a:ext cx="10977245" cy="3138170"/>
          </a:xfrm>
          <a:prstGeom prst="rect">
            <a:avLst/>
          </a:prstGeom>
          <a:noFill/>
        </p:spPr>
        <p:txBody>
          <a:bodyPr wrap="none" rtlCol="0">
            <a:spAutoFit/>
          </a:bodyPr>
          <a:p>
            <a:pPr algn="l"/>
            <a:r>
              <a:rPr lang="en-US"/>
              <a:t>For example, we can define a word variable 'months' in either of the following way −</a:t>
            </a:r>
            <a:endParaRPr lang="en-US"/>
          </a:p>
          <a:p>
            <a:pPr algn="l"/>
            <a:endParaRPr lang="en-US"/>
          </a:p>
          <a:p>
            <a:pPr algn="l"/>
            <a:r>
              <a:rPr lang="en-US"/>
              <a:t>	MONTHS	DW	12</a:t>
            </a:r>
            <a:endParaRPr lang="en-US"/>
          </a:p>
          <a:p>
            <a:pPr algn="l"/>
            <a:r>
              <a:rPr lang="en-US"/>
              <a:t>	MONTHS	DW	0CH</a:t>
            </a:r>
            <a:endParaRPr lang="en-US"/>
          </a:p>
          <a:p>
            <a:pPr algn="l"/>
            <a:r>
              <a:rPr lang="en-US"/>
              <a:t>	MONTHS	DW	0110B</a:t>
            </a:r>
            <a:endParaRPr lang="en-US"/>
          </a:p>
          <a:p>
            <a:pPr algn="l"/>
            <a:r>
              <a:rPr lang="en-US"/>
              <a:t>The data definition directives can also be used for defining a one-dimensional array. Let us define a one-dimensional </a:t>
            </a:r>
            <a:endParaRPr lang="en-US"/>
          </a:p>
          <a:p>
            <a:pPr algn="l"/>
            <a:r>
              <a:rPr lang="en-US"/>
              <a:t>array of numbers.</a:t>
            </a:r>
            <a:endParaRPr lang="en-US"/>
          </a:p>
          <a:p>
            <a:pPr algn="l"/>
            <a:r>
              <a:rPr lang="en-US"/>
              <a:t>                 NUMBERS	DW  34,  45,  56,  67,  75, 89</a:t>
            </a:r>
            <a:endParaRPr lang="en-US"/>
          </a:p>
          <a:p>
            <a:pPr algn="l"/>
            <a:r>
              <a:rPr lang="en-US"/>
              <a:t>The above definition declares an array of six words each initialized with the numbers 34, 45, 56, 67, 75, 89. This </a:t>
            </a:r>
            <a:endParaRPr lang="en-US"/>
          </a:p>
          <a:p>
            <a:pPr algn="l"/>
            <a:r>
              <a:rPr lang="en-US"/>
              <a:t>allocates 2x6 = 12 bytes of consecutive memory space. The symbolic address of the first number will be NUMBERS </a:t>
            </a:r>
            <a:endParaRPr lang="en-US"/>
          </a:p>
          <a:p>
            <a:pPr algn="l"/>
            <a:r>
              <a:rPr lang="en-US"/>
              <a:t>and that of the second number will be NUMBERS + 2 and so 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Examples</a:t>
            </a:r>
            <a:endPar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endParaRPr>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Content Placeholder 2"/>
          <p:cNvSpPr/>
          <p:nvPr>
            <p:ph sz="half" idx="1"/>
          </p:nvPr>
        </p:nvSpPr>
        <p:spPr/>
        <p:txBody>
          <a:bodyPr>
            <a:normAutofit/>
          </a:bodyPr>
          <a:p>
            <a:r>
              <a:rPr lang="en-US"/>
              <a:t>The times directive can also be used for multiple initializations to the same value. Using times, the inventory array can be defined as:</a:t>
            </a:r>
            <a:endParaRPr lang="en-US"/>
          </a:p>
          <a:p>
            <a:pPr marL="0" indent="0">
              <a:buNone/>
            </a:pPr>
            <a:r>
              <a:rPr lang="en-US"/>
              <a:t>   inventory times 8 dw 0</a:t>
            </a:r>
            <a:endParaRPr lang="en-US"/>
          </a:p>
        </p:txBody>
      </p:sp>
      <p:pic>
        <p:nvPicPr>
          <p:cNvPr id="4" name="Content Placeholder 3"/>
          <p:cNvPicPr>
            <a:picLocks noChangeAspect="1"/>
          </p:cNvPicPr>
          <p:nvPr>
            <p:ph sz="half" idx="2"/>
          </p:nvPr>
        </p:nvPicPr>
        <p:blipFill>
          <a:blip r:embed="rId1"/>
          <a:stretch>
            <a:fillRect/>
          </a:stretch>
        </p:blipFill>
        <p:spPr>
          <a:xfrm>
            <a:off x="6172200" y="1885950"/>
            <a:ext cx="5181600" cy="42297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4" name="文本框 3"/>
          <p:cNvSpPr txBox="1"/>
          <p:nvPr/>
        </p:nvSpPr>
        <p:spPr>
          <a:xfrm>
            <a:off x="4278630" y="2934653"/>
            <a:ext cx="7913370" cy="1886585"/>
          </a:xfrm>
          <a:prstGeom prst="rect">
            <a:avLst/>
          </a:prstGeom>
          <a:noFill/>
        </p:spPr>
        <p:txBody>
          <a:bodyPr wrap="square" rtlCol="0">
            <a:spAutoFit/>
          </a:bodyPr>
          <a:lstStyle/>
          <a:p>
            <a:pPr algn="ctr">
              <a:lnSpc>
                <a:spcPts val="7000"/>
              </a:lnSpc>
              <a:spcBef>
                <a:spcPts val="600"/>
              </a:spcBef>
            </a:pPr>
            <a:r>
              <a:rPr lang="en-US" sz="5500" dirty="0">
                <a:solidFill>
                  <a:srgbClr val="09DEE9">
                    <a:lumMod val="75000"/>
                  </a:srgbClr>
                </a:solidFill>
                <a:latin typeface="Arial Black" panose="020B0A04020102020204" charset="0"/>
                <a:ea typeface="Microsoft YaHei Light" panose="020B0502040204020203" charset="-122"/>
                <a:cs typeface="Arial Black" panose="020B0A04020102020204" charset="0"/>
                <a:sym typeface="+mn-lt"/>
              </a:rPr>
              <a:t>Procedures, Recursion, Macro</a:t>
            </a:r>
            <a:endParaRPr lang="en-US" sz="5500" dirty="0">
              <a:solidFill>
                <a:srgbClr val="09DEE9">
                  <a:lumMod val="75000"/>
                </a:srgbClr>
              </a:solidFill>
              <a:latin typeface="Arial Black" panose="020B0A04020102020204" charset="0"/>
              <a:ea typeface="Microsoft YaHei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Microsoft YaHei Light" panose="020B0502040204020203" charset="-122"/>
              </a:rPr>
            </a:fld>
            <a:endParaRPr lang="zh-CN" altLang="en-US">
              <a:solidFill>
                <a:prstClr val="black"/>
              </a:solidFill>
              <a:latin typeface="Segoe UI" panose="020B0502040204020203"/>
              <a:ea typeface="Microsoft YaHei Light" panose="020B0502040204020203" charset="-122"/>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Microsoft YaHei Light" panose="020B0502040204020203" charset="-122"/>
              </a:rPr>
              <a:t>03</a:t>
            </a:r>
            <a:endParaRPr lang="zh-CN" altLang="en-US" dirty="0">
              <a:solidFill>
                <a:prstClr val="white"/>
              </a:solidFill>
              <a:latin typeface="Segoe UI" panose="020B0502040204020203"/>
              <a:ea typeface="Microsoft YaHei Light" panose="020B0502040204020203" charset="-122"/>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Microsoft YaHei Light" panose="020B0502040204020203" charset="-122"/>
              </a:rPr>
              <a:t>Part Three</a:t>
            </a:r>
            <a:endParaRPr lang="en-US" altLang="zh-CN" dirty="0">
              <a:solidFill>
                <a:prstClr val="white"/>
              </a:solidFill>
              <a:latin typeface="Segoe UI" panose="020B0502040204020203"/>
              <a:ea typeface="Microsoft YaHei Light" panose="020B0502040204020203" charset="-122"/>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Procedures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4" name="Content Placeholder 3"/>
          <p:cNvSpPr/>
          <p:nvPr>
            <p:ph idx="1"/>
          </p:nvPr>
        </p:nvSpPr>
        <p:spPr/>
        <p:txBody>
          <a:bodyPr>
            <a:normAutofit fontScale="90000" lnSpcReduction="20000"/>
          </a:bodyPr>
          <a:p>
            <a:r>
              <a:rPr lang="en-US">
                <a:sym typeface="+mn-ea"/>
              </a:rPr>
              <a:t>Procedures or subroutines are very important in assembly language, as the assembly language programs tend to be large in size. Procedures are identified by a name. Following this name, the body of the procedure is described which performs a well-defined job. End of the procedure is indicated by a return statement.</a:t>
            </a:r>
            <a:endParaRPr lang="en-US">
              <a:sym typeface="+mn-ea"/>
            </a:endParaRPr>
          </a:p>
          <a:p>
            <a:endParaRPr lang="en-US">
              <a:sym typeface="+mn-ea"/>
            </a:endParaRPr>
          </a:p>
          <a:p>
            <a:pPr marL="0" indent="0">
              <a:buNone/>
            </a:pPr>
            <a:r>
              <a:rPr lang="en-US"/>
              <a:t>Following is the syntax to define a procedure −</a:t>
            </a:r>
            <a:endParaRPr lang="en-US"/>
          </a:p>
          <a:p>
            <a:pPr marL="0" indent="0">
              <a:buNone/>
            </a:pPr>
            <a:endParaRPr lang="en-US"/>
          </a:p>
          <a:p>
            <a:pPr marL="0" indent="0">
              <a:buNone/>
            </a:pPr>
            <a:r>
              <a:rPr lang="en-US"/>
              <a:t>proc_name:</a:t>
            </a:r>
            <a:endParaRPr lang="en-US"/>
          </a:p>
          <a:p>
            <a:pPr marL="0" indent="0">
              <a:buNone/>
            </a:pPr>
            <a:r>
              <a:rPr lang="en-US"/>
              <a:t>   procedure body</a:t>
            </a:r>
            <a:endParaRPr lang="en-US"/>
          </a:p>
          <a:p>
            <a:pPr marL="0" indent="0">
              <a:buNone/>
            </a:pPr>
            <a:r>
              <a:rPr lang="en-US"/>
              <a:t>   ...</a:t>
            </a:r>
            <a:endParaRPr lang="en-US"/>
          </a:p>
          <a:p>
            <a:pPr marL="0" indent="0">
              <a:buNone/>
            </a:pPr>
            <a:r>
              <a:rPr lang="en-US"/>
              <a:t>   ret</a:t>
            </a:r>
            <a:endParaRPr lang="en-US"/>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call instruction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075690"/>
            <a:ext cx="11438255" cy="2788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indent="0">
              <a:lnSpc>
                <a:spcPts val="4500"/>
              </a:lnSpc>
              <a:spcBef>
                <a:spcPts val="1000"/>
              </a:spcBef>
              <a:buSzPct val="200000"/>
              <a:buFontTx/>
              <a:buNone/>
            </a:pPr>
            <a:r>
              <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 procedure is called from another function by using the call instruction. The call instruction should have the name of the called procedure as an argument as shown below −</a:t>
            </a:r>
            <a:endPar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indent="0">
              <a:lnSpc>
                <a:spcPts val="4500"/>
              </a:lnSpc>
              <a:spcBef>
                <a:spcPts val="1000"/>
              </a:spcBef>
              <a:buSzPct val="200000"/>
              <a:buFontTx/>
              <a:buNone/>
            </a:pPr>
            <a:endPar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indent="0">
              <a:lnSpc>
                <a:spcPts val="4500"/>
              </a:lnSpc>
              <a:spcBef>
                <a:spcPts val="1000"/>
              </a:spcBef>
              <a:buSzPct val="200000"/>
              <a:buFontTx/>
              <a:buNone/>
            </a:pPr>
            <a:r>
              <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call proc_name</a:t>
            </a:r>
            <a:endPar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indent="0">
              <a:lnSpc>
                <a:spcPts val="4500"/>
              </a:lnSpc>
              <a:spcBef>
                <a:spcPts val="1000"/>
              </a:spcBef>
              <a:buSzPct val="200000"/>
              <a:buFontTx/>
              <a:buNone/>
            </a:pPr>
            <a:endPar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indent="0">
              <a:lnSpc>
                <a:spcPts val="4500"/>
              </a:lnSpc>
              <a:spcBef>
                <a:spcPts val="1000"/>
              </a:spcBef>
              <a:buSzPct val="200000"/>
              <a:buFontTx/>
              <a:buNone/>
            </a:pPr>
            <a:r>
              <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 called procedure returns the control to the calling procedure by using the ret instruction.</a:t>
            </a:r>
            <a:endPar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solidFill>
                  <a:srgbClr val="07A7AF"/>
                </a:solidFill>
                <a:effectLst/>
                <a:uLnTx/>
                <a:uFillTx/>
                <a:sym typeface="+mn-ea"/>
              </a:rPr>
              <a:t>Examples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pic>
        <p:nvPicPr>
          <p:cNvPr id="5" name="Picture 4"/>
          <p:cNvPicPr>
            <a:picLocks noChangeAspect="1"/>
          </p:cNvPicPr>
          <p:nvPr/>
        </p:nvPicPr>
        <p:blipFill>
          <a:blip r:embed="rId1"/>
          <a:stretch>
            <a:fillRect/>
          </a:stretch>
        </p:blipFill>
        <p:spPr>
          <a:xfrm>
            <a:off x="2589530" y="1083310"/>
            <a:ext cx="7419975" cy="74295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Stacks Data Structure</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522605" y="1104900"/>
            <a:ext cx="11703685" cy="3692525"/>
          </a:xfrm>
          <a:prstGeom prst="rect">
            <a:avLst/>
          </a:prstGeom>
          <a:noFill/>
        </p:spPr>
        <p:txBody>
          <a:bodyPr wrap="none" rtlCol="0">
            <a:spAutoFit/>
          </a:bodyPr>
          <a:p>
            <a:pPr algn="l"/>
            <a:r>
              <a:rPr lang="en-US"/>
              <a:t>A stack is an array-like data structure in the memory in which data can be stored and removed from a location </a:t>
            </a:r>
            <a:endParaRPr lang="en-US"/>
          </a:p>
          <a:p>
            <a:pPr algn="l"/>
            <a:r>
              <a:rPr lang="en-US"/>
              <a:t>called the 'top' of the stack. The data that needs to be stored is 'pushed' into the stack and data to be retrieved is </a:t>
            </a:r>
            <a:endParaRPr lang="en-US"/>
          </a:p>
          <a:p>
            <a:pPr algn="l"/>
            <a:r>
              <a:rPr lang="en-US"/>
              <a:t>'popped' out from the stack. Stack is a LIFO data structure, i.e., the data stored first is retrieved last.</a:t>
            </a:r>
            <a:endParaRPr lang="en-US"/>
          </a:p>
          <a:p>
            <a:pPr algn="l"/>
            <a:endParaRPr lang="en-US"/>
          </a:p>
          <a:p>
            <a:pPr algn="l"/>
            <a:endParaRPr lang="en-US"/>
          </a:p>
          <a:p>
            <a:pPr algn="l"/>
            <a:r>
              <a:rPr lang="en-US"/>
              <a:t>Assembly language provides two instructions for stack operations: PUSH and POP. These instructions have syntaxes like −</a:t>
            </a:r>
            <a:endParaRPr lang="en-US"/>
          </a:p>
          <a:p>
            <a:pPr algn="l"/>
            <a:r>
              <a:rPr lang="en-US"/>
              <a:t>	PUSH    operand</a:t>
            </a:r>
            <a:endParaRPr lang="en-US"/>
          </a:p>
          <a:p>
            <a:pPr algn="l"/>
            <a:r>
              <a:rPr lang="en-US"/>
              <a:t>	POP     address/register</a:t>
            </a:r>
            <a:endParaRPr lang="en-US"/>
          </a:p>
          <a:p>
            <a:pPr algn="l"/>
            <a:endParaRPr lang="en-US"/>
          </a:p>
          <a:p>
            <a:pPr algn="l"/>
            <a:r>
              <a:rPr lang="en-US"/>
              <a:t>The memory space reserved in the stack segment is used for implementing stack. The registers SS and RSP (ESP or SP) are </a:t>
            </a:r>
            <a:endParaRPr lang="en-US"/>
          </a:p>
          <a:p>
            <a:pPr algn="l"/>
            <a:r>
              <a:rPr lang="en-US"/>
              <a:t>used for implementing the stack. The top of the stack, which points to the last data item inserted into the stack is pointed to </a:t>
            </a:r>
            <a:endParaRPr lang="en-US"/>
          </a:p>
          <a:p>
            <a:pPr algn="l"/>
            <a:r>
              <a:rPr lang="en-US"/>
              <a:t>by the SS:RSP register, where the SS register points to the beginning of the stack segment and the RSP (ESP or SP) gives the </a:t>
            </a:r>
            <a:endParaRPr lang="en-US"/>
          </a:p>
          <a:p>
            <a:pPr algn="l"/>
            <a:r>
              <a:rPr lang="en-US"/>
              <a:t>offset into the stack segment.</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Stack Characteristics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03605" y="1310005"/>
            <a:ext cx="11138535" cy="1476375"/>
          </a:xfrm>
          <a:prstGeom prst="rect">
            <a:avLst/>
          </a:prstGeom>
          <a:noFill/>
        </p:spPr>
        <p:txBody>
          <a:bodyPr wrap="none" rtlCol="0">
            <a:spAutoFit/>
          </a:bodyPr>
          <a:p>
            <a:pPr algn="l"/>
            <a:r>
              <a:rPr lang="en-US"/>
              <a:t>The stack implementation has the following characteristics −</a:t>
            </a:r>
            <a:endParaRPr lang="en-US"/>
          </a:p>
          <a:p>
            <a:pPr algn="l"/>
            <a:endParaRPr lang="en-US"/>
          </a:p>
          <a:p>
            <a:pPr algn="l"/>
            <a:r>
              <a:rPr lang="en-US"/>
              <a:t>    Only words or doublewords could be saved into the stack, not a byte.</a:t>
            </a:r>
            <a:endParaRPr lang="en-US"/>
          </a:p>
          <a:p>
            <a:pPr algn="l"/>
            <a:r>
              <a:rPr lang="en-US"/>
              <a:t>    The stack grows in the reverse direction, i.e., toward the lower memory address</a:t>
            </a:r>
            <a:endParaRPr lang="en-US"/>
          </a:p>
          <a:p>
            <a:pPr algn="l"/>
            <a:r>
              <a:rPr lang="en-US"/>
              <a:t>    The top of the stack points to the last item inserted in the stack; it points to the lower byte of the last word inserted.</a:t>
            </a:r>
            <a:endParaRPr lang="en-US"/>
          </a:p>
        </p:txBody>
      </p:sp>
      <p:sp>
        <p:nvSpPr>
          <p:cNvPr id="5" name="Text Box 4"/>
          <p:cNvSpPr txBox="1"/>
          <p:nvPr/>
        </p:nvSpPr>
        <p:spPr>
          <a:xfrm>
            <a:off x="905510" y="2702560"/>
            <a:ext cx="9621520" cy="4246245"/>
          </a:xfrm>
          <a:prstGeom prst="rect">
            <a:avLst/>
          </a:prstGeom>
          <a:noFill/>
        </p:spPr>
        <p:txBody>
          <a:bodyPr wrap="none" rtlCol="0">
            <a:spAutoFit/>
          </a:bodyPr>
          <a:p>
            <a:pPr algn="l"/>
            <a:r>
              <a:rPr lang="en-US"/>
              <a:t>As we discussed about storing the values of the registers in the stack before using them for some use; </a:t>
            </a:r>
            <a:endParaRPr lang="en-US"/>
          </a:p>
          <a:p>
            <a:pPr algn="l"/>
            <a:r>
              <a:rPr lang="en-US"/>
              <a:t>it can be done in following way −</a:t>
            </a:r>
            <a:endParaRPr lang="en-US"/>
          </a:p>
          <a:p>
            <a:pPr algn="l"/>
            <a:r>
              <a:rPr lang="en-US"/>
              <a:t>; Save the AX and BX registers in the stack</a:t>
            </a:r>
            <a:endParaRPr lang="en-US"/>
          </a:p>
          <a:p>
            <a:pPr algn="l"/>
            <a:r>
              <a:rPr lang="en-US"/>
              <a:t>PUSH    RAX</a:t>
            </a:r>
            <a:endParaRPr lang="en-US"/>
          </a:p>
          <a:p>
            <a:pPr algn="l"/>
            <a:r>
              <a:rPr lang="en-US"/>
              <a:t>PUSH    RBX</a:t>
            </a:r>
            <a:endParaRPr lang="en-US"/>
          </a:p>
          <a:p>
            <a:pPr algn="l"/>
            <a:r>
              <a:rPr lang="en-US"/>
              <a:t>; Use the registers for other purpose</a:t>
            </a:r>
            <a:endParaRPr lang="en-US"/>
          </a:p>
          <a:p>
            <a:pPr algn="l"/>
            <a:r>
              <a:rPr lang="en-US"/>
              <a:t>MOV	RAX, VALUE1</a:t>
            </a:r>
            <a:endParaRPr lang="en-US"/>
          </a:p>
          <a:p>
            <a:pPr algn="l"/>
            <a:r>
              <a:rPr lang="en-US"/>
              <a:t>MOV 	RBX, VALUE2</a:t>
            </a:r>
            <a:endParaRPr lang="en-US"/>
          </a:p>
          <a:p>
            <a:pPr algn="l"/>
            <a:r>
              <a:rPr lang="en-US"/>
              <a:t>...</a:t>
            </a:r>
            <a:endParaRPr lang="en-US"/>
          </a:p>
          <a:p>
            <a:pPr algn="l"/>
            <a:r>
              <a:rPr lang="en-US"/>
              <a:t>MOV 	VALUE1, RAX</a:t>
            </a:r>
            <a:endParaRPr lang="en-US"/>
          </a:p>
          <a:p>
            <a:pPr algn="l"/>
            <a:r>
              <a:rPr lang="en-US"/>
              <a:t>MOV	VALUE2, RBX</a:t>
            </a:r>
            <a:endParaRPr lang="en-US"/>
          </a:p>
          <a:p>
            <a:pPr algn="l"/>
            <a:endParaRPr lang="en-US"/>
          </a:p>
          <a:p>
            <a:pPr algn="l"/>
            <a:r>
              <a:rPr lang="en-US"/>
              <a:t>; Restore the original values</a:t>
            </a:r>
            <a:endParaRPr lang="en-US"/>
          </a:p>
          <a:p>
            <a:pPr algn="l"/>
            <a:r>
              <a:rPr lang="en-US"/>
              <a:t>POP	RBX</a:t>
            </a:r>
            <a:endParaRPr lang="en-US"/>
          </a:p>
          <a:p>
            <a:pPr algn="l"/>
            <a:r>
              <a:rPr lang="en-US"/>
              <a:t>POP	RAX</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文本框 15"/>
          <p:cNvSpPr txBox="1"/>
          <p:nvPr/>
        </p:nvSpPr>
        <p:spPr>
          <a:xfrm>
            <a:off x="4260215" y="2447290"/>
            <a:ext cx="7919720" cy="988695"/>
          </a:xfrm>
          <a:prstGeom prst="rect">
            <a:avLst/>
          </a:prstGeom>
          <a:noFill/>
        </p:spPr>
        <p:txBody>
          <a:bodyPr wrap="square" rtlCol="0">
            <a:spAutoFit/>
          </a:bodyPr>
          <a:lstStyle/>
          <a:p>
            <a:pPr algn="ctr">
              <a:lnSpc>
                <a:spcPts val="7000"/>
              </a:lnSpc>
              <a:spcBef>
                <a:spcPts val="600"/>
              </a:spcBef>
            </a:pPr>
            <a:r>
              <a:rPr lang="en-US" sz="5500" dirty="0">
                <a:solidFill>
                  <a:srgbClr val="BF191A"/>
                </a:solidFill>
                <a:latin typeface="Arial Black" panose="020B0A04020102020204" charset="0"/>
                <a:ea typeface="Microsoft YaHei Light" panose="020B0502040204020203" charset="-122"/>
                <a:cs typeface="Arial Black" panose="020B0A04020102020204" charset="0"/>
                <a:sym typeface="+mn-lt"/>
              </a:rPr>
              <a:t>Loops</a:t>
            </a:r>
            <a:endParaRPr lang="en-US" sz="5500" dirty="0">
              <a:solidFill>
                <a:srgbClr val="BF191A"/>
              </a:solidFill>
              <a:latin typeface="Arial Black" panose="020B0A04020102020204" charset="0"/>
              <a:ea typeface="Microsoft YaHei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Microsoft YaHei Light" panose="020B0502040204020203" charset="-122"/>
              </a:rPr>
            </a:fld>
            <a:endParaRPr lang="zh-CN" altLang="en-US">
              <a:solidFill>
                <a:prstClr val="black"/>
              </a:solidFill>
              <a:latin typeface="Segoe UI" panose="020B0502040204020203"/>
              <a:ea typeface="Microsoft YaHei Light" panose="020B0502040204020203" charset="-122"/>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Microsoft YaHei Light" panose="020B0502040204020203" charset="-122"/>
              </a:rPr>
              <a:t>01</a:t>
            </a:r>
            <a:endParaRPr lang="zh-CN" altLang="en-US" dirty="0">
              <a:solidFill>
                <a:prstClr val="white"/>
              </a:solidFill>
              <a:latin typeface="Segoe UI" panose="020B0502040204020203"/>
              <a:ea typeface="Microsoft YaHei Light" panose="020B0502040204020203" charset="-122"/>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Microsoft YaHei Light" panose="020B0502040204020203" charset="-122"/>
              </a:rPr>
              <a:t>Part One</a:t>
            </a:r>
            <a:endParaRPr lang="en-US" altLang="zh-CN" dirty="0">
              <a:solidFill>
                <a:prstClr val="white"/>
              </a:solidFill>
              <a:latin typeface="Segoe UI" panose="020B0502040204020203"/>
              <a:ea typeface="Microsoft YaHei Light" panose="020B0502040204020203" charset="-122"/>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Recursion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610870" y="1310005"/>
            <a:ext cx="11129645" cy="3969385"/>
          </a:xfrm>
          <a:prstGeom prst="rect">
            <a:avLst/>
          </a:prstGeom>
          <a:noFill/>
        </p:spPr>
        <p:txBody>
          <a:bodyPr wrap="none" rtlCol="0">
            <a:spAutoFit/>
          </a:bodyPr>
          <a:p>
            <a:pPr algn="l"/>
            <a:r>
              <a:rPr lang="en-US"/>
              <a:t>A recursive procedure is one that calls itself. There are two kind of recursion: direct and indirect. In direct recursion, </a:t>
            </a:r>
            <a:endParaRPr lang="en-US"/>
          </a:p>
          <a:p>
            <a:pPr algn="l"/>
            <a:r>
              <a:rPr lang="en-US"/>
              <a:t>the procedure calls itself and in indirect recursion, the first procedure calls a second procedure, which in turn calls the </a:t>
            </a:r>
            <a:endParaRPr lang="en-US"/>
          </a:p>
          <a:p>
            <a:pPr algn="l"/>
            <a:r>
              <a:rPr lang="en-US"/>
              <a:t>first procedure.</a:t>
            </a:r>
            <a:endParaRPr lang="en-US"/>
          </a:p>
          <a:p>
            <a:pPr algn="l"/>
            <a:endParaRPr lang="en-US"/>
          </a:p>
          <a:p>
            <a:pPr algn="l"/>
            <a:r>
              <a:rPr lang="en-US"/>
              <a:t>Recursion could be observed in numerous mathematical algorithms. For example, consider the case of calculating the </a:t>
            </a:r>
            <a:endParaRPr lang="en-US"/>
          </a:p>
          <a:p>
            <a:pPr algn="l"/>
            <a:r>
              <a:rPr lang="en-US"/>
              <a:t>factorial of a number. Factorial of a number is given by the equation −</a:t>
            </a:r>
            <a:endParaRPr lang="en-US"/>
          </a:p>
          <a:p>
            <a:pPr algn="l"/>
            <a:endParaRPr lang="en-US"/>
          </a:p>
          <a:p>
            <a:pPr algn="l"/>
            <a:r>
              <a:rPr lang="en-US"/>
              <a:t>Recursion could be observed in numerous mathematical algorithms. For example, consider the case of calculating the </a:t>
            </a:r>
            <a:endParaRPr lang="en-US"/>
          </a:p>
          <a:p>
            <a:pPr algn="l"/>
            <a:r>
              <a:rPr lang="en-US"/>
              <a:t>factorial of a number. Factorial of a number is given by the equation −</a:t>
            </a:r>
            <a:endParaRPr lang="en-US"/>
          </a:p>
          <a:p>
            <a:pPr algn="l"/>
            <a:r>
              <a:rPr lang="en-US"/>
              <a:t>	Fact (n) = n * fact (n-1) for n &gt; 0</a:t>
            </a:r>
            <a:endParaRPr lang="en-US"/>
          </a:p>
          <a:p>
            <a:pPr algn="l"/>
            <a:endParaRPr lang="en-US"/>
          </a:p>
          <a:p>
            <a:pPr algn="l"/>
            <a:r>
              <a:rPr lang="en-US"/>
              <a:t>For example: factorial of 5 is 1 x 2 x 3 x 4 x 5 = 5 x factorial of 4 and this can be a good example of showing a recursive </a:t>
            </a:r>
            <a:endParaRPr lang="en-US"/>
          </a:p>
          <a:p>
            <a:pPr algn="l"/>
            <a:r>
              <a:rPr lang="en-US"/>
              <a:t>procedure. Every recursive algorithm must have an ending condition, i.e., the recursive calling of the program should </a:t>
            </a:r>
            <a:endParaRPr lang="en-US"/>
          </a:p>
          <a:p>
            <a:pPr algn="l"/>
            <a:r>
              <a:rPr lang="en-US"/>
              <a:t>be stopped when a condition is fulfilled. In the case of factorial algorithm, the end condition is reached when n is 0.</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Macros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03605" y="1310005"/>
            <a:ext cx="10797540" cy="4246245"/>
          </a:xfrm>
          <a:prstGeom prst="rect">
            <a:avLst/>
          </a:prstGeom>
          <a:noFill/>
        </p:spPr>
        <p:txBody>
          <a:bodyPr wrap="none" rtlCol="0">
            <a:spAutoFit/>
          </a:bodyPr>
          <a:p>
            <a:pPr algn="l"/>
            <a:r>
              <a:rPr lang="en-US"/>
              <a:t>Writing a macro is another way of ensuring modular programming in assembly language.</a:t>
            </a:r>
            <a:endParaRPr lang="en-US"/>
          </a:p>
          <a:p>
            <a:pPr algn="l"/>
            <a:r>
              <a:rPr lang="en-US"/>
              <a:t>    	A macro is a sequence of instructions, assigned by a name and could be used anywhere in the program.</a:t>
            </a:r>
            <a:endParaRPr lang="en-US"/>
          </a:p>
          <a:p>
            <a:pPr algn="l"/>
            <a:r>
              <a:rPr lang="en-US"/>
              <a:t>    	In NASM, macros are defined with %macro and %endmacro directives.</a:t>
            </a:r>
            <a:endParaRPr lang="en-US"/>
          </a:p>
          <a:p>
            <a:pPr algn="l"/>
            <a:r>
              <a:rPr lang="en-US"/>
              <a:t>    	The macro begins with the %macro directive and ends with the %endmacro directive.</a:t>
            </a:r>
            <a:endParaRPr lang="en-US"/>
          </a:p>
          <a:p>
            <a:pPr algn="l"/>
            <a:endParaRPr lang="en-US"/>
          </a:p>
          <a:p>
            <a:pPr algn="l"/>
            <a:r>
              <a:rPr lang="en-US"/>
              <a:t>The Syntax for macro definition −</a:t>
            </a:r>
            <a:endParaRPr lang="en-US"/>
          </a:p>
          <a:p>
            <a:pPr algn="l"/>
            <a:endParaRPr lang="en-US"/>
          </a:p>
          <a:p>
            <a:pPr algn="l"/>
            <a:r>
              <a:rPr lang="en-US"/>
              <a:t>	%macro macro_name  number_of_params</a:t>
            </a:r>
            <a:endParaRPr lang="en-US"/>
          </a:p>
          <a:p>
            <a:pPr algn="l"/>
            <a:r>
              <a:rPr lang="en-US"/>
              <a:t>	&lt;macro body&gt;</a:t>
            </a:r>
            <a:endParaRPr lang="en-US"/>
          </a:p>
          <a:p>
            <a:pPr algn="l"/>
            <a:r>
              <a:rPr lang="en-US"/>
              <a:t>	%endmacro</a:t>
            </a:r>
            <a:endParaRPr lang="en-US"/>
          </a:p>
          <a:p>
            <a:pPr algn="l"/>
            <a:r>
              <a:rPr lang="en-US"/>
              <a:t>Where, number_of_params specifies the number parameters, macro_name specifies the name of the macro.</a:t>
            </a:r>
            <a:endParaRPr lang="en-US"/>
          </a:p>
          <a:p>
            <a:pPr algn="l"/>
            <a:endParaRPr lang="en-US"/>
          </a:p>
          <a:p>
            <a:pPr algn="l"/>
            <a:r>
              <a:rPr lang="en-US"/>
              <a:t>The macro is invoked by using the macro name along with the necessary parameters. When you need to use some </a:t>
            </a:r>
            <a:endParaRPr lang="en-US"/>
          </a:p>
          <a:p>
            <a:pPr algn="l"/>
            <a:r>
              <a:rPr lang="en-US"/>
              <a:t>sequence of instructions many times in a program, you can put those instructions in a macro and use it instead of </a:t>
            </a:r>
            <a:endParaRPr lang="en-US"/>
          </a:p>
          <a:p>
            <a:pPr algn="l"/>
            <a:r>
              <a:rPr lang="en-US"/>
              <a:t>writing the instructions all the time.</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Macros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03605" y="1310005"/>
            <a:ext cx="8949055" cy="1198880"/>
          </a:xfrm>
          <a:prstGeom prst="rect">
            <a:avLst/>
          </a:prstGeom>
          <a:noFill/>
        </p:spPr>
        <p:txBody>
          <a:bodyPr wrap="none" rtlCol="0">
            <a:spAutoFit/>
          </a:bodyPr>
          <a:p>
            <a:pPr algn="l"/>
            <a:r>
              <a:rPr lang="en-US"/>
              <a:t>For example, a very common need for programs is to write a string of characters in the screen. </a:t>
            </a:r>
            <a:endParaRPr lang="en-US"/>
          </a:p>
          <a:p>
            <a:pPr algn="l"/>
            <a:r>
              <a:rPr lang="en-US"/>
              <a:t>For displaying a string of characters, you need the following sequence of instructions −</a:t>
            </a:r>
            <a:endParaRPr lang="en-US"/>
          </a:p>
          <a:p>
            <a:pPr algn="l"/>
            <a:r>
              <a:rPr lang="en-US"/>
              <a:t>	 lea     rcx, [msg]</a:t>
            </a:r>
            <a:endParaRPr lang="en-US"/>
          </a:p>
          <a:p>
            <a:pPr algn="l"/>
            <a:r>
              <a:rPr lang="en-US"/>
              <a:t>    	 call    printf</a:t>
            </a:r>
            <a:endParaRPr lang="en-US"/>
          </a:p>
        </p:txBody>
      </p:sp>
      <p:pic>
        <p:nvPicPr>
          <p:cNvPr id="4" name="Picture 3"/>
          <p:cNvPicPr>
            <a:picLocks noChangeAspect="1"/>
          </p:cNvPicPr>
          <p:nvPr/>
        </p:nvPicPr>
        <p:blipFill>
          <a:blip r:embed="rId1"/>
          <a:stretch>
            <a:fillRect/>
          </a:stretch>
        </p:blipFill>
        <p:spPr>
          <a:xfrm>
            <a:off x="3108325" y="2369185"/>
            <a:ext cx="6134100" cy="584835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nvPicPr>
        <p:blipFill>
          <a:blip r:embed="rId1"/>
          <a:srcRect b="14287"/>
          <a:stretch>
            <a:fillRect/>
          </a:stretch>
        </p:blipFill>
        <p:spPr>
          <a:xfrm>
            <a:off x="0" y="-32385"/>
            <a:ext cx="12179300" cy="6900545"/>
          </a:xfrm>
          <a:prstGeom prst="rect">
            <a:avLst/>
          </a:prstGeom>
          <a:noFill/>
          <a:ln w="9525">
            <a:noFill/>
          </a:ln>
        </p:spPr>
      </p:pic>
      <p:sp>
        <p:nvSpPr>
          <p:cNvPr id="7" name="矩形 6"/>
          <p:cNvSpPr/>
          <p:nvPr/>
        </p:nvSpPr>
        <p:spPr>
          <a:xfrm>
            <a:off x="0" y="-32385"/>
            <a:ext cx="12192000" cy="6900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compatLnSpc="1">
            <a:noAutofit/>
          </a:bodyPr>
          <a:lstStyle/>
          <a:p>
            <a:pPr algn="ctr"/>
            <a:endParaRPr lang="zh-CN" altLang="en-US" dirty="0">
              <a:latin typeface="Times New Roman" panose="02020603050405020304" charset="0"/>
              <a:ea typeface="阿里巴巴普惠体 R" panose="00020600040101010101" pitchFamily="18" charset="-122"/>
              <a:cs typeface="Times New Roman" panose="02020603050405020304" charset="0"/>
            </a:endParaRPr>
          </a:p>
        </p:txBody>
      </p:sp>
      <p:sp>
        <p:nvSpPr>
          <p:cNvPr id="115" name="矩形 114"/>
          <p:cNvSpPr/>
          <p:nvPr/>
        </p:nvSpPr>
        <p:spPr bwMode="auto">
          <a:xfrm>
            <a:off x="-19050" y="2219960"/>
            <a:ext cx="12198985" cy="10147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9" name="矩形 8"/>
          <p:cNvSpPr/>
          <p:nvPr>
            <p:custDataLst>
              <p:tags r:id="rId2"/>
            </p:custDataLst>
          </p:nvPr>
        </p:nvSpPr>
        <p:spPr>
          <a:xfrm>
            <a:off x="9640129" y="6095138"/>
            <a:ext cx="2379149"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i="0" u="none" strike="noStrike" kern="1200" cap="none" spc="0" normalizeH="0" baseline="0" noProof="0" dirty="0">
                <a:ln>
                  <a:noFill/>
                </a:ln>
                <a:effectLst/>
                <a:uLnTx/>
                <a:uFillTx/>
                <a:latin typeface="Arial" panose="020B0604020202020204" pitchFamily="34" charset="0"/>
                <a:ea typeface="STKaiti" panose="02010600040101010101" pitchFamily="2" charset="-122"/>
                <a:cs typeface="Arial" panose="020B0604020202020204" pitchFamily="34" charset="0"/>
              </a:rPr>
              <a:t>2023.04.18</a:t>
            </a:r>
            <a:endParaRPr kumimoji="0" lang="en-US" altLang="zh-CN" sz="1600" i="0" u="none" strike="noStrike" kern="1200" cap="none" spc="0" normalizeH="0" baseline="0" noProof="0" dirty="0">
              <a:ln>
                <a:noFill/>
              </a:ln>
              <a:effectLst/>
              <a:uLnTx/>
              <a:uFillTx/>
              <a:latin typeface="Arial" panose="020B0604020202020204" pitchFamily="34" charset="0"/>
              <a:ea typeface="STKaiti" panose="02010600040101010101" pitchFamily="2" charset="-122"/>
              <a:cs typeface="Arial" panose="020B0604020202020204" pitchFamily="34" charset="0"/>
            </a:endParaRPr>
          </a:p>
        </p:txBody>
      </p:sp>
      <p:sp>
        <p:nvSpPr>
          <p:cNvPr id="10" name="矩形 9"/>
          <p:cNvSpPr/>
          <p:nvPr>
            <p:custDataLst>
              <p:tags r:id="rId3"/>
            </p:custDataLst>
          </p:nvPr>
        </p:nvSpPr>
        <p:spPr>
          <a:xfrm>
            <a:off x="2886710" y="4955540"/>
            <a:ext cx="6418580" cy="1139825"/>
          </a:xfrm>
          <a:prstGeom prst="rect">
            <a:avLst/>
          </a:prstGeom>
        </p:spPr>
        <p:txBody>
          <a:bodyPr wrap="square">
            <a:noAutofit/>
          </a:bodyPr>
          <a:lstStyle/>
          <a:p>
            <a:pPr indent="0" algn="ctr" fontAlgn="auto">
              <a:lnSpc>
                <a:spcPts val="2800"/>
              </a:lnSpc>
              <a:spcBef>
                <a:spcPts val="1500"/>
              </a:spcBef>
              <a:defRPr/>
            </a:pPr>
            <a:r>
              <a:rPr lang="en-US" altLang="zh-CN" dirty="0">
                <a:latin typeface="Palatino Linotype" panose="02040502050505030304" charset="0"/>
                <a:cs typeface="Palatino Linotype" panose="02040502050505030304" charset="0"/>
              </a:rPr>
              <a:t>Gianforte School of Computing </a:t>
            </a:r>
            <a:endParaRPr lang="en-US" altLang="zh-CN" dirty="0">
              <a:latin typeface="Palatino Linotype" panose="02040502050505030304" charset="0"/>
              <a:cs typeface="Palatino Linotype" panose="02040502050505030304" charset="0"/>
            </a:endParaRPr>
          </a:p>
          <a:p>
            <a:pPr indent="0" algn="ctr" fontAlgn="auto">
              <a:lnSpc>
                <a:spcPts val="2800"/>
              </a:lnSpc>
              <a:spcBef>
                <a:spcPts val="0"/>
              </a:spcBef>
              <a:defRPr/>
            </a:pPr>
            <a:r>
              <a:rPr lang="en-US" altLang="en-GB" dirty="0">
                <a:solidFill>
                  <a:srgbClr val="000000"/>
                </a:solidFill>
                <a:latin typeface="Palatino Linotype" panose="02040502050505030304" charset="0"/>
                <a:cs typeface="Palatino Linotype" panose="02040502050505030304" charset="0"/>
                <a:sym typeface="+mn-ea"/>
              </a:rPr>
              <a:t>Norm Asbjornson College of Engineerin</a:t>
            </a:r>
            <a:r>
              <a:rPr lang="en-US" altLang="zh-CN" dirty="0">
                <a:latin typeface="Palatino Linotype" panose="02040502050505030304" charset="0"/>
                <a:cs typeface="Palatino Linotype" panose="02040502050505030304" charset="0"/>
              </a:rPr>
              <a:t>E-mail: fzhong@montana.edu</a:t>
            </a:r>
            <a:endParaRPr lang="en-US" altLang="zh-CN" dirty="0">
              <a:latin typeface="Palatino Linotype" panose="02040502050505030304" charset="0"/>
              <a:cs typeface="Palatino Linotype" panose="02040502050505030304" charset="0"/>
            </a:endParaRPr>
          </a:p>
          <a:p>
            <a:pPr indent="0" algn="ctr" fontAlgn="auto">
              <a:lnSpc>
                <a:spcPts val="2800"/>
              </a:lnSpc>
              <a:spcBef>
                <a:spcPts val="0"/>
              </a:spcBef>
              <a:defRPr/>
            </a:pPr>
            <a:endParaRPr lang="en-US" altLang="zh-CN" dirty="0">
              <a:latin typeface="Palatino Linotype" panose="02040502050505030304" charset="0"/>
              <a:cs typeface="Palatino Linotype" panose="02040502050505030304" charset="0"/>
            </a:endParaRPr>
          </a:p>
        </p:txBody>
      </p:sp>
      <p:sp>
        <p:nvSpPr>
          <p:cNvPr id="12" name="文本框 11"/>
          <p:cNvSpPr txBox="1"/>
          <p:nvPr>
            <p:custDataLst>
              <p:tags r:id="rId4"/>
            </p:custDataLst>
          </p:nvPr>
        </p:nvSpPr>
        <p:spPr>
          <a:xfrm>
            <a:off x="4768215" y="3101340"/>
            <a:ext cx="2655570" cy="1001395"/>
          </a:xfrm>
          <a:prstGeom prst="rect">
            <a:avLst/>
          </a:prstGeom>
          <a:noFill/>
        </p:spPr>
        <p:txBody>
          <a:bodyPr wrap="square" rtlCol="0">
            <a:spAutoFit/>
          </a:bodyPr>
          <a:lstStyle/>
          <a:p>
            <a:pPr marR="0" indent="0" algn="ctr" defTabSz="914400" fontAlgn="auto">
              <a:lnSpc>
                <a:spcPct val="150000"/>
              </a:lnSpc>
              <a:spcBef>
                <a:spcPts val="0"/>
              </a:spcBef>
              <a:spcAft>
                <a:spcPts val="0"/>
              </a:spcAft>
              <a:buClrTx/>
              <a:buSzTx/>
              <a:buFontTx/>
              <a:buNone/>
              <a:defRPr/>
            </a:pPr>
            <a:r>
              <a:rPr lang="en-US" altLang="zh-CN" sz="2500" b="1" noProof="0" dirty="0" err="1">
                <a:latin typeface="Palatino Linotype" panose="02040502050505030304" charset="0"/>
                <a:ea typeface="STKaiti" panose="02010600040101010101" pitchFamily="2" charset="-122"/>
                <a:cs typeface="Palatino Linotype" panose="02040502050505030304" charset="0"/>
                <a:sym typeface="+mn-ea"/>
              </a:rPr>
              <a:t>Fangtian</a:t>
            </a:r>
            <a:r>
              <a:rPr lang="en-US" altLang="zh-CN" sz="2500" b="1" noProof="0" dirty="0">
                <a:latin typeface="Palatino Linotype" panose="02040502050505030304" charset="0"/>
                <a:ea typeface="STKaiti" panose="02010600040101010101" pitchFamily="2" charset="-122"/>
                <a:cs typeface="Palatino Linotype" panose="02040502050505030304" charset="0"/>
                <a:sym typeface="+mn-ea"/>
              </a:rPr>
              <a:t> </a:t>
            </a:r>
            <a:r>
              <a:rPr lang="en-US" altLang="zh-CN" sz="2500" b="1" noProof="0" dirty="0" err="1">
                <a:latin typeface="Palatino Linotype" panose="02040502050505030304" charset="0"/>
                <a:ea typeface="STKaiti" panose="02010600040101010101" pitchFamily="2" charset="-122"/>
                <a:cs typeface="Palatino Linotype" panose="02040502050505030304" charset="0"/>
                <a:sym typeface="+mn-ea"/>
              </a:rPr>
              <a:t>Zhong</a:t>
            </a:r>
            <a:endParaRPr kumimoji="0" lang="en-US" altLang="zh-CN" sz="2500" b="1" i="0" kern="1200" cap="none" spc="0" normalizeH="0" baseline="0" noProof="0" dirty="0" err="1">
              <a:latin typeface="Palatino Linotype" panose="02040502050505030304" charset="0"/>
              <a:ea typeface="STKaiti" panose="02010600040101010101" pitchFamily="2" charset="-122"/>
              <a:cs typeface="Palatino Linotype" panose="02040502050505030304" charset="0"/>
            </a:endParaRPr>
          </a:p>
          <a:p>
            <a:pPr marR="0" indent="0" algn="ctr" defTabSz="914400" fontAlgn="auto">
              <a:lnSpc>
                <a:spcPts val="2600"/>
              </a:lnSpc>
              <a:spcBef>
                <a:spcPts val="0"/>
              </a:spcBef>
              <a:spcAft>
                <a:spcPts val="0"/>
              </a:spcAft>
              <a:buClrTx/>
              <a:buSzTx/>
              <a:buFontTx/>
              <a:buNone/>
              <a:defRPr/>
            </a:pPr>
            <a:r>
              <a:rPr lang="en-US" altLang="zh-CN" sz="2500" b="1" noProof="0" dirty="0">
                <a:latin typeface="Palatino Linotype" panose="02040502050505030304" charset="0"/>
                <a:ea typeface="STKaiti" panose="02010600040101010101" pitchFamily="2" charset="-122"/>
                <a:cs typeface="Palatino Linotype" panose="02040502050505030304" charset="0"/>
                <a:sym typeface="+mn-ea"/>
              </a:rPr>
              <a:t>CSCI 491 </a:t>
            </a:r>
            <a:endParaRPr lang="zh-CN" altLang="en-US" sz="2500">
              <a:latin typeface="Palatino Linotype" panose="02040502050505030304" charset="0"/>
              <a:cs typeface="Palatino Linotype" panose="02040502050505030304" charset="0"/>
            </a:endParaRPr>
          </a:p>
        </p:txBody>
      </p:sp>
      <p:sp>
        <p:nvSpPr>
          <p:cNvPr id="4" name="Freeform 159"/>
          <p:cNvSpPr>
            <a:spLocks noEditPoints="1"/>
          </p:cNvSpPr>
          <p:nvPr>
            <p:custDataLst>
              <p:tags r:id="rId5"/>
            </p:custDataLst>
          </p:nvPr>
        </p:nvSpPr>
        <p:spPr bwMode="auto">
          <a:xfrm>
            <a:off x="675098" y="173263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ln>
        </p:spPr>
        <p:txBody>
          <a:bodyPr vert="horz" wrap="square" lIns="91440" tIns="45720" rIns="91440" bIns="45720" numCol="1" anchor="t" anchorCtr="0" compatLnSpc="1"/>
          <a:lstStyle/>
          <a:p>
            <a:endParaRPr lang="es-ES" dirty="0"/>
          </a:p>
        </p:txBody>
      </p:sp>
      <p:sp>
        <p:nvSpPr>
          <p:cNvPr id="5" name="Freeform 159"/>
          <p:cNvSpPr>
            <a:spLocks noEditPoints="1"/>
          </p:cNvSpPr>
          <p:nvPr>
            <p:custDataLst>
              <p:tags r:id="rId6"/>
            </p:custDataLst>
          </p:nvPr>
        </p:nvSpPr>
        <p:spPr bwMode="auto">
          <a:xfrm>
            <a:off x="1379361" y="1382802"/>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ln>
        </p:spPr>
        <p:txBody>
          <a:bodyPr vert="horz" wrap="square" lIns="91440" tIns="45720" rIns="91440" bIns="45720" numCol="1" anchor="t" anchorCtr="0" compatLnSpc="1"/>
          <a:lstStyle/>
          <a:p>
            <a:endParaRPr lang="es-ES" dirty="0"/>
          </a:p>
        </p:txBody>
      </p:sp>
      <p:sp>
        <p:nvSpPr>
          <p:cNvPr id="11" name="Freeform 159"/>
          <p:cNvSpPr>
            <a:spLocks noEditPoints="1"/>
          </p:cNvSpPr>
          <p:nvPr>
            <p:custDataLst>
              <p:tags r:id="rId7"/>
            </p:custDataLst>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ln>
        </p:spPr>
        <p:txBody>
          <a:bodyPr vert="horz" wrap="square" lIns="91440" tIns="45720" rIns="91440" bIns="45720" numCol="1" anchor="t" anchorCtr="0" compatLnSpc="1"/>
          <a:lstStyle/>
          <a:p>
            <a:endParaRPr lang="es-ES" dirty="0"/>
          </a:p>
        </p:txBody>
      </p:sp>
      <p:sp>
        <p:nvSpPr>
          <p:cNvPr id="17" name="Freeform 298"/>
          <p:cNvSpPr/>
          <p:nvPr>
            <p:custDataLst>
              <p:tags r:id="rId8"/>
            </p:custDataLst>
          </p:nvPr>
        </p:nvSpPr>
        <p:spPr bwMode="auto">
          <a:xfrm>
            <a:off x="11101499" y="319752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ln>
        </p:spPr>
        <p:txBody>
          <a:bodyPr vert="horz" wrap="square" lIns="91440" tIns="45720" rIns="91440" bIns="45720" numCol="1" anchor="t" anchorCtr="0" compatLnSpc="1"/>
          <a:lstStyle/>
          <a:p>
            <a:endParaRPr lang="es-ES" dirty="0"/>
          </a:p>
        </p:txBody>
      </p:sp>
      <p:sp>
        <p:nvSpPr>
          <p:cNvPr id="18" name="Freeform 302"/>
          <p:cNvSpPr/>
          <p:nvPr>
            <p:custDataLst>
              <p:tags r:id="rId9"/>
            </p:custDataLst>
          </p:nvPr>
        </p:nvSpPr>
        <p:spPr bwMode="auto">
          <a:xfrm>
            <a:off x="11362690" y="125349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ln>
        </p:spPr>
        <p:txBody>
          <a:bodyPr vert="horz" wrap="square" lIns="91440" tIns="45720" rIns="91440" bIns="45720" numCol="1" anchor="t" anchorCtr="0" compatLnSpc="1"/>
          <a:lstStyle/>
          <a:p>
            <a:endParaRPr lang="es-ES" dirty="0"/>
          </a:p>
        </p:txBody>
      </p:sp>
      <p:sp>
        <p:nvSpPr>
          <p:cNvPr id="25" name="Freeform 157"/>
          <p:cNvSpPr>
            <a:spLocks noEditPoints="1"/>
          </p:cNvSpPr>
          <p:nvPr>
            <p:custDataLst>
              <p:tags r:id="rId10"/>
            </p:custDataLst>
          </p:nvPr>
        </p:nvSpPr>
        <p:spPr bwMode="auto">
          <a:xfrm>
            <a:off x="10433905" y="20177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ln>
        </p:spPr>
        <p:txBody>
          <a:bodyPr vert="horz" wrap="square" lIns="91440" tIns="45720" rIns="91440" bIns="45720" numCol="1" anchor="t" anchorCtr="0" compatLnSpc="1"/>
          <a:lstStyle/>
          <a:p>
            <a:endParaRPr lang="es-ES" dirty="0"/>
          </a:p>
        </p:txBody>
      </p:sp>
    </p:spTree>
    <p:custDataLst>
      <p:tags r:id="rId1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1" grpId="0" bldLvl="0" animBg="1"/>
      <p:bldP spid="17" grpId="0" bldLvl="0" animBg="1"/>
      <p:bldP spid="18" grpId="0" bldLvl="0" animBg="1"/>
      <p:bldP spid="2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Loops</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421640" y="1217295"/>
            <a:ext cx="10215880" cy="434657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200000"/>
              <a:buBlip>
                <a:blip r:embed="rId2"/>
              </a:buBlip>
            </a:pPr>
            <a:r>
              <a:rPr dirty="0">
                <a:latin typeface="Arial" panose="020B0604020202020204" pitchFamily="34" charset="0"/>
                <a:cs typeface="Arial" panose="020B0604020202020204" pitchFamily="34" charset="0"/>
              </a:rPr>
              <a:t>The JMP instruction can be used for implementing loops. For example, the following code snippet can be used for executing the loop-body 10 times.</a:t>
            </a:r>
            <a:endParaRPr dirty="0">
              <a:latin typeface="Arial" panose="020B0604020202020204" pitchFamily="34" charset="0"/>
              <a:cs typeface="Arial" panose="020B0604020202020204" pitchFamily="34" charset="0"/>
            </a:endParaRPr>
          </a:p>
          <a:p>
            <a:pPr>
              <a:buSzPct val="200000"/>
              <a:buBlip>
                <a:blip r:embed="rId2"/>
              </a:buBlip>
            </a:pPr>
            <a:endParaRPr dirty="0">
              <a:latin typeface="Arial" panose="020B0604020202020204" pitchFamily="34" charset="0"/>
              <a:cs typeface="Arial" panose="020B0604020202020204" pitchFamily="34" charset="0"/>
            </a:endParaRPr>
          </a:p>
          <a:p>
            <a:pPr marL="0" indent="0">
              <a:buSzPct val="200000"/>
              <a:buNone/>
            </a:pPr>
            <a:r>
              <a:rPr dirty="0">
                <a:latin typeface="Arial" panose="020B0604020202020204" pitchFamily="34" charset="0"/>
                <a:cs typeface="Arial" panose="020B0604020202020204" pitchFamily="34" charset="0"/>
              </a:rPr>
              <a:t>MOV	C</a:t>
            </a:r>
            <a:r>
              <a:rPr lang="en-US" dirty="0">
                <a:latin typeface="Arial" panose="020B0604020202020204" pitchFamily="34" charset="0"/>
                <a:cs typeface="Arial" panose="020B0604020202020204" pitchFamily="34" charset="0"/>
              </a:rPr>
              <a:t>X</a:t>
            </a:r>
            <a:r>
              <a:rPr dirty="0">
                <a:latin typeface="Arial" panose="020B0604020202020204" pitchFamily="34" charset="0"/>
                <a:cs typeface="Arial" panose="020B0604020202020204" pitchFamily="34" charset="0"/>
              </a:rPr>
              <a:t>, 10</a:t>
            </a:r>
            <a:endParaRPr dirty="0">
              <a:latin typeface="Arial" panose="020B0604020202020204" pitchFamily="34" charset="0"/>
              <a:cs typeface="Arial" panose="020B0604020202020204" pitchFamily="34" charset="0"/>
            </a:endParaRPr>
          </a:p>
          <a:p>
            <a:pPr marL="0" indent="0">
              <a:buSzPct val="200000"/>
              <a:buNone/>
            </a:pPr>
            <a:r>
              <a:rPr dirty="0">
                <a:latin typeface="Arial" panose="020B0604020202020204" pitchFamily="34" charset="0"/>
                <a:cs typeface="Arial" panose="020B0604020202020204" pitchFamily="34" charset="0"/>
              </a:rPr>
              <a:t>L1:</a:t>
            </a:r>
            <a:endParaRPr dirty="0">
              <a:latin typeface="Arial" panose="020B0604020202020204" pitchFamily="34" charset="0"/>
              <a:cs typeface="Arial" panose="020B0604020202020204" pitchFamily="34" charset="0"/>
            </a:endParaRPr>
          </a:p>
          <a:p>
            <a:pPr marL="0" indent="0">
              <a:buSzPct val="200000"/>
              <a:buNone/>
            </a:pPr>
            <a:r>
              <a:rPr dirty="0">
                <a:latin typeface="Arial" panose="020B0604020202020204" pitchFamily="34" charset="0"/>
                <a:cs typeface="Arial" panose="020B0604020202020204" pitchFamily="34" charset="0"/>
              </a:rPr>
              <a:t>&lt;LOOP-BODY&gt;</a:t>
            </a:r>
            <a:endParaRPr dirty="0">
              <a:latin typeface="Arial" panose="020B0604020202020204" pitchFamily="34" charset="0"/>
              <a:cs typeface="Arial" panose="020B0604020202020204" pitchFamily="34" charset="0"/>
            </a:endParaRPr>
          </a:p>
          <a:p>
            <a:pPr marL="0" indent="0">
              <a:buSzPct val="200000"/>
              <a:buNone/>
            </a:pPr>
            <a:r>
              <a:rPr dirty="0">
                <a:latin typeface="Arial" panose="020B0604020202020204" pitchFamily="34" charset="0"/>
                <a:cs typeface="Arial" panose="020B0604020202020204" pitchFamily="34" charset="0"/>
              </a:rPr>
              <a:t>DEC	C</a:t>
            </a:r>
            <a:r>
              <a:rPr lang="en-US" dirty="0">
                <a:latin typeface="Arial" panose="020B0604020202020204" pitchFamily="34" charset="0"/>
                <a:cs typeface="Arial" panose="020B0604020202020204" pitchFamily="34" charset="0"/>
              </a:rPr>
              <a:t>X</a:t>
            </a:r>
            <a:endParaRPr dirty="0">
              <a:latin typeface="Arial" panose="020B0604020202020204" pitchFamily="34" charset="0"/>
              <a:cs typeface="Arial" panose="020B0604020202020204" pitchFamily="34" charset="0"/>
            </a:endParaRPr>
          </a:p>
          <a:p>
            <a:pPr marL="0" indent="0">
              <a:buSzPct val="200000"/>
              <a:buNone/>
            </a:pPr>
            <a:r>
              <a:rPr dirty="0">
                <a:latin typeface="Arial" panose="020B0604020202020204" pitchFamily="34" charset="0"/>
                <a:cs typeface="Arial" panose="020B0604020202020204" pitchFamily="34" charset="0"/>
              </a:rPr>
              <a:t>JNZ	L1</a:t>
            </a:r>
            <a:endParaRPr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Loops</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717550" y="1032510"/>
            <a:ext cx="11136630" cy="3692525"/>
          </a:xfrm>
          <a:prstGeom prst="rect">
            <a:avLst/>
          </a:prstGeom>
          <a:noFill/>
        </p:spPr>
        <p:txBody>
          <a:bodyPr wrap="none" rtlCol="0">
            <a:spAutoFit/>
          </a:bodyPr>
          <a:p>
            <a:pPr algn="l"/>
            <a:r>
              <a:rPr lang="en-US"/>
              <a:t>The processor instruction set, however, includes a group of loop instructions for implementing iteration. </a:t>
            </a:r>
            <a:endParaRPr lang="en-US"/>
          </a:p>
          <a:p>
            <a:pPr algn="l"/>
            <a:endParaRPr lang="en-US"/>
          </a:p>
          <a:p>
            <a:pPr algn="l"/>
            <a:r>
              <a:rPr lang="en-US"/>
              <a:t>The basic LOOP instruction has the following syntax −</a:t>
            </a:r>
            <a:endParaRPr lang="en-US"/>
          </a:p>
          <a:p>
            <a:pPr algn="l"/>
            <a:r>
              <a:rPr lang="en-US"/>
              <a:t>		LOOP 	label</a:t>
            </a:r>
            <a:endParaRPr lang="en-US"/>
          </a:p>
          <a:p>
            <a:pPr algn="l"/>
            <a:endParaRPr lang="en-US"/>
          </a:p>
          <a:p>
            <a:pPr algn="l"/>
            <a:r>
              <a:rPr lang="en-US"/>
              <a:t>Where, label is the target label that identifies the target instruction as in the jump instructions. The LOOP instruction </a:t>
            </a:r>
            <a:endParaRPr lang="en-US"/>
          </a:p>
          <a:p>
            <a:pPr algn="l"/>
            <a:r>
              <a:rPr lang="en-US"/>
              <a:t>assumes that the ECX register contains the loop count. When the loop instruction is executed, the ECX register is </a:t>
            </a:r>
            <a:endParaRPr lang="en-US"/>
          </a:p>
          <a:p>
            <a:pPr algn="l"/>
            <a:r>
              <a:rPr lang="en-US"/>
              <a:t>decremented and the control jumps to the target label, until the ECX register value, i.e., the counter reaches the value </a:t>
            </a:r>
            <a:endParaRPr lang="en-US"/>
          </a:p>
          <a:p>
            <a:pPr algn="l"/>
            <a:r>
              <a:rPr lang="en-US"/>
              <a:t>zero.</a:t>
            </a:r>
            <a:endParaRPr lang="en-US"/>
          </a:p>
          <a:p>
            <a:pPr algn="l"/>
            <a:endParaRPr lang="en-US"/>
          </a:p>
          <a:p>
            <a:pPr algn="l"/>
            <a:r>
              <a:rPr lang="en-US"/>
              <a:t>The above code snippet could be written as −</a:t>
            </a:r>
            <a:endParaRPr lang="en-US"/>
          </a:p>
          <a:p>
            <a:pPr algn="l"/>
            <a:endParaRPr lang="en-US"/>
          </a:p>
          <a:p>
            <a:pPr algn="l"/>
            <a:endParaRPr lang="en-US"/>
          </a:p>
        </p:txBody>
      </p:sp>
      <p:pic>
        <p:nvPicPr>
          <p:cNvPr id="4" name="Picture 3"/>
          <p:cNvPicPr>
            <a:picLocks noChangeAspect="1"/>
          </p:cNvPicPr>
          <p:nvPr/>
        </p:nvPicPr>
        <p:blipFill>
          <a:blip r:embed="rId1"/>
          <a:stretch>
            <a:fillRect/>
          </a:stretch>
        </p:blipFill>
        <p:spPr>
          <a:xfrm>
            <a:off x="1525270" y="4352925"/>
            <a:ext cx="8677275" cy="11525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200000"/>
            </a:pPr>
            <a:r>
              <a:rPr dirty="0">
                <a:cs typeface="Arial" panose="020B0604020202020204" pitchFamily="34" charset="0"/>
                <a:sym typeface="+mn-ea"/>
              </a:rPr>
              <a:t>Example</a:t>
            </a:r>
            <a:r>
              <a:rPr lang="en-US" dirty="0">
                <a:cs typeface="Arial" panose="020B0604020202020204" pitchFamily="34" charset="0"/>
                <a:sym typeface="+mn-ea"/>
              </a:rPr>
              <a:t>s</a:t>
            </a:r>
            <a:endParaRPr lang="en-US" dirty="0">
              <a:cs typeface="Arial" panose="020B0604020202020204" pitchFamily="34" charset="0"/>
              <a:sym typeface="+mn-ea"/>
            </a:endParaRPr>
          </a:p>
        </p:txBody>
      </p:sp>
      <p:pic>
        <p:nvPicPr>
          <p:cNvPr id="2" name="Picture 1"/>
          <p:cNvPicPr>
            <a:picLocks noChangeAspect="1"/>
          </p:cNvPicPr>
          <p:nvPr/>
        </p:nvPicPr>
        <p:blipFill>
          <a:blip r:embed="rId1"/>
          <a:stretch>
            <a:fillRect/>
          </a:stretch>
        </p:blipFill>
        <p:spPr>
          <a:xfrm>
            <a:off x="2173605" y="991870"/>
            <a:ext cx="8105775" cy="7467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文本框 15"/>
          <p:cNvSpPr txBox="1"/>
          <p:nvPr/>
        </p:nvSpPr>
        <p:spPr>
          <a:xfrm>
            <a:off x="4260215" y="2447290"/>
            <a:ext cx="7919720" cy="1886585"/>
          </a:xfrm>
          <a:prstGeom prst="rect">
            <a:avLst/>
          </a:prstGeom>
          <a:noFill/>
        </p:spPr>
        <p:txBody>
          <a:bodyPr wrap="square" rtlCol="0">
            <a:spAutoFit/>
          </a:bodyPr>
          <a:lstStyle/>
          <a:p>
            <a:pPr algn="ctr">
              <a:lnSpc>
                <a:spcPts val="7000"/>
              </a:lnSpc>
              <a:spcBef>
                <a:spcPts val="600"/>
              </a:spcBef>
            </a:pPr>
            <a:r>
              <a:rPr lang="en-US" sz="5500" dirty="0">
                <a:solidFill>
                  <a:srgbClr val="BF191A"/>
                </a:solidFill>
                <a:latin typeface="Arial Black" panose="020B0A04020102020204" charset="0"/>
                <a:ea typeface="Microsoft YaHei Light" panose="020B0502040204020203" charset="-122"/>
                <a:cs typeface="Arial Black" panose="020B0A04020102020204" charset="0"/>
                <a:sym typeface="+mn-lt"/>
              </a:rPr>
              <a:t>Numbers, Strings, Arrays</a:t>
            </a:r>
            <a:endParaRPr lang="en-US" sz="5500" dirty="0">
              <a:solidFill>
                <a:srgbClr val="BF191A"/>
              </a:solidFill>
              <a:latin typeface="Arial Black" panose="020B0A04020102020204" charset="0"/>
              <a:ea typeface="Microsoft YaHei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Microsoft YaHei Light" panose="020B0502040204020203" charset="-122"/>
              </a:rPr>
            </a:fld>
            <a:endParaRPr lang="zh-CN" altLang="en-US">
              <a:solidFill>
                <a:prstClr val="black"/>
              </a:solidFill>
              <a:latin typeface="Segoe UI" panose="020B0502040204020203"/>
              <a:ea typeface="Microsoft YaHei Light" panose="020B0502040204020203" charset="-122"/>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Microsoft YaHei Light" panose="020B0502040204020203" charset="-122"/>
              </a:rPr>
              <a:t>02</a:t>
            </a:r>
            <a:endParaRPr lang="zh-CN" altLang="en-US" dirty="0">
              <a:solidFill>
                <a:prstClr val="white"/>
              </a:solidFill>
              <a:latin typeface="Segoe UI" panose="020B0502040204020203"/>
              <a:ea typeface="Microsoft YaHei Light" panose="020B0502040204020203" charset="-122"/>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Microsoft YaHei Light" panose="020B0502040204020203" charset="-122"/>
              </a:rPr>
              <a:t>Part Two</a:t>
            </a:r>
            <a:endParaRPr lang="en-US" altLang="zh-CN" dirty="0">
              <a:solidFill>
                <a:prstClr val="white"/>
              </a:solidFill>
              <a:latin typeface="Segoe UI" panose="020B0502040204020203"/>
              <a:ea typeface="Microsoft YaHei Light" panose="020B0502040204020203" charset="-122"/>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effectLst/>
                <a:uLnTx/>
                <a:uFillTx/>
                <a:sym typeface="+mn-ea"/>
              </a:rPr>
              <a:t>Numbers</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75360" y="1105535"/>
            <a:ext cx="10794365" cy="1476375"/>
          </a:xfrm>
          <a:prstGeom prst="rect">
            <a:avLst/>
          </a:prstGeom>
          <a:noFill/>
        </p:spPr>
        <p:txBody>
          <a:bodyPr wrap="none" rtlCol="0">
            <a:spAutoFit/>
          </a:bodyPr>
          <a:p>
            <a:pPr algn="l"/>
            <a:r>
              <a:rPr lang="en-US"/>
              <a:t>Numerical data is generally represented in binary system. Arithmetic instructions operate on binary data. </a:t>
            </a:r>
            <a:endParaRPr lang="en-US"/>
          </a:p>
          <a:p>
            <a:pPr algn="l"/>
            <a:r>
              <a:rPr lang="en-US"/>
              <a:t>When numbers are displayed on screen or entered from keyboard, they are in ASCII form.</a:t>
            </a:r>
            <a:endParaRPr lang="en-US"/>
          </a:p>
          <a:p>
            <a:pPr algn="l"/>
            <a:endParaRPr lang="en-US"/>
          </a:p>
          <a:p>
            <a:pPr algn="l"/>
            <a:r>
              <a:rPr lang="en-US"/>
              <a:t>we have converted this input data in ASCII form to binary for arithmetic calculations and converted the result back </a:t>
            </a:r>
            <a:endParaRPr lang="en-US"/>
          </a:p>
          <a:p>
            <a:pPr algn="l"/>
            <a:r>
              <a:rPr lang="en-US"/>
              <a:t>to binary. </a:t>
            </a:r>
            <a:endParaRPr lang="en-US"/>
          </a:p>
        </p:txBody>
      </p:sp>
      <p:pic>
        <p:nvPicPr>
          <p:cNvPr id="4" name="Picture 3"/>
          <p:cNvPicPr>
            <a:picLocks noChangeAspect="1"/>
          </p:cNvPicPr>
          <p:nvPr/>
        </p:nvPicPr>
        <p:blipFill>
          <a:blip r:embed="rId1"/>
          <a:stretch>
            <a:fillRect/>
          </a:stretch>
        </p:blipFill>
        <p:spPr>
          <a:xfrm>
            <a:off x="2226310" y="2581910"/>
            <a:ext cx="7505700" cy="6896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The ADD and SUB Instructions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276350"/>
            <a:ext cx="11303635" cy="5682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419100">
              <a:lnSpc>
                <a:spcPts val="3600"/>
              </a:lnSpc>
              <a:spcBef>
                <a:spcPts val="500"/>
              </a:spcBef>
              <a:buSzPct val="200000"/>
              <a:buFontTx/>
              <a:buBlip>
                <a:blip r:embed="rId2"/>
              </a:buBlip>
              <a:extLst>
                <a:ext uri="{35155182-B16C-46BC-9424-99874614C6A1}">
                  <wpsdc:indentchars xmlns:wpsdc="http://www.wps.cn/officeDocument/2017/drawingmlCustomData" val="-150" checksum="2680044976"/>
                  <wpsdc:marlchars xmlns:wpsdc="http://www.wps.cn/officeDocument/2017/drawingmlCustomData" val="250" checksum="1039213347"/>
                </a:ext>
              </a:extLst>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 ADD and SUB instructions are used for performing simple addition/subtraction of binary data in byte, word and doubleword size, i.e., for adding or subtracting 8-bit, 16-bit, 32-bit or 64-bit operands, respectively.</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 ADD and SUB instructions have the following syntax −</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ADD/SUB	destination, source</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 ADD/SUB instruction can take place between −</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Register to register</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Memory to register</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Register to memory</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Register to constant data</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Memory to constant data</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7679_5*l_h_i*1_2_1"/>
  <p:tag name="KSO_WM_TEMPLATE_CATEGORY" val="diagram"/>
  <p:tag name="KSO_WM_TEMPLATE_INDEX" val="2022767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7679_5*l_h_i*1_2_3"/>
  <p:tag name="KSO_WM_TEMPLATE_CATEGORY" val="diagram"/>
  <p:tag name="KSO_WM_TEMPLATE_INDEX" val="2022767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27679_5*l_h_i*1_2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7679_5*l_h_i*1_2_2"/>
  <p:tag name="KSO_WM_TEMPLATE_CATEGORY" val="diagram"/>
  <p:tag name="KSO_WM_TEMPLATE_INDEX" val="20227679"/>
  <p:tag name="KSO_WM_UNIT_LAYERLEVEL" val="1_1_1"/>
  <p:tag name="KSO_WM_TAG_VERSION" val="1.0"/>
  <p:tag name="KSO_WM_BEAUTIFY_FLAG" val="#wm#"/>
  <p:tag name="KSO_WM_UNIT_TEXT_FILL_FORE_SCHEMECOLOR_INDEX" val="6"/>
  <p:tag name="KSO_WM_UNIT_TEXT_FILL_TYPE" val="1"/>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7679_5*l_h_i*1_3_1"/>
  <p:tag name="KSO_WM_TEMPLATE_CATEGORY" val="diagram"/>
  <p:tag name="KSO_WM_TEMPLATE_INDEX" val="2022767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7679_5*l_h_i*1_3_3"/>
  <p:tag name="KSO_WM_TEMPLATE_CATEGORY" val="diagram"/>
  <p:tag name="KSO_WM_TEMPLATE_INDEX" val="2022767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27679_5*l_h_i*1_3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27679_5*l_h_i*1_3_2"/>
  <p:tag name="KSO_WM_TEMPLATE_CATEGORY" val="diagram"/>
  <p:tag name="KSO_WM_TEMPLATE_INDEX" val="20227679"/>
  <p:tag name="KSO_WM_UNIT_LAYERLEVEL" val="1_1_1"/>
  <p:tag name="KSO_WM_TAG_VERSION" val="1.0"/>
  <p:tag name="KSO_WM_BEAUTIFY_FLAG" val="#wm#"/>
  <p:tag name="KSO_WM_UNIT_TEXT_FILL_FORE_SCHEMECOLOR_INDEX" val="7"/>
  <p:tag name="KSO_WM_UNIT_TEXT_FILL_TYPE" val="1"/>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7679_5*l_h_i*1_4_1"/>
  <p:tag name="KSO_WM_TEMPLATE_CATEGORY" val="diagram"/>
  <p:tag name="KSO_WM_TEMPLATE_INDEX" val="202276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27679_5*l_h_i*1_4_3"/>
  <p:tag name="KSO_WM_TEMPLATE_CATEGORY" val="diagram"/>
  <p:tag name="KSO_WM_TEMPLATE_INDEX" val="202276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27679_5*l_h_i*1_4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27679_5*l_h_i*1_4_2"/>
  <p:tag name="KSO_WM_TEMPLATE_CATEGORY" val="diagram"/>
  <p:tag name="KSO_WM_TEMPLATE_INDEX" val="20227679"/>
  <p:tag name="KSO_WM_UNIT_LAYERLEVEL" val="1_1_1"/>
  <p:tag name="KSO_WM_TAG_VERSION" val="1.0"/>
  <p:tag name="KSO_WM_BEAUTIFY_FLAG" val="#wm#"/>
  <p:tag name="KSO_WM_UNIT_TEXT_FILL_FORE_SCHEMECOLOR_INDEX" val="8"/>
  <p:tag name="KSO_WM_UNIT_TEXT_FILL_TYPE" val="1"/>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7679_5*l_h_i*1_3_1"/>
  <p:tag name="KSO_WM_TEMPLATE_CATEGORY" val="diagram"/>
  <p:tag name="KSO_WM_TEMPLATE_INDEX" val="20227679"/>
  <p:tag name="KSO_WM_UNIT_LAYERLEVEL" val="1_1_1"/>
  <p:tag name="KSO_WM_TAG_VERSION" val="1.0"/>
  <p:tag name="KSO_WM_BEAUTIFY_FLAG" val=""/>
  <p:tag name="KSO_WM_UNIT_FILL_FORE_SCHEMECOLOR_INDEX" val="7"/>
  <p:tag name="KSO_WM_UNIT_FILL_TYPE" val="1"/>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7679_5*l_h_i*1_3_3"/>
  <p:tag name="KSO_WM_TEMPLATE_CATEGORY" val="diagram"/>
  <p:tag name="KSO_WM_TEMPLATE_INDEX" val="20227679"/>
  <p:tag name="KSO_WM_UNIT_LAYERLEVEL" val="1_1_1"/>
  <p:tag name="KSO_WM_TAG_VERSION" val="1.0"/>
  <p:tag name="KSO_WM_BEAUTIFY_FLAG" val=""/>
  <p:tag name="KSO_WM_UNIT_FILL_FORE_SCHEMECOLOR_INDEX" val="7"/>
  <p:tag name="KSO_WM_UNIT_FILL_TYPE" val="1"/>
  <p:tag name="KSO_WM_UNIT_TEXT_FILL_FORE_SCHEMECOLOR_INDEX" val="2"/>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27679_5*l_h_i*1_3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27679_5*l_h_i*1_3_2"/>
  <p:tag name="KSO_WM_TEMPLATE_CATEGORY" val="diagram"/>
  <p:tag name="KSO_WM_TEMPLATE_INDEX" val="20227679"/>
  <p:tag name="KSO_WM_UNIT_LAYERLEVEL" val="1_1_1"/>
  <p:tag name="KSO_WM_TAG_VERSION" val="1.0"/>
  <p:tag name="KSO_WM_BEAUTIFY_FLAG" val=""/>
  <p:tag name="KSO_WM_UNIT_TEXT_FILL_FORE_SCHEMECOLOR_INDEX" val="7"/>
  <p:tag name="KSO_WM_UNIT_TEXT_FILL_TYPE" val="1"/>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SPECIAL_SOURCE" val="bdnull"/>
  <p:tag name="KSO_WM_SLIDE_ID" val="diagram20227964_3"/>
  <p:tag name="KSO_WM_TEMPLATE_SUBCATEGORY" val="0"/>
  <p:tag name="KSO_WM_TEMPLATE_MASTER_TYPE" val="1"/>
  <p:tag name="KSO_WM_TEMPLATE_COLOR_TYPE" val="0"/>
  <p:tag name="KSO_WM_SLIDE_INDEX" val="3"/>
  <p:tag name="KSO_WM_TAG_VERSION" val="1.0"/>
  <p:tag name="KSO_WM_BEAUTIFY_FLAG" val="#wm#"/>
  <p:tag name="KSO_WM_TEMPLATE_CATEGORY" val="diagram"/>
  <p:tag name="KSO_WM_TEMPLATE_INDEX" val="20227964"/>
  <p:tag name="KSO_WM_SLIDE_TYPE" val="text"/>
  <p:tag name="KSO_WM_SLIDE_SUBTYPE" val="diag"/>
  <p:tag name="KSO_WM_SLIDE_ITEM_CNT" val="3"/>
  <p:tag name="KSO_WM_SLIDE_SIZE" val="913.55*403"/>
  <p:tag name="KSO_WM_SLIDE_POSITION" val="0*66.25"/>
  <p:tag name="KSO_WM_DIAGRAM_GROUP_CODE" val="l1-1"/>
  <p:tag name="KSO_WM_SLIDE_DIAGTYPE" val="l"/>
  <p:tag name="KSO_WM_SLIDE_LAYOUT" val="l"/>
  <p:tag name="KSO_WM_SLIDE_LAYOUT_CNT"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wm#"/>
  <p:tag name="KSO_WM_UNIT_TEXT_FILL_FORE_SCHEMECOLOR_INDEX" val="5"/>
  <p:tag name="KSO_WM_UNIT_TEXT_FILL_TYPE" val="1"/>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13040</Words>
  <Application>WPS Presentation</Application>
  <PresentationFormat>Widescreen</PresentationFormat>
  <Paragraphs>366</Paragraphs>
  <Slides>33</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33</vt:i4>
      </vt:variant>
    </vt:vector>
  </HeadingPairs>
  <TitlesOfParts>
    <vt:vector size="56" baseType="lpstr">
      <vt:lpstr>Arial</vt:lpstr>
      <vt:lpstr>SimSun</vt:lpstr>
      <vt:lpstr>Wingdings</vt:lpstr>
      <vt:lpstr>Calibri Light</vt:lpstr>
      <vt:lpstr>Calibri</vt:lpstr>
      <vt:lpstr>Microsoft YaHei</vt:lpstr>
      <vt:lpstr>Arial Unicode MS</vt:lpstr>
      <vt:lpstr>Arial</vt:lpstr>
      <vt:lpstr>Arial Black</vt:lpstr>
      <vt:lpstr>Palatino Linotype</vt:lpstr>
      <vt:lpstr>Fira Sans</vt:lpstr>
      <vt:lpstr>Yu Gothic UI</vt:lpstr>
      <vt:lpstr>STKaiti</vt:lpstr>
      <vt:lpstr>Segoe UI</vt:lpstr>
      <vt:lpstr>Microsoft YaHei Light</vt:lpstr>
      <vt:lpstr>思源黑体 CN Bold</vt:lpstr>
      <vt:lpstr>Lucida Sans</vt:lpstr>
      <vt:lpstr>Lucida Sans Unicode</vt:lpstr>
      <vt:lpstr>Times New Roman</vt:lpstr>
      <vt:lpstr>阿里巴巴普惠体 R</vt:lpstr>
      <vt:lpstr>思源黑体 CN Heavy</vt:lpstr>
      <vt:lpstr>思源黑体 CN Normal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Examples</vt:lpstr>
      <vt:lpstr>Examples</vt:lpstr>
      <vt:lpstr>The DIV/IDIV Instructions</vt:lpstr>
      <vt:lpstr>The DIV/IDIV Instructions</vt:lpstr>
      <vt:lpstr>Different Cases</vt:lpstr>
      <vt:lpstr>Different Cases</vt:lpstr>
      <vt:lpstr>Different Cases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defaultuser0</cp:lastModifiedBy>
  <cp:revision>182</cp:revision>
  <dcterms:created xsi:type="dcterms:W3CDTF">2023-06-04T07:28:14Z</dcterms:created>
  <dcterms:modified xsi:type="dcterms:W3CDTF">2023-06-05T05:27:00Z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6692C3B7F3F84AB59B2A4147B8A02DB7</vt:lpwstr>
  </property>
  <property fmtid="{D5CDD505-2E9C-101B-9397-08002B2CF9AE}" pid="3" name="KSOProductBuildVer">
    <vt:lpwstr>1033-11.2.0.11417</vt:lpwstr>
  </property>
</Properties>
</file>