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58" r:id="rId4"/>
    <p:sldId id="259" r:id="rId5"/>
    <p:sldId id="260" r:id="rId6"/>
    <p:sldId id="261" r:id="rId7"/>
    <p:sldId id="294" r:id="rId8"/>
    <p:sldId id="290" r:id="rId9"/>
    <p:sldId id="293" r:id="rId10"/>
    <p:sldId id="291" r:id="rId11"/>
    <p:sldId id="262" r:id="rId12"/>
    <p:sldId id="263" r:id="rId13"/>
    <p:sldId id="264" r:id="rId14"/>
    <p:sldId id="265" r:id="rId15"/>
    <p:sldId id="295" r:id="rId17"/>
    <p:sldId id="267" r:id="rId18"/>
    <p:sldId id="266"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2" Type="http://schemas.openxmlformats.org/officeDocument/2006/relationships/slideLayout" Target="../slideLayouts/slideLayout7.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tags" Target="../tags/tag5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9" Type="http://schemas.openxmlformats.org/officeDocument/2006/relationships/tags" Target="../tags/tag59.xml"/><Relationship Id="rId8" Type="http://schemas.openxmlformats.org/officeDocument/2006/relationships/tags" Target="../tags/tag58.xml"/><Relationship Id="rId7" Type="http://schemas.openxmlformats.org/officeDocument/2006/relationships/tags" Target="../tags/tag57.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3" Type="http://schemas.openxmlformats.org/officeDocument/2006/relationships/notesSlide" Target="../notesSlides/notesSlide5.xml"/><Relationship Id="rId12" Type="http://schemas.openxmlformats.org/officeDocument/2006/relationships/slideLayout" Target="../slideLayouts/slideLayout7.xml"/><Relationship Id="rId11" Type="http://schemas.openxmlformats.org/officeDocument/2006/relationships/tags" Target="../tags/tag61.xml"/><Relationship Id="rId10" Type="http://schemas.openxmlformats.org/officeDocument/2006/relationships/tags" Target="../tags/tag60.xml"/><Relationship Id="rId1" Type="http://schemas.openxmlformats.org/officeDocument/2006/relationships/image" Target="../media/image12.jpe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slideLayout" Target="../slideLayouts/slideLayout7.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slideLayout" Target="../slideLayouts/slideLayout7.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8703310" y="2329180"/>
            <a:ext cx="4726940" cy="649922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grpSp>
      <p:sp>
        <p:nvSpPr>
          <p:cNvPr id="167" name="Google Shape;54;p15"/>
          <p:cNvSpPr txBox="1"/>
          <p:nvPr>
            <p:custDataLst>
              <p:tags r:id="rId1"/>
            </p:custDataLst>
          </p:nvPr>
        </p:nvSpPr>
        <p:spPr>
          <a:xfrm>
            <a:off x="1094105" y="1951355"/>
            <a:ext cx="6340475" cy="208407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6000" kern="0">
                <a:latin typeface="Arial Black" panose="020B0A04020102020204" charset="0"/>
                <a:cs typeface="Arial Black" panose="020B0A04020102020204" charset="0"/>
              </a:rPr>
              <a:t>Malicious Code Analysis</a:t>
            </a:r>
            <a:endParaRPr lang="en-US" altLang="en-GB" sz="6000" kern="0" dirty="0">
              <a:latin typeface="Arial Black" panose="020B0A04020102020204" charset="0"/>
              <a:cs typeface="Arial Black" panose="020B0A04020102020204" charset="0"/>
            </a:endParaRPr>
          </a:p>
        </p:txBody>
      </p:sp>
      <p:sp>
        <p:nvSpPr>
          <p:cNvPr id="168" name="Google Shape;55;p15"/>
          <p:cNvSpPr txBox="1"/>
          <p:nvPr>
            <p:custDataLst>
              <p:tags r:id="rId2"/>
            </p:custDataLst>
          </p:nvPr>
        </p:nvSpPr>
        <p:spPr>
          <a:xfrm>
            <a:off x="1094105" y="4035425"/>
            <a:ext cx="3119755" cy="7499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2000" kern="0">
                <a:latin typeface="Palatino Linotype" panose="02040502050505030304" charset="0"/>
                <a:cs typeface="Palatino Linotype" panose="02040502050505030304" charset="0"/>
              </a:rPr>
              <a:t>Fangtian Zhong</a:t>
            </a:r>
            <a:endParaRPr lang="en-US" altLang="en-GB" sz="2000" kern="0">
              <a:latin typeface="Palatino Linotype" panose="02040502050505030304" charset="0"/>
              <a:cs typeface="Palatino Linotype" panose="02040502050505030304" charset="0"/>
            </a:endParaRPr>
          </a:p>
          <a:p>
            <a:pPr algn="l"/>
            <a:r>
              <a:rPr lang="en-US" altLang="en-GB" sz="2000" kern="0">
                <a:latin typeface="Palatino Linotype" panose="02040502050505030304" charset="0"/>
                <a:cs typeface="Palatino Linotype" panose="02040502050505030304" charset="0"/>
              </a:rPr>
              <a:t>CSCI 491</a:t>
            </a:r>
            <a:endParaRPr lang="en-US" altLang="en-GB" sz="2000" kern="0" dirty="0">
              <a:latin typeface="Palatino Linotype" panose="02040502050505030304" charset="0"/>
              <a:cs typeface="Palatino Linotype" panose="02040502050505030304" charset="0"/>
            </a:endParaRPr>
          </a:p>
        </p:txBody>
      </p:sp>
      <p:sp>
        <p:nvSpPr>
          <p:cNvPr id="169" name="Google Shape;55;p15"/>
          <p:cNvSpPr txBox="1"/>
          <p:nvPr>
            <p:custDataLst>
              <p:tags r:id="rId3"/>
            </p:custDataLst>
          </p:nvPr>
        </p:nvSpPr>
        <p:spPr>
          <a:xfrm>
            <a:off x="1094105" y="5567680"/>
            <a:ext cx="6605270" cy="96202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609600" marR="0" lvl="0" indent="-457200"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1pPr>
            <a:lvl2pPr marL="1219200" marR="0" lvl="1"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2pPr>
            <a:lvl3pPr marL="1828800" marR="0" lvl="2"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3pPr>
            <a:lvl4pPr marL="2438400" marR="0" lvl="3"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4pPr>
            <a:lvl5pPr marL="3048000" marR="0" lvl="4"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5pPr>
            <a:lvl6pPr marL="3657600" marR="0" lvl="5"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6pPr>
            <a:lvl7pPr marL="4267200" marR="0" lvl="6"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7pPr>
            <a:lvl8pPr marL="4876800" marR="0" lvl="7"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8pPr>
            <a:lvl9pPr marL="5486400" marR="0" lvl="8"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9pPr>
          </a:lstStyle>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G</a:t>
            </a:r>
            <a:r>
              <a:rPr lang="en-US" altLang="en-GB" sz="1800" dirty="0">
                <a:solidFill>
                  <a:srgbClr val="000000"/>
                </a:solidFill>
                <a:latin typeface="Palatino Linotype" panose="02040502050505030304" charset="0"/>
                <a:cs typeface="Palatino Linotype" panose="02040502050505030304" charset="0"/>
              </a:rPr>
              <a:t>ianforte School of Computing</a:t>
            </a:r>
            <a:endParaRPr lang="en-US" altLang="en-GB" sz="1800" dirty="0">
              <a:solidFill>
                <a:srgbClr val="000000"/>
              </a:solidFill>
              <a:latin typeface="Palatino Linotype" panose="02040502050505030304" charset="0"/>
              <a:cs typeface="Palatino Linotype" panose="02040502050505030304" charset="0"/>
            </a:endParaRPr>
          </a:p>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Norm Asbjornson College of Engineering</a:t>
            </a:r>
            <a:endParaRPr lang="en-US" altLang="en-GB" sz="1800" dirty="0">
              <a:solidFill>
                <a:srgbClr val="000000"/>
              </a:solidFill>
              <a:latin typeface="Palatino Linotype" panose="02040502050505030304" charset="0"/>
              <a:cs typeface="Palatino Linotype" panose="02040502050505030304" charset="0"/>
            </a:endParaRPr>
          </a:p>
        </p:txBody>
      </p:sp>
      <p:sp>
        <p:nvSpPr>
          <p:cNvPr id="173" name="矩形 172"/>
          <p:cNvSpPr/>
          <p:nvPr>
            <p:custDataLst>
              <p:tags r:id="rId4"/>
            </p:custDataLst>
          </p:nvPr>
        </p:nvSpPr>
        <p:spPr>
          <a:xfrm>
            <a:off x="9970770" y="109855"/>
            <a:ext cx="1960245" cy="553085"/>
          </a:xfrm>
          <a:prstGeom prst="rect">
            <a:avLst/>
          </a:prstGeom>
        </p:spPr>
        <p:txBody>
          <a:bodyPr wrap="square">
            <a:spAutoFit/>
          </a:bodyPr>
          <a:lstStyle/>
          <a:p>
            <a:pPr algn="ctr">
              <a:lnSpc>
                <a:spcPct val="150000"/>
              </a:lnSpc>
              <a:defRPr/>
            </a:pPr>
            <a:r>
              <a:rPr lang="en-US" altLang="zh-CN" sz="2000" dirty="0">
                <a:solidFill>
                  <a:srgbClr val="000000"/>
                </a:solidFill>
                <a:latin typeface="Arial" panose="020B0604020202020204" pitchFamily="34" charset="0"/>
                <a:ea typeface="STKaiti" panose="02010600040101010101" pitchFamily="2" charset="-122"/>
                <a:cs typeface="Arial" panose="020B0604020202020204" pitchFamily="34" charset="0"/>
              </a:rPr>
              <a:t>2023.04.18</a:t>
            </a:r>
            <a:endParaRPr lang="en-US" altLang="zh-CN" sz="1600" dirty="0">
              <a:solidFill>
                <a:srgbClr val="000000"/>
              </a:solidFill>
              <a:latin typeface="Arial" panose="020B0604020202020204" pitchFamily="34" charset="0"/>
              <a:ea typeface="STKaiti" panose="02010600040101010101" pitchFamily="2" charset="-122"/>
              <a:cs typeface="Arial" panose="020B0604020202020204" pitchFamily="34" charset="0"/>
            </a:endParaRPr>
          </a:p>
        </p:txBody>
      </p:sp>
      <p:pic>
        <p:nvPicPr>
          <p:cNvPr id="3" name="图片 2"/>
          <p:cNvPicPr>
            <a:picLocks noChangeAspect="1"/>
          </p:cNvPicPr>
          <p:nvPr/>
        </p:nvPicPr>
        <p:blipFill>
          <a:blip r:embed="rId5"/>
          <a:stretch>
            <a:fillRect/>
          </a:stretch>
        </p:blipFill>
        <p:spPr>
          <a:xfrm>
            <a:off x="11677571" y="6016506"/>
            <a:ext cx="247650" cy="390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Read</a:t>
            </a:r>
            <a:endParaRPr dirty="0">
              <a:cs typeface="Arial" panose="020B0604020202020204" pitchFamily="34" charset="0"/>
              <a:sym typeface="+mn-ea"/>
            </a:endParaRPr>
          </a:p>
        </p:txBody>
      </p:sp>
      <p:sp>
        <p:nvSpPr>
          <p:cNvPr id="3" name="Text Box 2"/>
          <p:cNvSpPr txBox="1"/>
          <p:nvPr/>
        </p:nvSpPr>
        <p:spPr>
          <a:xfrm>
            <a:off x="536575" y="1061720"/>
            <a:ext cx="11348085" cy="922020"/>
          </a:xfrm>
          <a:prstGeom prst="rect">
            <a:avLst/>
          </a:prstGeom>
          <a:noFill/>
        </p:spPr>
        <p:txBody>
          <a:bodyPr wrap="none" rtlCol="0">
            <a:spAutoFit/>
          </a:bodyPr>
          <a:p>
            <a:pPr algn="l"/>
            <a:r>
              <a:rPr lang="en-US"/>
              <a:t>To read data from a file, you can use the ReadFile function. You need to provide the file handle, a buffer to store the read</a:t>
            </a:r>
            <a:endParaRPr lang="en-US"/>
          </a:p>
          <a:p>
            <a:pPr algn="l"/>
            <a:r>
              <a:rPr lang="en-US"/>
              <a:t> data, the number of bytes to read, and other necessary parameters. The function reads the specified number of bytes</a:t>
            </a:r>
            <a:endParaRPr lang="en-US"/>
          </a:p>
          <a:p>
            <a:pPr algn="l"/>
            <a:r>
              <a:rPr lang="en-US"/>
              <a:t> from the file and stores them in the provided buffer.</a:t>
            </a:r>
            <a:endParaRPr lang="en-US"/>
          </a:p>
        </p:txBody>
      </p:sp>
      <p:pic>
        <p:nvPicPr>
          <p:cNvPr id="4" name="Picture 3"/>
          <p:cNvPicPr>
            <a:picLocks noChangeAspect="1"/>
          </p:cNvPicPr>
          <p:nvPr/>
        </p:nvPicPr>
        <p:blipFill>
          <a:blip r:embed="rId1"/>
          <a:stretch>
            <a:fillRect/>
          </a:stretch>
        </p:blipFill>
        <p:spPr>
          <a:xfrm>
            <a:off x="3234055" y="2514600"/>
            <a:ext cx="5953125" cy="25050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188658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Memory Management</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02</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Two</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Memory Management System</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636270" y="1119505"/>
            <a:ext cx="11301095" cy="2030095"/>
          </a:xfrm>
          <a:prstGeom prst="rect">
            <a:avLst/>
          </a:prstGeom>
          <a:noFill/>
        </p:spPr>
        <p:txBody>
          <a:bodyPr wrap="none" rtlCol="0">
            <a:spAutoFit/>
          </a:bodyPr>
          <a:p>
            <a:pPr algn="l"/>
            <a:r>
              <a:rPr lang="en-US"/>
              <a:t>In Windows x64 assembly, memory management is primarily handled by the operating system. However, as a developer,</a:t>
            </a:r>
            <a:endParaRPr lang="en-US"/>
          </a:p>
          <a:p>
            <a:pPr algn="l"/>
            <a:r>
              <a:rPr lang="en-US"/>
              <a:t> you can interact with the memory management system using various WinAPI functions to allocate, deallocate, and </a:t>
            </a:r>
            <a:endParaRPr lang="en-US"/>
          </a:p>
          <a:p>
            <a:pPr algn="l"/>
            <a:r>
              <a:rPr lang="en-US"/>
              <a:t>manipulate memory.</a:t>
            </a:r>
            <a:endParaRPr lang="en-US"/>
          </a:p>
          <a:p>
            <a:pPr algn="l"/>
            <a:endParaRPr lang="en-US"/>
          </a:p>
          <a:p>
            <a:pPr algn="l"/>
            <a:r>
              <a:rPr lang="en-US"/>
              <a:t>It's important to note that memory management in Windows x64 assembly involves a combination of assembly </a:t>
            </a:r>
            <a:endParaRPr lang="en-US"/>
          </a:p>
          <a:p>
            <a:pPr algn="l"/>
            <a:r>
              <a:rPr lang="en-US"/>
              <a:t>instructions and WinAPI function calls. The assembly instructions are used to perform low-level memory operations, </a:t>
            </a:r>
            <a:endParaRPr lang="en-US"/>
          </a:p>
          <a:p>
            <a:pPr algn="l"/>
            <a:r>
              <a:rPr lang="en-US"/>
              <a:t>while the WinAPI functions provide a higher-level interface to interact with the memory management system.</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Allocate Memory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419100">
              <a:lnSpc>
                <a:spcPts val="3600"/>
              </a:lnSpc>
              <a:spcBef>
                <a:spcPts val="500"/>
              </a:spcBef>
              <a:buSzPct val="200000"/>
              <a:buFontTx/>
              <a:buBlip>
                <a:blip r:embed="rId2"/>
              </a:buBlip>
              <a:extLst>
                <a:ext uri="{35155182-B16C-46BC-9424-99874614C6A1}">
                  <wpsdc:indentchars xmlns:wpsdc="http://www.wps.cn/officeDocument/2017/drawingmlCustomData" val="-150" checksum="2680044976"/>
                  <wpsdc:marlchars xmlns:wpsdc="http://www.wps.cn/officeDocument/2017/drawingmlCustomData" val="250" checksum="1039213347"/>
                </a:ext>
              </a:extLst>
            </a:pPr>
            <a:r>
              <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To allocate memory dynamically, you can use the HeapAlloc function. This function allows you to specify the size of the memory block, the desired allocation type, and other parameters. It returns a pointer to the allocated memory block.</a:t>
            </a:r>
            <a:endParaRPr lang="en-US" altLang="zh-CN" sz="22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
        <p:nvSpPr>
          <p:cNvPr id="4" name="Text Box 3"/>
          <p:cNvSpPr txBox="1"/>
          <p:nvPr/>
        </p:nvSpPr>
        <p:spPr>
          <a:xfrm>
            <a:off x="931545" y="3082290"/>
            <a:ext cx="4101465" cy="1476375"/>
          </a:xfrm>
          <a:prstGeom prst="rect">
            <a:avLst/>
          </a:prstGeom>
          <a:noFill/>
        </p:spPr>
        <p:txBody>
          <a:bodyPr wrap="none" rtlCol="0">
            <a:spAutoFit/>
          </a:bodyPr>
          <a:p>
            <a:pPr algn="l"/>
            <a:r>
              <a:rPr lang="en-US"/>
              <a:t>DECLSPEC_ALLOCATOR LPVOID HeapAlloc(</a:t>
            </a:r>
            <a:endParaRPr lang="en-US"/>
          </a:p>
          <a:p>
            <a:pPr algn="l"/>
            <a:r>
              <a:rPr lang="en-US"/>
              <a:t>  [in] HANDLE hHeap,</a:t>
            </a:r>
            <a:endParaRPr lang="en-US"/>
          </a:p>
          <a:p>
            <a:pPr algn="l"/>
            <a:r>
              <a:rPr lang="en-US"/>
              <a:t>  [in] DWORD  dwFlags,</a:t>
            </a:r>
            <a:endParaRPr lang="en-US"/>
          </a:p>
          <a:p>
            <a:pPr algn="l"/>
            <a:r>
              <a:rPr lang="en-US"/>
              <a:t>  [in] SIZE_T dwBytes</a:t>
            </a:r>
            <a:endParaRPr lang="en-US"/>
          </a:p>
          <a:p>
            <a:pPr algn="l"/>
            <a:r>
              <a:rPr lang="en-US"/>
              <a: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Allocate Memory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6" name="Picture 5"/>
          <p:cNvPicPr>
            <a:picLocks noChangeAspect="1"/>
          </p:cNvPicPr>
          <p:nvPr/>
        </p:nvPicPr>
        <p:blipFill>
          <a:blip r:embed="rId1"/>
          <a:stretch>
            <a:fillRect/>
          </a:stretch>
        </p:blipFill>
        <p:spPr>
          <a:xfrm>
            <a:off x="2700020" y="1595120"/>
            <a:ext cx="6791325" cy="36671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Read or Write Memory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1059180" y="1061720"/>
            <a:ext cx="10584180" cy="645160"/>
          </a:xfrm>
          <a:prstGeom prst="rect">
            <a:avLst/>
          </a:prstGeom>
          <a:noFill/>
        </p:spPr>
        <p:txBody>
          <a:bodyPr wrap="none" rtlCol="0">
            <a:spAutoFit/>
          </a:bodyPr>
          <a:p>
            <a:pPr algn="l"/>
            <a:r>
              <a:rPr lang="en-US"/>
              <a:t>Once you have allocated memory, you can read from or write to it using standard memory access instructions in </a:t>
            </a:r>
            <a:endParaRPr lang="en-US"/>
          </a:p>
          <a:p>
            <a:pPr algn="l"/>
            <a:r>
              <a:rPr lang="en-US"/>
              <a:t>assembly, such as mov, add, sub, etc.</a:t>
            </a:r>
            <a:endParaRPr lang="en-US"/>
          </a:p>
        </p:txBody>
      </p:sp>
      <p:pic>
        <p:nvPicPr>
          <p:cNvPr id="6" name="Picture 5"/>
          <p:cNvPicPr>
            <a:picLocks noChangeAspect="1"/>
          </p:cNvPicPr>
          <p:nvPr/>
        </p:nvPicPr>
        <p:blipFill>
          <a:blip r:embed="rId1"/>
          <a:stretch>
            <a:fillRect/>
          </a:stretch>
        </p:blipFill>
        <p:spPr>
          <a:xfrm>
            <a:off x="2381250" y="1911985"/>
            <a:ext cx="7429500" cy="58578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Deallocate Memory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328295" y="1075055"/>
            <a:ext cx="11694795" cy="645160"/>
          </a:xfrm>
          <a:prstGeom prst="rect">
            <a:avLst/>
          </a:prstGeom>
          <a:noFill/>
        </p:spPr>
        <p:txBody>
          <a:bodyPr wrap="none" rtlCol="0">
            <a:spAutoFit/>
          </a:bodyPr>
          <a:p>
            <a:pPr algn="l"/>
            <a:r>
              <a:rPr lang="en-US"/>
              <a:t>To release the previously allocated memory, you can use the HeapFreefunction. This function takes the pointer to the </a:t>
            </a:r>
            <a:endParaRPr lang="en-US"/>
          </a:p>
          <a:p>
            <a:pPr algn="l"/>
            <a:r>
              <a:rPr lang="en-US"/>
              <a:t>memory block and frees the associated memory. It also allows you to specify the desired release type and other parameters.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rPr>
              <a:t>2023.04.18</a:t>
            </a:r>
            <a:endParaRPr kumimoji="0" lang="en-US" altLang="zh-CN" sz="16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STKaiti"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CSCI 491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File Management</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Memory Management</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2" name="组合 41"/>
          <p:cNvGrpSpPr/>
          <p:nvPr/>
        </p:nvGrpSpPr>
        <p:grpSpPr>
          <a:xfrm>
            <a:off x="1094105" y="4785360"/>
            <a:ext cx="4283075" cy="1278890"/>
            <a:chOff x="1724" y="7536"/>
            <a:chExt cx="6745"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4731"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algn="ctr">
                <a:lnSpc>
                  <a:spcPts val="7000"/>
                </a:lnSpc>
                <a:spcBef>
                  <a:spcPts val="600"/>
                </a:spcBef>
              </a:pPr>
              <a:r>
                <a:rPr lang="en-US" sz="2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Prcedures and Macros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Recursion</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5" name="组合 44"/>
          <p:cNvGrpSpPr/>
          <p:nvPr/>
        </p:nvGrpSpPr>
        <p:grpSpPr>
          <a:xfrm>
            <a:off x="6814185" y="3117850"/>
            <a:ext cx="4282440" cy="1278890"/>
            <a:chOff x="10732" y="7536"/>
            <a:chExt cx="6744" cy="2014"/>
          </a:xfrm>
        </p:grpSpPr>
        <p:sp>
          <p:nvSpPr>
            <p:cNvPr id="34" name="圆角矩形 2"/>
            <p:cNvSpPr/>
            <p:nvPr>
              <p:custDataLst>
                <p:tags r:id="rId21"/>
              </p:custDataLst>
            </p:nvPr>
          </p:nvSpPr>
          <p:spPr>
            <a:xfrm>
              <a:off x="11244" y="7655"/>
              <a:ext cx="6232" cy="1776"/>
            </a:xfrm>
            <a:prstGeom prst="roundRect">
              <a:avLst>
                <a:gd name="adj" fmla="val 50000"/>
              </a:avLst>
            </a:prstGeom>
            <a:solidFill>
              <a:srgbClr val="1CBB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5" name="椭圆 34"/>
            <p:cNvSpPr/>
            <p:nvPr>
              <p:custDataLst>
                <p:tags r:id="rId22"/>
              </p:custDataLst>
            </p:nvPr>
          </p:nvSpPr>
          <p:spPr>
            <a:xfrm>
              <a:off x="10732" y="7536"/>
              <a:ext cx="2014" cy="2014"/>
            </a:xfrm>
            <a:prstGeom prst="ellipse">
              <a:avLst/>
            </a:prstGeom>
            <a:solidFill>
              <a:srgbClr val="2D85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6" name="椭圆 35"/>
            <p:cNvSpPr/>
            <p:nvPr>
              <p:custDataLst>
                <p:tags r:id="rId23"/>
              </p:custDataLst>
            </p:nvPr>
          </p:nvSpPr>
          <p:spPr>
            <a:xfrm>
              <a:off x="10871"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7" name="文本框 36"/>
            <p:cNvSpPr txBox="1"/>
            <p:nvPr>
              <p:custDataLst>
                <p:tags r:id="rId24"/>
              </p:custDataLst>
            </p:nvPr>
          </p:nvSpPr>
          <p:spPr>
            <a:xfrm>
              <a:off x="11079" y="8064"/>
              <a:ext cx="1320" cy="958"/>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8" name="文本框 37"/>
            <p:cNvSpPr txBox="1"/>
            <p:nvPr>
              <p:custDataLst>
                <p:tags r:id="rId25"/>
              </p:custDataLst>
            </p:nvPr>
          </p:nvSpPr>
          <p:spPr>
            <a:xfrm>
              <a:off x="12744" y="7659"/>
              <a:ext cx="4731" cy="1769"/>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Variables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98869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File Management</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01</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One</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File Management System</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460502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r>
              <a:rPr dirty="0">
                <a:latin typeface="Arial" panose="020B0604020202020204" pitchFamily="34" charset="0"/>
                <a:cs typeface="Arial" panose="020B0604020202020204" pitchFamily="34" charset="0"/>
              </a:rPr>
              <a:t>In Windows x64 assembly, file management can be accomplished using the WinAPI functions provided by the operating system. These functions allow you to perform various operations such as creating, opening, reading, writing, and closing files</a:t>
            </a:r>
            <a:r>
              <a:rPr lang="en-US" dirty="0">
                <a:latin typeface="Arial" panose="020B0604020202020204" pitchFamily="34" charset="0"/>
                <a:cs typeface="Arial" panose="020B0604020202020204" pitchFamily="34" charset="0"/>
              </a:rPr>
              <a:t>.</a:t>
            </a:r>
            <a:r>
              <a:rPr dirty="0">
                <a:latin typeface="Arial" panose="020B0604020202020204" pitchFamily="34" charset="0"/>
                <a:cs typeface="Arial" panose="020B0604020202020204" pitchFamily="34" charset="0"/>
              </a:rPr>
              <a:t>There are three standard file streams −</a:t>
            </a:r>
            <a:endParaRPr dirty="0">
              <a:latin typeface="Arial" panose="020B0604020202020204" pitchFamily="34" charset="0"/>
              <a:cs typeface="Arial" panose="020B0604020202020204" pitchFamily="34" charset="0"/>
            </a:endParaRPr>
          </a:p>
          <a:p>
            <a:pPr>
              <a:buSzPct val="200000"/>
              <a:buBlip>
                <a:blip r:embed="rId2"/>
              </a:buBlip>
            </a:pP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    Standard input (stdin),</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    Standard output (stdout), and</a:t>
            </a:r>
            <a:endParaRPr dirty="0">
              <a:latin typeface="Arial" panose="020B0604020202020204" pitchFamily="34" charset="0"/>
              <a:cs typeface="Arial" panose="020B0604020202020204" pitchFamily="34" charset="0"/>
            </a:endParaRPr>
          </a:p>
          <a:p>
            <a:pPr marL="0" indent="0">
              <a:buSzPct val="200000"/>
              <a:buNone/>
            </a:pPr>
            <a:r>
              <a:rPr dirty="0">
                <a:latin typeface="Arial" panose="020B0604020202020204" pitchFamily="34" charset="0"/>
                <a:cs typeface="Arial" panose="020B0604020202020204" pitchFamily="34" charset="0"/>
              </a:rPr>
              <a:t>    Standard error (stderr).</a:t>
            </a:r>
            <a:endParaRPr dirty="0">
              <a:latin typeface="Arial" panose="020B0604020202020204" pitchFamily="34" charset="0"/>
              <a:cs typeface="Arial" panose="020B0604020202020204" pitchFamily="34" charset="0"/>
            </a:endParaRPr>
          </a:p>
          <a:p>
            <a:pPr marL="0" indent="0">
              <a:buSzPct val="200000"/>
              <a:buNone/>
            </a:pPr>
            <a:endParaRPr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ym typeface="+mn-ea"/>
              </a:rPr>
              <a:t>Create or Open a File:</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717550" y="1032510"/>
            <a:ext cx="11329670" cy="922020"/>
          </a:xfrm>
          <a:prstGeom prst="rect">
            <a:avLst/>
          </a:prstGeom>
          <a:noFill/>
        </p:spPr>
        <p:txBody>
          <a:bodyPr wrap="none" rtlCol="0">
            <a:spAutoFit/>
          </a:bodyPr>
          <a:p>
            <a:pPr algn="l"/>
            <a:r>
              <a:rPr lang="en-US"/>
              <a:t>To create a new file or open an existing file, you can use the CreateFile function. This function allows you to specify the</a:t>
            </a:r>
            <a:endParaRPr lang="en-US"/>
          </a:p>
          <a:p>
            <a:pPr algn="l"/>
            <a:r>
              <a:rPr lang="en-US"/>
              <a:t> file name, desired access mode, file attributes, and other parameters. It returns a handle to the file that you can use for </a:t>
            </a:r>
            <a:endParaRPr lang="en-US"/>
          </a:p>
          <a:p>
            <a:pPr algn="l"/>
            <a:r>
              <a:rPr lang="en-US"/>
              <a:t>subsequent operations.</a:t>
            </a:r>
            <a:endParaRPr lang="en-US"/>
          </a:p>
        </p:txBody>
      </p:sp>
      <p:pic>
        <p:nvPicPr>
          <p:cNvPr id="2" name="Picture 1"/>
          <p:cNvPicPr>
            <a:picLocks noChangeAspect="1"/>
          </p:cNvPicPr>
          <p:nvPr/>
        </p:nvPicPr>
        <p:blipFill>
          <a:blip r:embed="rId1"/>
          <a:stretch>
            <a:fillRect/>
          </a:stretch>
        </p:blipFill>
        <p:spPr>
          <a:xfrm>
            <a:off x="466725" y="4780280"/>
            <a:ext cx="11258550" cy="7277100"/>
          </a:xfrm>
          <a:prstGeom prst="rect">
            <a:avLst/>
          </a:prstGeom>
        </p:spPr>
      </p:pic>
      <p:sp>
        <p:nvSpPr>
          <p:cNvPr id="5" name="Text Box 4"/>
          <p:cNvSpPr txBox="1"/>
          <p:nvPr/>
        </p:nvSpPr>
        <p:spPr>
          <a:xfrm>
            <a:off x="847090" y="2061845"/>
            <a:ext cx="5814695" cy="2584450"/>
          </a:xfrm>
          <a:prstGeom prst="rect">
            <a:avLst/>
          </a:prstGeom>
          <a:noFill/>
        </p:spPr>
        <p:txBody>
          <a:bodyPr wrap="none" rtlCol="0">
            <a:spAutoFit/>
          </a:bodyPr>
          <a:p>
            <a:pPr algn="l"/>
            <a:r>
              <a:rPr lang="en-US"/>
              <a:t>HANDLE CreateFileA(</a:t>
            </a:r>
            <a:endParaRPr lang="en-US"/>
          </a:p>
          <a:p>
            <a:pPr algn="l"/>
            <a:r>
              <a:rPr lang="en-US"/>
              <a:t>  [in]           LPCSTR                lpFileName,</a:t>
            </a:r>
            <a:endParaRPr lang="en-US"/>
          </a:p>
          <a:p>
            <a:pPr algn="l"/>
            <a:r>
              <a:rPr lang="en-US"/>
              <a:t>  [in]           DWORD                 dwDesiredAccess,</a:t>
            </a:r>
            <a:endParaRPr lang="en-US"/>
          </a:p>
          <a:p>
            <a:pPr algn="l"/>
            <a:r>
              <a:rPr lang="en-US"/>
              <a:t>  [in]           DWORD                 dwShareMode,</a:t>
            </a:r>
            <a:endParaRPr lang="en-US"/>
          </a:p>
          <a:p>
            <a:pPr algn="l"/>
            <a:r>
              <a:rPr lang="en-US"/>
              <a:t>  [in, optional] LPSECURITY_ATTRIBUTES lpSecurityAttributes,</a:t>
            </a:r>
            <a:endParaRPr lang="en-US"/>
          </a:p>
          <a:p>
            <a:pPr algn="l"/>
            <a:r>
              <a:rPr lang="en-US"/>
              <a:t>  [in]           DWORD                 dwCreationDisposition,</a:t>
            </a:r>
            <a:endParaRPr lang="en-US"/>
          </a:p>
          <a:p>
            <a:pPr algn="l"/>
            <a:r>
              <a:rPr lang="en-US"/>
              <a:t>  [in]           DWORD                 dwFlagsAndAttributes,</a:t>
            </a:r>
            <a:endParaRPr lang="en-US"/>
          </a:p>
          <a:p>
            <a:pPr algn="l"/>
            <a:r>
              <a:rPr lang="en-US"/>
              <a:t>  [in, optional] HANDLE                hTemplateFile</a:t>
            </a:r>
            <a:endParaRPr lang="en-US"/>
          </a:p>
          <a:p>
            <a:pPr algn="l"/>
            <a:r>
              <a:rPr lang="en-US"/>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ym typeface="+mn-ea"/>
              </a:rPr>
              <a:t>Create or Open a File:</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pic>
        <p:nvPicPr>
          <p:cNvPr id="2" name="Picture 1"/>
          <p:cNvPicPr>
            <a:picLocks noChangeAspect="1"/>
          </p:cNvPicPr>
          <p:nvPr/>
        </p:nvPicPr>
        <p:blipFill>
          <a:blip r:embed="rId1"/>
          <a:stretch>
            <a:fillRect/>
          </a:stretch>
        </p:blipFill>
        <p:spPr>
          <a:xfrm>
            <a:off x="565150" y="965835"/>
            <a:ext cx="11258550" cy="7277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Write </a:t>
            </a:r>
            <a:endParaRPr dirty="0">
              <a:cs typeface="Arial" panose="020B0604020202020204" pitchFamily="34" charset="0"/>
              <a:sym typeface="+mn-ea"/>
            </a:endParaRPr>
          </a:p>
        </p:txBody>
      </p:sp>
      <p:sp>
        <p:nvSpPr>
          <p:cNvPr id="3" name="Text Box 2"/>
          <p:cNvSpPr txBox="1"/>
          <p:nvPr/>
        </p:nvSpPr>
        <p:spPr>
          <a:xfrm>
            <a:off x="705485" y="1132205"/>
            <a:ext cx="11092180" cy="922020"/>
          </a:xfrm>
          <a:prstGeom prst="rect">
            <a:avLst/>
          </a:prstGeom>
          <a:noFill/>
        </p:spPr>
        <p:txBody>
          <a:bodyPr wrap="none" rtlCol="0">
            <a:spAutoFit/>
          </a:bodyPr>
          <a:p>
            <a:pPr algn="l"/>
            <a:r>
              <a:rPr lang="en-US"/>
              <a:t>To write data to a file, you can use the WriteFile function. Similar to ReadFile, you need to provide the file handle, a </a:t>
            </a:r>
            <a:endParaRPr lang="en-US"/>
          </a:p>
          <a:p>
            <a:pPr algn="l"/>
            <a:r>
              <a:rPr lang="en-US"/>
              <a:t>buffer containing the data to write, the number of bytes to write, and other required parameters. The function writes </a:t>
            </a:r>
            <a:endParaRPr lang="en-US"/>
          </a:p>
          <a:p>
            <a:pPr algn="l"/>
            <a:r>
              <a:rPr lang="en-US"/>
              <a:t>the specified number of bytes from the buffer to the file.</a:t>
            </a:r>
            <a:endParaRPr lang="en-US"/>
          </a:p>
        </p:txBody>
      </p:sp>
      <p:sp>
        <p:nvSpPr>
          <p:cNvPr id="4" name="Text Box 3"/>
          <p:cNvSpPr txBox="1"/>
          <p:nvPr/>
        </p:nvSpPr>
        <p:spPr>
          <a:xfrm>
            <a:off x="2771140" y="2802890"/>
            <a:ext cx="6650355" cy="2030095"/>
          </a:xfrm>
          <a:prstGeom prst="rect">
            <a:avLst/>
          </a:prstGeom>
          <a:noFill/>
        </p:spPr>
        <p:txBody>
          <a:bodyPr wrap="square" rtlCol="0" anchor="t">
            <a:spAutoFit/>
          </a:bodyPr>
          <a:p>
            <a:r>
              <a:rPr lang="en-US"/>
              <a:t>BOOL WriteFile(</a:t>
            </a:r>
            <a:endParaRPr lang="en-US"/>
          </a:p>
          <a:p>
            <a:r>
              <a:rPr lang="en-US"/>
              <a:t>  [in]                HANDLE       hFile,</a:t>
            </a:r>
            <a:endParaRPr lang="en-US"/>
          </a:p>
          <a:p>
            <a:r>
              <a:rPr lang="en-US"/>
              <a:t>  [in]                LPCVOID      lpBuffer,</a:t>
            </a:r>
            <a:endParaRPr lang="en-US"/>
          </a:p>
          <a:p>
            <a:r>
              <a:rPr lang="en-US"/>
              <a:t>  [in]                DWORD        nNumberOfBytesToWrite,</a:t>
            </a:r>
            <a:endParaRPr lang="en-US"/>
          </a:p>
          <a:p>
            <a:r>
              <a:rPr lang="en-US"/>
              <a:t>  [out, optional]     LPDWORD      lpNumberOfBytesWritten,</a:t>
            </a:r>
            <a:endParaRPr lang="en-US"/>
          </a:p>
          <a:p>
            <a:r>
              <a:rPr lang="en-US"/>
              <a:t>  [in, out, optional] LPOVERLAPPED lpOverlapped</a:t>
            </a:r>
            <a:endParaRPr lang="en-US"/>
          </a:p>
          <a:p>
            <a:r>
              <a:rPr lang="en-US"/>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Write </a:t>
            </a:r>
            <a:endParaRPr dirty="0">
              <a:cs typeface="Arial" panose="020B0604020202020204" pitchFamily="34" charset="0"/>
              <a:sym typeface="+mn-ea"/>
            </a:endParaRPr>
          </a:p>
        </p:txBody>
      </p:sp>
      <p:pic>
        <p:nvPicPr>
          <p:cNvPr id="2" name="Picture 1"/>
          <p:cNvPicPr>
            <a:picLocks noChangeAspect="1"/>
          </p:cNvPicPr>
          <p:nvPr/>
        </p:nvPicPr>
        <p:blipFill>
          <a:blip r:embed="rId1"/>
          <a:stretch>
            <a:fillRect/>
          </a:stretch>
        </p:blipFill>
        <p:spPr>
          <a:xfrm>
            <a:off x="2381250" y="1414145"/>
            <a:ext cx="7429500" cy="4029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pPr>
            <a:r>
              <a:rPr dirty="0">
                <a:cs typeface="Arial" panose="020B0604020202020204" pitchFamily="34" charset="0"/>
                <a:sym typeface="+mn-ea"/>
              </a:rPr>
              <a:t>Close </a:t>
            </a:r>
            <a:endParaRPr dirty="0">
              <a:cs typeface="Arial" panose="020B0604020202020204" pitchFamily="34" charset="0"/>
              <a:sym typeface="+mn-ea"/>
            </a:endParaRPr>
          </a:p>
        </p:txBody>
      </p:sp>
      <p:sp>
        <p:nvSpPr>
          <p:cNvPr id="2" name="Text Box 1"/>
          <p:cNvSpPr txBox="1"/>
          <p:nvPr/>
        </p:nvSpPr>
        <p:spPr>
          <a:xfrm>
            <a:off x="535940" y="977265"/>
            <a:ext cx="11215370" cy="645160"/>
          </a:xfrm>
          <a:prstGeom prst="rect">
            <a:avLst/>
          </a:prstGeom>
          <a:noFill/>
        </p:spPr>
        <p:txBody>
          <a:bodyPr wrap="none" rtlCol="0">
            <a:spAutoFit/>
          </a:bodyPr>
          <a:p>
            <a:pPr algn="l"/>
            <a:r>
              <a:rPr lang="en-US"/>
              <a:t>After you finish working with a file, it's important to close it using the CloseHandle function. This function takes the file </a:t>
            </a:r>
            <a:endParaRPr lang="en-US"/>
          </a:p>
          <a:p>
            <a:pPr algn="l"/>
            <a:r>
              <a:rPr lang="en-US"/>
              <a:t>handle as a parameter and releases any resources associated with the file.</a:t>
            </a:r>
            <a:endParaRPr lang="en-US"/>
          </a:p>
        </p:txBody>
      </p:sp>
      <p:pic>
        <p:nvPicPr>
          <p:cNvPr id="3" name="Picture 2"/>
          <p:cNvPicPr>
            <a:picLocks noChangeAspect="1"/>
          </p:cNvPicPr>
          <p:nvPr/>
        </p:nvPicPr>
        <p:blipFill>
          <a:blip r:embed="rId1"/>
          <a:stretch>
            <a:fillRect/>
          </a:stretch>
        </p:blipFill>
        <p:spPr>
          <a:xfrm>
            <a:off x="1130935" y="2346960"/>
            <a:ext cx="5905500" cy="3209925"/>
          </a:xfrm>
          <a:prstGeom prst="rect">
            <a:avLst/>
          </a:prstGeom>
        </p:spPr>
      </p:pic>
      <p:pic>
        <p:nvPicPr>
          <p:cNvPr id="4" name="Picture 3"/>
          <p:cNvPicPr>
            <a:picLocks noChangeAspect="1"/>
          </p:cNvPicPr>
          <p:nvPr/>
        </p:nvPicPr>
        <p:blipFill>
          <a:blip r:embed="rId2"/>
          <a:stretch>
            <a:fillRect/>
          </a:stretch>
        </p:blipFill>
        <p:spPr>
          <a:xfrm>
            <a:off x="6554470" y="2346960"/>
            <a:ext cx="6372225" cy="329565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
  <p:tag name="KSO_WM_UNIT_TEXT_FILL_FORE_SCHEMECOLOR_INDEX" val="7"/>
  <p:tag name="KSO_WM_UNIT_TEXT_FILL_TYPE"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3971</Words>
  <Application>WPS Presentation</Application>
  <PresentationFormat>Widescreen</PresentationFormat>
  <Paragraphs>145</Paragraphs>
  <Slides>17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SimSun</vt:lpstr>
      <vt:lpstr>Wingdings</vt:lpstr>
      <vt:lpstr>Calibri Light</vt:lpstr>
      <vt:lpstr>Calibri</vt:lpstr>
      <vt:lpstr>Microsoft YaHei</vt:lpstr>
      <vt:lpstr>Arial Unicode MS</vt:lpstr>
      <vt:lpstr>Arial</vt:lpstr>
      <vt:lpstr>Arial Black</vt:lpstr>
      <vt:lpstr>Palatino Linotype</vt:lpstr>
      <vt:lpstr>Fira Sans</vt:lpstr>
      <vt:lpstr>Yu Gothic UI</vt:lpstr>
      <vt:lpstr>STKaiti</vt:lpstr>
      <vt:lpstr>Segoe UI</vt:lpstr>
      <vt:lpstr>Microsoft YaHei Light</vt:lpstr>
      <vt:lpstr>思源黑体 CN Bold</vt:lpstr>
      <vt:lpstr>Lucida Sans</vt:lpstr>
      <vt:lpstr>Lucida Sans Unicode</vt:lpstr>
      <vt:lpstr>Times New Roman</vt:lpstr>
      <vt:lpstr>阿里巴巴普惠体 R</vt:lpstr>
      <vt:lpstr>思源黑体 CN Heavy</vt:lpstr>
      <vt:lpstr>思源黑体 CN Normal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defaultuser0</cp:lastModifiedBy>
  <cp:revision>68</cp:revision>
  <dcterms:created xsi:type="dcterms:W3CDTF">2023-06-05T05:27:24Z</dcterms:created>
  <dcterms:modified xsi:type="dcterms:W3CDTF">2023-06-05T19:57:48Z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E2122FF0E88E46D1A64614AB817EF6F4</vt:lpwstr>
  </property>
  <property fmtid="{D5CDD505-2E9C-101B-9397-08002B2CF9AE}" pid="3" name="KSOProductBuildVer">
    <vt:lpwstr>1033-11.2.0.11417</vt:lpwstr>
  </property>
</Properties>
</file>