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324" r:id="rId9"/>
    <p:sldId id="264" r:id="rId10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263" r:id="rId20"/>
    <p:sldId id="265" r:id="rId21"/>
    <p:sldId id="266" r:id="rId22"/>
    <p:sldId id="268" r:id="rId23"/>
    <p:sldId id="412" r:id="rId24"/>
    <p:sldId id="405" r:id="rId25"/>
    <p:sldId id="409" r:id="rId26"/>
    <p:sldId id="410" r:id="rId27"/>
    <p:sldId id="411" r:id="rId28"/>
    <p:sldId id="408" r:id="rId29"/>
    <p:sldId id="406" r:id="rId30"/>
    <p:sldId id="413" r:id="rId31"/>
    <p:sldId id="269" r:id="rId32"/>
    <p:sldId id="270" r:id="rId33"/>
    <p:sldId id="267" r:id="rId34"/>
    <p:sldId id="414" r:id="rId35"/>
    <p:sldId id="326" r:id="rId36"/>
    <p:sldId id="323" r:id="rId37"/>
  </p:sldIdLst>
  <p:sldSz cx="12192000" cy="6858000"/>
  <p:notesSz cx="6858000" cy="9144000"/>
  <p:embeddedFontLst>
    <p:embeddedFont>
      <p:font typeface="SimSun" panose="02010600030101010101" pitchFamily="2" charset="-122"/>
      <p:regular r:id="rId42"/>
    </p:embeddedFont>
    <p:embeddedFont>
      <p:font typeface="Arial Black" panose="020B0A04020102020204" charset="0"/>
      <p:bold r:id="rId43"/>
    </p:embeddedFont>
    <p:embeddedFont>
      <p:font typeface="Palatino Linotype" panose="02040502050505030304" charset="0"/>
      <p:regular r:id="rId44"/>
      <p:bold r:id="rId45"/>
      <p:italic r:id="rId46"/>
      <p:boldItalic r:id="rId47"/>
    </p:embeddedFont>
    <p:embeddedFont>
      <p:font typeface="STKaiti" panose="02010600040101010101" pitchFamily="2" charset="-122"/>
      <p:bold r:id="rId48"/>
      <p:boldItalic r:id="rId49"/>
    </p:embeddedFont>
    <p:embeddedFont>
      <p:font typeface="Microsoft YaHei" panose="020B0503020204020204" charset="-122"/>
      <p:regular r:id="rId50"/>
    </p:embeddedFont>
    <p:embeddedFont>
      <p:font typeface="Segoe UI" panose="020B0502040204020203"/>
      <p:regular r:id="rId51"/>
      <p:bold r:id="rId52"/>
      <p:italic r:id="rId53"/>
      <p:boldItalic r:id="rId54"/>
    </p:embeddedFont>
    <p:embeddedFont>
      <p:font typeface="Microsoft YaHei Light" panose="020B0502040204020203" charset="-122"/>
      <p:regular r:id="rId55"/>
    </p:embeddedFont>
    <p:embeddedFont>
      <p:font typeface="Calibri" panose="020F0502020204030204" charset="0"/>
      <p:regular r:id="rId56"/>
      <p:bold r:id="rId57"/>
      <p:italic r:id="rId58"/>
      <p:boldItalic r:id="rId59"/>
    </p:embeddedFont>
    <p:embeddedFont>
      <p:font typeface="Calibri Light" panose="020F0302020204030204" charset="0"/>
      <p:regular r:id="rId60"/>
      <p: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font" Target="fonts/font20.fntdata"/><Relationship Id="rId60" Type="http://schemas.openxmlformats.org/officeDocument/2006/relationships/font" Target="fonts/font19.fntdata"/><Relationship Id="rId6" Type="http://schemas.openxmlformats.org/officeDocument/2006/relationships/slide" Target="slides/slide4.xml"/><Relationship Id="rId59" Type="http://schemas.openxmlformats.org/officeDocument/2006/relationships/font" Target="fonts/font18.fntdata"/><Relationship Id="rId58" Type="http://schemas.openxmlformats.org/officeDocument/2006/relationships/font" Target="fonts/font17.fntdata"/><Relationship Id="rId57" Type="http://schemas.openxmlformats.org/officeDocument/2006/relationships/font" Target="fonts/font16.fntdata"/><Relationship Id="rId56" Type="http://schemas.openxmlformats.org/officeDocument/2006/relationships/font" Target="fonts/font15.fntdata"/><Relationship Id="rId55" Type="http://schemas.openxmlformats.org/officeDocument/2006/relationships/font" Target="fonts/font14.fntdata"/><Relationship Id="rId54" Type="http://schemas.openxmlformats.org/officeDocument/2006/relationships/font" Target="fonts/font13.fntdata"/><Relationship Id="rId53" Type="http://schemas.openxmlformats.org/officeDocument/2006/relationships/font" Target="fonts/font12.fntdata"/><Relationship Id="rId52" Type="http://schemas.openxmlformats.org/officeDocument/2006/relationships/font" Target="fonts/font11.fntdata"/><Relationship Id="rId51" Type="http://schemas.openxmlformats.org/officeDocument/2006/relationships/font" Target="fonts/font10.fntdata"/><Relationship Id="rId50" Type="http://schemas.openxmlformats.org/officeDocument/2006/relationships/font" Target="fonts/font9.fntdata"/><Relationship Id="rId5" Type="http://schemas.openxmlformats.org/officeDocument/2006/relationships/slide" Target="slides/slide3.xml"/><Relationship Id="rId49" Type="http://schemas.openxmlformats.org/officeDocument/2006/relationships/font" Target="fonts/font8.fntdata"/><Relationship Id="rId48" Type="http://schemas.openxmlformats.org/officeDocument/2006/relationships/font" Target="fonts/font7.fntdata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1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63.xml"/><Relationship Id="rId2" Type="http://schemas.openxmlformats.org/officeDocument/2006/relationships/image" Target="../media/image4.png"/><Relationship Id="rId1" Type="http://schemas.openxmlformats.org/officeDocument/2006/relationships/tags" Target="../tags/tag6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tags" Target="../tags/tag6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8703310" y="2329180"/>
            <a:ext cx="4726940" cy="649922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7" name="Google Shape;54;p15"/>
          <p:cNvSpPr txBox="1"/>
          <p:nvPr>
            <p:custDataLst>
              <p:tags r:id="rId1"/>
            </p:custDataLst>
          </p:nvPr>
        </p:nvSpPr>
        <p:spPr>
          <a:xfrm>
            <a:off x="1094105" y="1951355"/>
            <a:ext cx="6340475" cy="20840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lang="en-US" altLang="en-GB" sz="6000" kern="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8" name="Google Shape;55;p15"/>
          <p:cNvSpPr txBox="1"/>
          <p:nvPr>
            <p:custDataLst>
              <p:tags r:id="rId2"/>
            </p:custDataLst>
          </p:nvPr>
        </p:nvSpPr>
        <p:spPr>
          <a:xfrm>
            <a:off x="1094105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0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CSCI 491</a:t>
            </a:r>
            <a:endParaRPr lang="en-US" altLang="en-GB" sz="2000" kern="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69" name="Google Shape;55;p15"/>
          <p:cNvSpPr txBox="1"/>
          <p:nvPr>
            <p:custDataLst>
              <p:tags r:id="rId3"/>
            </p:custDataLst>
          </p:nvPr>
        </p:nvSpPr>
        <p:spPr>
          <a:xfrm>
            <a:off x="1094105" y="5567680"/>
            <a:ext cx="6605270" cy="9620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L="1219200" marR="0" lvl="1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L="1828800" marR="0" lvl="2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L="2438400" marR="0" lvl="3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L="3048000" marR="0" lvl="4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L="3657600" marR="0" lvl="5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L="4267200" marR="0" lvl="6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L="4876800" marR="0" lvl="7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L="5486400" marR="0" lvl="8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G</a:t>
            </a: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ianforte School of Computing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Norm Asbjornson College of Engineering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4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2023.04.18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Code segment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16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It is represented by .text section.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This defines an area in memory that stores the instruction codes.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This is also a fixed area.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Stack segment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This segment contains data values passed to functions and procedures within the program.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Comments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357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Assembly language comment begins with a semicolon (;). It may contain any printable character including blank. It can appear on a line by itself, like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952500" lvl="2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; This program displays a message on screen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or, on the same line along with an instruction, like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866900" lvl="4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add eax, ebx     ; adds ebx to eax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       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Compiling and Linking an Assembly Program in NASM</a:t>
            </a:r>
            <a:b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br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6475" y="2249805"/>
            <a:ext cx="7639050" cy="4095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4640" y="1346200"/>
            <a:ext cx="11612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Once you have verified that the assembler is available on your PATH, you're ready to go! To test if the assembler is working, </a:t>
            </a:r>
            <a:endParaRPr lang="en-US"/>
          </a:p>
          <a:p>
            <a:pPr algn="l"/>
            <a:r>
              <a:rPr lang="en-US"/>
              <a:t>create the following file and name it hello_world.asm: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6363970"/>
            <a:ext cx="717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Simiarly, you can change “segment” to “section” for compilation and linking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Compiling and Linking an Assembly Program in NASM</a:t>
            </a:r>
            <a:b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br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4640" y="1346200"/>
            <a:ext cx="111848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 might be asking, “what on earth am I typing here?” at this point. We'll go over this later. For now, though, let's just </a:t>
            </a:r>
            <a:endParaRPr lang="en-US"/>
          </a:p>
          <a:p>
            <a:pPr algn="l"/>
            <a:r>
              <a:rPr lang="en-US"/>
              <a:t>make sure that your toolchain is working.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Let's go ahead and try to assemble this text into an object file. G</a:t>
            </a:r>
            <a:r>
              <a:rPr lang="en-US">
                <a:sym typeface="+mn-ea"/>
              </a:rPr>
              <a:t>o to the directory where hello_world.asm is located at and r</a:t>
            </a:r>
            <a:r>
              <a:rPr lang="en-US"/>
              <a:t>un the following command in a command prompt.</a:t>
            </a:r>
            <a:endParaRPr lang="en-US"/>
          </a:p>
          <a:p>
            <a:pPr lvl="1"/>
            <a:r>
              <a:rPr lang="en-US"/>
              <a:t>nasm -f win64 -o hello_world.obj hello_world.asm</a:t>
            </a:r>
            <a:endParaRPr lang="en-US"/>
          </a:p>
          <a:p>
            <a:r>
              <a:rPr lang="en-US"/>
              <a:t>If it worked, you should see the hello_world.obj file appear in the same directory as your hello_world.asm file. We can then use the linker to create an executable out of this object file.</a:t>
            </a:r>
            <a:endParaRPr lang="en-US"/>
          </a:p>
          <a:p>
            <a:r>
              <a:rPr lang="en-US"/>
              <a:t>Run the following command from a command prompt that has the Visual Studio environment variables set (x64 Native Tools Command Prompt for VS 2022)</a:t>
            </a:r>
            <a:endParaRPr lang="en-US"/>
          </a:p>
          <a:p>
            <a:pPr lvl="1"/>
            <a:r>
              <a:rPr lang="en-US"/>
              <a:t>link hello_world.obj /subsystem:console /out:hello_world_basic.exe kernel32.lib legacy_stdio_definitions.lib msvcrt.lib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Run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94640" y="1346200"/>
            <a:ext cx="111848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 might be asking, “what on earth am I typing here?” at this point. We'll go over this later. For now, though, let's just </a:t>
            </a:r>
            <a:endParaRPr lang="en-US"/>
          </a:p>
          <a:p>
            <a:pPr algn="l"/>
            <a:r>
              <a:rPr lang="en-US"/>
              <a:t>make sure that your toolchain is working.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Let's go ahead and try to assemble this text into an object file. G</a:t>
            </a:r>
            <a:r>
              <a:rPr lang="en-US">
                <a:sym typeface="+mn-ea"/>
              </a:rPr>
              <a:t>o to the directory where hello_world.asm is located at and r</a:t>
            </a:r>
            <a:r>
              <a:rPr lang="en-US"/>
              <a:t>un the following command in a command prompt.</a:t>
            </a:r>
            <a:endParaRPr lang="en-US"/>
          </a:p>
          <a:p>
            <a:pPr lvl="1"/>
            <a:r>
              <a:rPr lang="en-US"/>
              <a:t>nasm -f win64 -o hello_world.obj hello_world.asm</a:t>
            </a:r>
            <a:endParaRPr lang="en-US"/>
          </a:p>
          <a:p>
            <a:r>
              <a:rPr lang="en-US"/>
              <a:t>If it worked, you should see the hello_world.obj file appear in the same directory as your hello_world.asm file. We can then use the linker to create an executable out of this object file.</a:t>
            </a:r>
            <a:endParaRPr lang="en-US"/>
          </a:p>
          <a:p>
            <a:r>
              <a:rPr lang="en-US"/>
              <a:t>Run the following command from a command prompt that has the Visual Studio environment variables set (x64 Native Tools Command Prompt for VS 2022)</a:t>
            </a:r>
            <a:endParaRPr lang="en-US"/>
          </a:p>
          <a:p>
            <a:pPr lvl="1"/>
            <a:r>
              <a:rPr lang="en-US"/>
              <a:t>link hello_world.obj /subsystem:console /out:hello_world_basic.exe kernel32.lib legacy_stdio_definitions.lib msvcrt.lib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Run</a:t>
            </a:r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4640" y="1346200"/>
            <a:ext cx="112668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 should now have a hello_world.exe file in the directory. Run it, and if you get the following output, congratulations, </a:t>
            </a:r>
            <a:endParaRPr lang="en-US"/>
          </a:p>
          <a:p>
            <a:pPr algn="l"/>
            <a:r>
              <a:rPr lang="en-US"/>
              <a:t>you've just wrote an assembly program that runs on Windows!</a:t>
            </a:r>
            <a:endParaRPr lang="en-US"/>
          </a:p>
          <a:p>
            <a:pPr algn="l"/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hello_world_basic.exe</a:t>
            </a:r>
            <a:endParaRPr lang="en-US"/>
          </a:p>
          <a:p>
            <a:r>
              <a:rPr lang="en-US"/>
              <a:t>Hello world!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  <a:sym typeface="+mn-lt"/>
              </a:rPr>
              <a:t>Types of Memory</a:t>
            </a:r>
            <a:endParaRPr lang="en-US"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Microsoft YaHei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5360" y="1322070"/>
            <a:ext cx="10691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CPU registers </a:t>
            </a:r>
            <a:r>
              <a:rPr lang="en-US"/>
              <a:t>(mostly 64 bits per register, with exceptions for some special registers that could go up to 512 bits wide)</a:t>
            </a:r>
            <a:endParaRPr lang="en-US"/>
          </a:p>
          <a:p>
            <a:endParaRPr lang="en-US"/>
          </a:p>
          <a:p>
            <a:r>
              <a:rPr lang="en-US" b="1"/>
              <a:t>CPU caches </a:t>
            </a:r>
            <a:r>
              <a:rPr lang="en-US"/>
              <a:t>(L1, L2 and L3, with L1 and L2 being ~64 KB and ~256 KB per core, and L3 being shared across all cores with sizes ranging from 4 MB to 24 MB) An illustration of how these caches are shared among the cores is shown below: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3403600"/>
            <a:ext cx="420052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78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RAM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(The sticks that you put on your motherboard, generally measuring anywhere from 2 GB all the way to 128 GB or more)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PCI-E NVMe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(If you have a solid state drive that uses this interface, which can be anywhere from a few hundred gigabytes to 4 terabytes' worth)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Hard disk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(Through the SATA cables, regardless of whether your disk is a solid-state or spinning platter drive, which have similar sizes to SSDs)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Network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(over a CAT5e cable or similar, which then must go through this entire list of memory all over again from whichever PC it's retrieving the information from)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09410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38" y="2281"/>
              <a:ext cx="473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Basic Syntax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9410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740" y="4971"/>
              <a:ext cx="4671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Type of Memory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4105" y="4785360"/>
            <a:ext cx="4589780" cy="1278890"/>
            <a:chOff x="1724" y="7536"/>
            <a:chExt cx="7228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738" y="7654"/>
              <a:ext cx="5214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>
                <a:lnSpc>
                  <a:spcPts val="7000"/>
                </a:lnSpc>
                <a:spcBef>
                  <a:spcPts val="600"/>
                </a:spcBef>
              </a:pPr>
              <a:r>
                <a:rPr lang="en-US" sz="2500" dirty="0">
                  <a:solidFill>
                    <a:srgbClr val="09DEE9">
                      <a:lumMod val="75000"/>
                    </a:srgbClr>
                  </a:solidFill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  <a:sym typeface="+mn-lt"/>
                </a:rPr>
                <a:t>System Calls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14185" y="1353820"/>
            <a:ext cx="4283710" cy="1278890"/>
            <a:chOff x="10733" y="2132"/>
            <a:chExt cx="6746" cy="2014"/>
          </a:xfrm>
        </p:grpSpPr>
        <p:sp>
          <p:nvSpPr>
            <p:cNvPr id="22" name="圆角矩形 18"/>
            <p:cNvSpPr/>
            <p:nvPr>
              <p:custDataLst>
                <p:tags r:id="rId16"/>
              </p:custDataLst>
            </p:nvPr>
          </p:nvSpPr>
          <p:spPr>
            <a:xfrm>
              <a:off x="11245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3366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10733" y="2132"/>
              <a:ext cx="2014" cy="2014"/>
            </a:xfrm>
            <a:prstGeom prst="ellipse">
              <a:avLst/>
            </a:prstGeom>
            <a:solidFill>
              <a:srgbClr val="0243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10872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9"/>
              </p:custDataLst>
            </p:nvPr>
          </p:nvSpPr>
          <p:spPr>
            <a:xfrm>
              <a:off x="11080" y="2665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343FD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04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343FD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0"/>
              </p:custDataLst>
            </p:nvPr>
          </p:nvSpPr>
          <p:spPr>
            <a:xfrm>
              <a:off x="12747" y="2272"/>
              <a:ext cx="4732" cy="17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Addressing Modes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14185" y="3117850"/>
            <a:ext cx="4282440" cy="1278890"/>
            <a:chOff x="10732" y="7536"/>
            <a:chExt cx="6744" cy="2014"/>
          </a:xfrm>
        </p:grpSpPr>
        <p:sp>
          <p:nvSpPr>
            <p:cNvPr id="34" name="圆角矩形 2"/>
            <p:cNvSpPr/>
            <p:nvPr>
              <p:custDataLst>
                <p:tags r:id="rId21"/>
              </p:custDataLst>
            </p:nvPr>
          </p:nvSpPr>
          <p:spPr>
            <a:xfrm>
              <a:off x="11244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1CBB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2"/>
              </p:custDataLst>
            </p:nvPr>
          </p:nvSpPr>
          <p:spPr>
            <a:xfrm>
              <a:off x="10732" y="7536"/>
              <a:ext cx="2014" cy="2014"/>
            </a:xfrm>
            <a:prstGeom prst="ellipse">
              <a:avLst/>
            </a:prstGeom>
            <a:solidFill>
              <a:srgbClr val="2D858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3"/>
              </p:custDataLst>
            </p:nvPr>
          </p:nvSpPr>
          <p:spPr>
            <a:xfrm>
              <a:off x="10871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4"/>
              </p:custDataLst>
            </p:nvPr>
          </p:nvSpPr>
          <p:spPr>
            <a:xfrm>
              <a:off x="11079" y="8064"/>
              <a:ext cx="1320" cy="958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2D8589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05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2D8589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5"/>
              </p:custDataLst>
            </p:nvPr>
          </p:nvSpPr>
          <p:spPr>
            <a:xfrm>
              <a:off x="12744" y="7659"/>
              <a:ext cx="4731" cy="176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Variables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Conclusion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4419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It's no coincidence that memory seems to be a function of speed/distance/size; in other words, the faster the </a:t>
            </a:r>
            <a:endParaRPr lang="en-US"/>
          </a:p>
          <a:p>
            <a:pPr algn="l"/>
            <a:r>
              <a:rPr lang="en-US"/>
              <a:t>memory is, the smaller capacity it tends to have, and the closer it seems to be to the CPU on the motherboard.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Memory access is not free, and abstractions have a cost, no matter how insignificant they may seem.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Type of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8408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General registers</a:t>
            </a:r>
            <a:endParaRPr lang="en-US"/>
          </a:p>
          <a:p>
            <a:pPr algn="l"/>
            <a:r>
              <a:rPr lang="en-US"/>
              <a:t>Control registers</a:t>
            </a:r>
            <a:endParaRPr lang="en-US"/>
          </a:p>
          <a:p>
            <a:pPr algn="l"/>
            <a:r>
              <a:rPr lang="en-US"/>
              <a:t>Segment registers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General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7930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	</a:t>
            </a:r>
            <a:r>
              <a:rPr lang="en-US" b="1"/>
              <a:t>Data registers:</a:t>
            </a:r>
            <a:r>
              <a:rPr lang="en-US"/>
              <a:t>  used for arithmetic, logical, and other operations. 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Pointer registers:</a:t>
            </a:r>
            <a:r>
              <a:rPr lang="en-US"/>
              <a:t> used for various purposes related to memory access and control flow within a program</a:t>
            </a:r>
            <a:endParaRPr lang="en-US"/>
          </a:p>
          <a:p>
            <a:pPr algn="l"/>
            <a:r>
              <a:rPr lang="en-US"/>
              <a:t>                  </a:t>
            </a:r>
            <a:r>
              <a:rPr lang="en-US" b="1"/>
              <a:t>Index registers:</a:t>
            </a:r>
            <a:r>
              <a:rPr lang="en-US"/>
              <a:t> used for indexed addressing and sometimes used in addition and subtraction.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Data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96645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AX</a:t>
            </a:r>
            <a:r>
              <a:rPr lang="en-US"/>
              <a:t> is the primary accumulator; it is used in input/output and most arithmetic instructions. </a:t>
            </a:r>
            <a:endParaRPr lang="en-US"/>
          </a:p>
          <a:p>
            <a:pPr algn="l"/>
            <a:r>
              <a:rPr lang="en-US"/>
              <a:t>For example, in multiplication operation, one operand is stored in EAX or AX or AL register according to the size </a:t>
            </a:r>
            <a:endParaRPr lang="en-US"/>
          </a:p>
          <a:p>
            <a:pPr algn="l"/>
            <a:r>
              <a:rPr lang="en-US"/>
              <a:t>of the operand.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BX</a:t>
            </a:r>
            <a:r>
              <a:rPr lang="en-US"/>
              <a:t> is known as the base register, as it could be used in indexed addressing.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CX</a:t>
            </a:r>
            <a:r>
              <a:rPr lang="en-US"/>
              <a:t> is known as the count register, as the ECX, CX registers store the loop count in iterative operations.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DX</a:t>
            </a:r>
            <a:r>
              <a:rPr lang="en-US"/>
              <a:t> is known as the data register. It is also used in input/output operations. It is also used with AX register along with </a:t>
            </a:r>
            <a:endParaRPr lang="en-US"/>
          </a:p>
          <a:p>
            <a:pPr algn="l"/>
            <a:r>
              <a:rPr lang="en-US"/>
              <a:t>DX for multiply and divide operations involving large values.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xmm0-xmm15:</a:t>
            </a:r>
            <a:r>
              <a:rPr lang="en-US"/>
              <a:t> the floating point registers are used for storing actual floating point numbers.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Pointer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9404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Instruction Pointer (IP):</a:t>
            </a:r>
            <a:r>
              <a:rPr lang="en-US"/>
              <a:t> The 16-bit IP register stores the offset address of the next instruction to be executed. IP in </a:t>
            </a:r>
            <a:endParaRPr lang="en-US"/>
          </a:p>
          <a:p>
            <a:pPr algn="l"/>
            <a:r>
              <a:rPr lang="en-US"/>
              <a:t>association with the CS register (as CS:IP) gives the complete address of the current instruction in the code segment.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Index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116584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Source Index (SI)</a:t>
            </a:r>
            <a:r>
              <a:rPr lang="en-US"/>
              <a:t> − It is used as source index for string operations.</a:t>
            </a:r>
            <a:endParaRPr lang="en-US"/>
          </a:p>
          <a:p>
            <a:pPr algn="l"/>
            <a:endParaRPr lang="en-US" b="1"/>
          </a:p>
          <a:p>
            <a:pPr algn="l"/>
            <a:r>
              <a:rPr lang="en-US" b="1"/>
              <a:t>Destination Index (DI)</a:t>
            </a:r>
            <a:r>
              <a:rPr lang="en-US"/>
              <a:t> − It is used as destination index for string operations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>
                <a:sym typeface="+mn-ea"/>
              </a:rPr>
              <a:t>Stack Pointer (SP): </a:t>
            </a:r>
            <a:r>
              <a:rPr lang="en-US">
                <a:sym typeface="+mn-ea"/>
              </a:rPr>
              <a:t>The 16-bit SP register provides the offset value within the program stack. SP in association with the </a:t>
            </a:r>
            <a:endParaRPr lang="en-US"/>
          </a:p>
          <a:p>
            <a:pPr algn="l"/>
            <a:r>
              <a:rPr lang="en-US">
                <a:sym typeface="+mn-ea"/>
              </a:rPr>
              <a:t>SS register (SS:SP) refers to be current position of data or address within the program stack.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>
                <a:sym typeface="+mn-ea"/>
              </a:rPr>
              <a:t>Base Pointer (BP):</a:t>
            </a:r>
            <a:r>
              <a:rPr lang="en-US">
                <a:sym typeface="+mn-ea"/>
              </a:rPr>
              <a:t> The 16-bit BP register mainly helps in referencing the parameter variables passed to a subroutine. </a:t>
            </a:r>
            <a:endParaRPr lang="en-US"/>
          </a:p>
          <a:p>
            <a:pPr algn="l"/>
            <a:r>
              <a:rPr lang="en-US">
                <a:sym typeface="+mn-ea"/>
              </a:rPr>
              <a:t>The address in SS register is combined with the offset in BP to get the location of the parameter. BP can also be </a:t>
            </a:r>
            <a:endParaRPr lang="en-US"/>
          </a:p>
          <a:p>
            <a:pPr algn="l"/>
            <a:r>
              <a:rPr lang="en-US">
                <a:sym typeface="+mn-ea"/>
              </a:rPr>
              <a:t>combined with DI and SI as base register for special addressing.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Control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137285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                 </a:t>
            </a:r>
            <a:r>
              <a:rPr lang="en-US" b="1"/>
              <a:t>Overflow Flag (OF):</a:t>
            </a:r>
            <a:r>
              <a:rPr lang="en-US"/>
              <a:t> indicates the overflow of a high-order bit of data after a signed arithmetic operation.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Direction Flag (DF):</a:t>
            </a:r>
            <a:r>
              <a:rPr lang="en-US"/>
              <a:t> determines left or right direction for moving or comparing string data. When the DF value </a:t>
            </a:r>
            <a:endParaRPr lang="en-US"/>
          </a:p>
          <a:p>
            <a:pPr algn="l"/>
            <a:r>
              <a:rPr lang="en-US"/>
              <a:t>is 0, the string operation takes left-to-right direction and when the value is set to 1, the string operation takes </a:t>
            </a:r>
            <a:endParaRPr lang="en-US"/>
          </a:p>
          <a:p>
            <a:pPr algn="l"/>
            <a:r>
              <a:rPr lang="en-US"/>
              <a:t>right-to-left direction.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Interrupt Flag (IF):</a:t>
            </a:r>
            <a:r>
              <a:rPr lang="en-US"/>
              <a:t> determines whether the external interrupts like keyboard entry, etc., are to be ignored or </a:t>
            </a:r>
            <a:endParaRPr lang="en-US"/>
          </a:p>
          <a:p>
            <a:pPr algn="l"/>
            <a:r>
              <a:rPr lang="en-US"/>
              <a:t>processed. It disables the external interrupt when the value is 0 and enables interrupts when set to 1.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Trap Flag (TF): </a:t>
            </a:r>
            <a:r>
              <a:rPr lang="en-US"/>
              <a:t>allows setting the operation of the processor in single-step mode. The DEBUG program we </a:t>
            </a:r>
            <a:endParaRPr lang="en-US"/>
          </a:p>
          <a:p>
            <a:pPr algn="l"/>
            <a:r>
              <a:rPr lang="en-US"/>
              <a:t>used sets the trap flag, so we could step through the execution one instruction at a time.</a:t>
            </a:r>
            <a:endParaRPr lang="en-US"/>
          </a:p>
          <a:p>
            <a:pPr algn="l"/>
            <a:r>
              <a:rPr lang="en-US"/>
              <a:t>                 </a:t>
            </a:r>
            <a:r>
              <a:rPr lang="en-US" b="1"/>
              <a:t>Sign Flag (SF):</a:t>
            </a:r>
            <a:r>
              <a:rPr lang="en-US"/>
              <a:t> shows the sign of the result of an arithmetic operation. This flag is set according to the sign </a:t>
            </a:r>
            <a:endParaRPr lang="en-US"/>
          </a:p>
          <a:p>
            <a:pPr algn="l"/>
            <a:r>
              <a:rPr lang="en-US"/>
              <a:t>of a data item following the arithmetic operation. The sign is indicated by the high-order of leftmost bit. A positive result </a:t>
            </a:r>
            <a:endParaRPr lang="en-US"/>
          </a:p>
          <a:p>
            <a:pPr algn="l"/>
            <a:r>
              <a:rPr lang="en-US"/>
              <a:t>clears the value of SF to 0 and negative result sets it to 1.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Zero Flag (ZF):</a:t>
            </a:r>
            <a:r>
              <a:rPr lang="en-US"/>
              <a:t> indicates the result of an arithmetic or comparison operation. A nonzero result clears the zero </a:t>
            </a:r>
            <a:endParaRPr lang="en-US"/>
          </a:p>
          <a:p>
            <a:pPr algn="l"/>
            <a:r>
              <a:rPr lang="en-US"/>
              <a:t>flag to 0, and a zero result sets it to 1.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Control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927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                 </a:t>
            </a:r>
            <a:r>
              <a:rPr lang="en-US" b="1"/>
              <a:t>Auxiliary Carry Flag (AF):</a:t>
            </a:r>
            <a:r>
              <a:rPr lang="en-US"/>
              <a:t> contains the carry from bit 3 to bit 4 following an arithmetic operation; used for </a:t>
            </a:r>
            <a:endParaRPr lang="en-US"/>
          </a:p>
          <a:p>
            <a:pPr algn="l"/>
            <a:r>
              <a:rPr lang="en-US"/>
              <a:t>specialized arithmetic. The AF is set when a 1-byte arithmetic operation causes a carry from bit 3 into bit 4.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Parity Flag (PF):</a:t>
            </a:r>
            <a:r>
              <a:rPr lang="en-US"/>
              <a:t> indicates the total number of 1-bits in the result obtained from an arithmetic operation. </a:t>
            </a:r>
            <a:endParaRPr lang="en-US"/>
          </a:p>
          <a:p>
            <a:pPr algn="l"/>
            <a:r>
              <a:rPr lang="en-US"/>
              <a:t>An even number of 1-bits clears the parity flag to 0 and an odd number of 1-bits sets the parity flag to 1.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Carry Flag (CF):</a:t>
            </a:r>
            <a:r>
              <a:rPr lang="en-US"/>
              <a:t>  contains the carry of 0 or 1 from a high-order bit (leftmost) after an arithmetic operation. </a:t>
            </a:r>
            <a:endParaRPr lang="en-US"/>
          </a:p>
          <a:p>
            <a:pPr algn="l"/>
            <a:r>
              <a:rPr lang="en-US"/>
              <a:t>It also stores the contents of last bit of a shift or rotate operation.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Segment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143063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Code Segment (CS):</a:t>
            </a:r>
            <a:r>
              <a:rPr lang="en-US">
                <a:sym typeface="+mn-ea"/>
              </a:rPr>
              <a:t> contains all the instructions to be executed. A 16-bit Code Segment register or CS register </a:t>
            </a:r>
            <a:endParaRPr lang="en-US"/>
          </a:p>
          <a:p>
            <a:pPr algn="l"/>
            <a:r>
              <a:rPr lang="en-US">
                <a:sym typeface="+mn-ea"/>
              </a:rPr>
              <a:t>stores the starting address of the code segment.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Data Segment (DS):</a:t>
            </a:r>
            <a:r>
              <a:rPr lang="en-US">
                <a:sym typeface="+mn-ea"/>
              </a:rPr>
              <a:t> contains data, constants and work areas. A 16-bit Data Segment register or DS register </a:t>
            </a:r>
            <a:endParaRPr lang="en-US"/>
          </a:p>
          <a:p>
            <a:pPr algn="l"/>
            <a:r>
              <a:rPr lang="en-US">
                <a:sym typeface="+mn-ea"/>
              </a:rPr>
              <a:t>stores the starting address of the data segment.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Stack Segment (SS):</a:t>
            </a:r>
            <a:r>
              <a:rPr lang="en-US">
                <a:sym typeface="+mn-ea"/>
              </a:rPr>
              <a:t> contains data and return addresses of procedures or subroutines. It is implemented as </a:t>
            </a:r>
            <a:endParaRPr lang="en-US"/>
          </a:p>
          <a:p>
            <a:pPr algn="l"/>
            <a:r>
              <a:rPr lang="en-US">
                <a:sym typeface="+mn-ea"/>
              </a:rPr>
              <a:t>a 'stack' data structure. The Stack Segment register or SS register stores the starting address of the stack.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Extra Segment (ES):</a:t>
            </a:r>
            <a:r>
              <a:rPr lang="en-US">
                <a:sym typeface="+mn-ea"/>
              </a:rPr>
              <a:t> used for accessing additional data segments or for specialized memory addressing needs.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Frame Segment (FS): </a:t>
            </a:r>
            <a:r>
              <a:rPr lang="en-US">
                <a:sym typeface="+mn-ea"/>
              </a:rPr>
              <a:t> used for accessing the Thread Information Block (TIB) that contains thread-specific data </a:t>
            </a:r>
            <a:endParaRPr lang="en-US"/>
          </a:p>
          <a:p>
            <a:pPr algn="l"/>
            <a:r>
              <a:rPr lang="en-US">
                <a:sym typeface="+mn-ea"/>
              </a:rPr>
              <a:t>in Windows x64.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General Segment (GS): </a:t>
            </a:r>
            <a:r>
              <a:rPr lang="en-US">
                <a:sym typeface="+mn-ea"/>
              </a:rPr>
              <a:t>used for accessing the Thread Information Block (TIB) that contains thread-specific data.</a:t>
            </a:r>
            <a:endParaRPr lang="en-US" b="1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8086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84250"/>
            <a:ext cx="11438255" cy="41395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zh-CN" altLang="en-US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134110"/>
            <a:ext cx="1098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8086 hit the world in 1978 and was incredibly popular. It was a 16 bit processor, which meas most of its general purpose registers are 16 bits, and most of its instructions operate on 16 bits.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5430" y="2199640"/>
            <a:ext cx="4686300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0215" y="2447290"/>
            <a:ext cx="791972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BF191A"/>
                </a:solidFill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  <a:sym typeface="+mn-lt"/>
              </a:rPr>
              <a:t>Basic Syntax</a:t>
            </a:r>
            <a:endParaRPr lang="en-US" sz="5500" dirty="0">
              <a:solidFill>
                <a:srgbClr val="BF191A"/>
              </a:solidFill>
              <a:latin typeface="Arial Black" panose="020B0A04020102020204" charset="0"/>
              <a:ea typeface="Microsoft YaHei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32 bit 80386:1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40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In 1985, the 386 processors came out, they included 32 bit instructions and registers.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For backwards compatibility, all of the 8086’s original 16 bit registers were maintained. But most registers also got a 32 bit version;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555" y="3515360"/>
            <a:ext cx="689610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sym typeface="+mn-ea"/>
              </a:rPr>
              <a:t>32 bit 80386:1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8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09620" y="2738755"/>
            <a:ext cx="55721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Pentium IV and x64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03195" y="2395220"/>
            <a:ext cx="5181600" cy="303784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Pentium IV and x64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05100" y="2734310"/>
            <a:ext cx="5153025" cy="253365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1"/>
          </p:nvPr>
        </p:nvSpPr>
        <p:spPr/>
        <p:txBody>
          <a:bodyPr/>
          <a:p>
            <a:r>
              <a:rPr lang="en-US"/>
              <a:t>Streaming SIMD Extensions (SSE)</a:t>
            </a:r>
            <a:endParaRPr lang="en-US"/>
          </a:p>
          <a:p>
            <a:r>
              <a:rPr lang="en-US"/>
              <a:t>Advanced Vector Extensions (AVX)</a:t>
            </a:r>
            <a:endParaRPr lang="en-US"/>
          </a:p>
          <a:p>
            <a:r>
              <a:rPr lang="en-US"/>
              <a:t>AVX-512</a:t>
            </a:r>
            <a:endParaRPr lang="en-US"/>
          </a:p>
        </p:txBody>
      </p:sp>
      <p:sp>
        <p:nvSpPr>
          <p:cNvPr id="10" name="Content Placeholder 8"/>
          <p:cNvSpPr/>
          <p:nvPr/>
        </p:nvSpPr>
        <p:spPr>
          <a:xfrm>
            <a:off x="965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rcRect b="14287"/>
          <a:stretch>
            <a:fillRect/>
          </a:stretch>
        </p:blipFill>
        <p:spPr>
          <a:xfrm>
            <a:off x="0" y="-32385"/>
            <a:ext cx="12179300" cy="6900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2023.04.18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E-mail: fzhong@montana.edu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768215" y="3101340"/>
            <a:ext cx="2655570" cy="100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kern="1200" cap="none" spc="0" normalizeH="0" baseline="0" noProof="0" dirty="0" err="1">
              <a:latin typeface="Palatino Linotype" panose="02040502050505030304" charset="0"/>
              <a:ea typeface="STKaiti" panose="02010600040101010101" pitchFamily="2" charset="-122"/>
              <a:cs typeface="Palatino Linotype" panose="02040502050505030304" charset="0"/>
            </a:endParaRPr>
          </a:p>
          <a:p>
            <a:pPr marR="0" indent="0" algn="ctr" defTabSz="914400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CSCI 491 </a:t>
            </a:r>
            <a:endParaRPr lang="zh-CN" altLang="en-US" sz="250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379361" y="138280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8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9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Assembly Program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20250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 assembly program can be divided into three sections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data section,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The bss section,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The text section.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The data Section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47332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data section is used for declaring initialized data or constants.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data does not change at runtime.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You can declare various constant values, file names, or buffer size, etc., in this section.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section cannot be expanded after the data elements are declared, and it remains static throughout the program.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syntax for declaring data section is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section .data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The bss Section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24123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.bss section is a static memory section that contains buffers for data to be declared later in the program.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buffer memory is zero-filled.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syntax for declaring bss section is −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section .bss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The text section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34436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text section is used for keeping the actual code.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section must begin with the declaration global _start, which tells the kernel where the program execution begins.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syntax for declaring text section is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section .text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	global main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main: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 Segments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397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 segmented memory model divides the system memory into groups of independent segments referenced by pointers located in the segment registers.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Each segment is used to contain a specific type of data.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One segment is used to contain instruction codes, another segment stores the data elements, and a third segment keeps the program stack.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Data segment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305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It is represented by .data section and the .bss.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Each segment is used to contain a specific type of data.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One segment is used to contain instruction codes, another segment stores the data elements, and a third segment keeps the program stack.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7679_5*l_h_i*1_4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679_5*l_h_i*1_4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7679_5*l_h_i*1_4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7679_5*l_h_i*1_4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7"/>
  <p:tag name="KSO_WM_UNIT_TEXT_FILL_TYPE" val="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11452</Words>
  <Application>WPS Presentation</Application>
  <PresentationFormat>Widescreen</PresentationFormat>
  <Paragraphs>305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Arial</vt:lpstr>
      <vt:lpstr>SimSun</vt:lpstr>
      <vt:lpstr>Wingdings</vt:lpstr>
      <vt:lpstr>Arial</vt:lpstr>
      <vt:lpstr>Arial Black</vt:lpstr>
      <vt:lpstr>Palatino Linotype</vt:lpstr>
      <vt:lpstr>Fira Sans</vt:lpstr>
      <vt:lpstr>Yu Gothic UI</vt:lpstr>
      <vt:lpstr>STKaiti</vt:lpstr>
      <vt:lpstr>Microsoft YaHei</vt:lpstr>
      <vt:lpstr>Segoe UI</vt:lpstr>
      <vt:lpstr>Microsoft YaHei Light</vt:lpstr>
      <vt:lpstr>思源黑体 CN Bold</vt:lpstr>
      <vt:lpstr>Calibri</vt:lpstr>
      <vt:lpstr>Lucida Sans</vt:lpstr>
      <vt:lpstr>Lucida Sans Unicode</vt:lpstr>
      <vt:lpstr>Arial Unicode MS</vt:lpstr>
      <vt:lpstr>Calibri Light</vt:lpstr>
      <vt:lpstr>Times New Roman</vt:lpstr>
      <vt:lpstr>阿里巴巴普惠体 R</vt:lpstr>
      <vt:lpstr>思源黑体 CN Heavy</vt:lpstr>
      <vt:lpstr>思源黑体 CN Normal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Compiling and Linking an Assembly Program in NASM </vt:lpstr>
      <vt:lpstr>Compiling and Linking an Assembly Program in NASM </vt:lpstr>
      <vt:lpstr>Compiling and Linking an Assembly Program in NASM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zhong</dc:creator>
  <cp:lastModifiedBy>defaultuser0</cp:lastModifiedBy>
  <cp:revision>334</cp:revision>
  <dcterms:created xsi:type="dcterms:W3CDTF">2023-05-31T04:14:00Z</dcterms:created>
  <dcterms:modified xsi:type="dcterms:W3CDTF">2023-06-02T07:24:26Z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FCFDC79E7FA0493AA6ABB9C6672BB830</vt:lpwstr>
  </property>
</Properties>
</file>