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7" r:id="rId3"/>
    <p:sldId id="258" r:id="rId4"/>
    <p:sldId id="259" r:id="rId5"/>
    <p:sldId id="262" r:id="rId6"/>
    <p:sldId id="261" r:id="rId7"/>
    <p:sldId id="263" r:id="rId8"/>
    <p:sldId id="264" r:id="rId9"/>
    <p:sldId id="291" r:id="rId11"/>
    <p:sldId id="265" r:id="rId12"/>
    <p:sldId id="266" r:id="rId13"/>
    <p:sldId id="267" r:id="rId14"/>
    <p:sldId id="268" r:id="rId15"/>
    <p:sldId id="269" r:id="rId16"/>
    <p:sldId id="292" r:id="rId17"/>
    <p:sldId id="270" r:id="rId18"/>
    <p:sldId id="293" r:id="rId19"/>
    <p:sldId id="273" r:id="rId20"/>
    <p:sldId id="260" r:id="rId21"/>
    <p:sldId id="271" r:id="rId22"/>
    <p:sldId id="294" r:id="rId23"/>
    <p:sldId id="272" r:id="rId24"/>
    <p:sldId id="274" r:id="rId25"/>
    <p:sldId id="275" r:id="rId26"/>
    <p:sldId id="295" r:id="rId27"/>
    <p:sldId id="296" r:id="rId28"/>
    <p:sldId id="297" r:id="rId29"/>
    <p:sldId id="298" r:id="rId30"/>
    <p:sldId id="299" r:id="rId31"/>
    <p:sldId id="300" r:id="rId32"/>
    <p:sldId id="301" r:id="rId33"/>
    <p:sldId id="302" r:id="rId34"/>
    <p:sldId id="303" r:id="rId35"/>
    <p:sldId id="304" r:id="rId36"/>
    <p:sldId id="276" r:id="rId37"/>
    <p:sldId id="277" r:id="rId38"/>
    <p:sldId id="278" r:id="rId39"/>
    <p:sldId id="279" r:id="rId40"/>
    <p:sldId id="280" r:id="rId41"/>
    <p:sldId id="281" r:id="rId42"/>
    <p:sldId id="324" r:id="rId43"/>
    <p:sldId id="325" r:id="rId44"/>
    <p:sldId id="326" r:id="rId45"/>
    <p:sldId id="327" r:id="rId46"/>
    <p:sldId id="29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 id="7" name="1206988966@qq.com" initials="1" lastIdx="1" clrIdx="2"/>
  <p:cmAuthor id="1" name="刘 文杰" initials="刘" lastIdx="0" clrIdx="0"/>
  <p:cmAuthor id="8" name="姜伟光" initials="姜" lastIdx="1" clrIdx="0"/>
  <p:cmAuthor id="2" name="钟 方天" initials="钟" lastIdx="4" clrIdx="1"/>
  <p:cmAuthor id="3" name="lenovo" initials="l" lastIdx="1" clrIdx="2"/>
  <p:cmAuthor id="4" name="Administrator" initials="A" lastIdx="4" clrIdx="3"/>
  <p:cmAuthor id="5" name="宋洁然" initials="宋" lastIdx="2" clrIdx="1"/>
  <p:cmAuthor id="6" name="ming qiu" initials="m" lastIdx="17"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1" Type="http://schemas.openxmlformats.org/officeDocument/2006/relationships/commentAuthors" Target="commentAuthors.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fld id="{923020B4-C4F0-47FB-9EF6-DA1D8CA35CE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284FBA-1E51-41CA-94CE-3C4A9B97CA2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tags" Target="../tags/tag4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9" Type="http://schemas.openxmlformats.org/officeDocument/2006/relationships/tags" Target="../tags/tag51.xml"/><Relationship Id="rId8" Type="http://schemas.openxmlformats.org/officeDocument/2006/relationships/tags" Target="../tags/tag50.xml"/><Relationship Id="rId7" Type="http://schemas.openxmlformats.org/officeDocument/2006/relationships/tags" Target="../tags/tag49.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2" Type="http://schemas.openxmlformats.org/officeDocument/2006/relationships/slideLayout" Target="../slideLayouts/slideLayout7.xml"/><Relationship Id="rId11" Type="http://schemas.openxmlformats.org/officeDocument/2006/relationships/tags" Target="../tags/tag53.xml"/><Relationship Id="rId10" Type="http://schemas.openxmlformats.org/officeDocument/2006/relationships/tags" Target="../tags/tag52.xml"/><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5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6" Type="http://schemas.openxmlformats.org/officeDocument/2006/relationships/slideLayout" Target="../slideLayouts/slideLayout7.xml"/><Relationship Id="rId25" Type="http://schemas.openxmlformats.org/officeDocument/2006/relationships/tags" Target="../tags/tag29.xml"/><Relationship Id="rId24" Type="http://schemas.openxmlformats.org/officeDocument/2006/relationships/tags" Target="../tags/tag28.xml"/><Relationship Id="rId23" Type="http://schemas.openxmlformats.org/officeDocument/2006/relationships/tags" Target="../tags/tag27.xml"/><Relationship Id="rId22" Type="http://schemas.openxmlformats.org/officeDocument/2006/relationships/tags" Target="../tags/tag26.xml"/><Relationship Id="rId21" Type="http://schemas.openxmlformats.org/officeDocument/2006/relationships/tags" Target="../tags/tag25.xml"/><Relationship Id="rId20" Type="http://schemas.openxmlformats.org/officeDocument/2006/relationships/tags" Target="../tags/tag24.xml"/><Relationship Id="rId2" Type="http://schemas.openxmlformats.org/officeDocument/2006/relationships/tags" Target="../tags/tag6.xml"/><Relationship Id="rId19" Type="http://schemas.openxmlformats.org/officeDocument/2006/relationships/tags" Target="../tags/tag23.xml"/><Relationship Id="rId18" Type="http://schemas.openxmlformats.org/officeDocument/2006/relationships/tags" Target="../tags/tag22.xml"/><Relationship Id="rId17" Type="http://schemas.openxmlformats.org/officeDocument/2006/relationships/tags" Target="../tags/tag21.xml"/><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55.xml"/></Relationships>
</file>

<file path=ppt/slides/_rels/slide24.xml.rels><?xml version="1.0" encoding="UTF-8" standalone="yes"?>
<Relationships xmlns="http://schemas.openxmlformats.org/package/2006/relationships"><Relationship Id="rId9" Type="http://schemas.openxmlformats.org/officeDocument/2006/relationships/tags" Target="../tags/tag63.xml"/><Relationship Id="rId8" Type="http://schemas.openxmlformats.org/officeDocument/2006/relationships/tags" Target="../tags/tag62.xml"/><Relationship Id="rId7" Type="http://schemas.openxmlformats.org/officeDocument/2006/relationships/tags" Target="../tags/tag61.xml"/><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2" Type="http://schemas.openxmlformats.org/officeDocument/2006/relationships/slideLayout" Target="../slideLayouts/slideLayout7.xml"/><Relationship Id="rId11" Type="http://schemas.openxmlformats.org/officeDocument/2006/relationships/tags" Target="../tags/tag65.xml"/><Relationship Id="rId10" Type="http://schemas.openxmlformats.org/officeDocument/2006/relationships/tags" Target="../tags/tag64.xml"/><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2" Type="http://schemas.openxmlformats.org/officeDocument/2006/relationships/slideLayout" Target="../slideLayouts/slideLayout7.xml"/><Relationship Id="rId11" Type="http://schemas.openxmlformats.org/officeDocument/2006/relationships/tags" Target="../tags/tag39.xml"/><Relationship Id="rId10" Type="http://schemas.openxmlformats.org/officeDocument/2006/relationships/tags" Target="../tags/tag38.xml"/><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4.xml"/><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tags" Target="../tags/tag6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40.xml"/></Relationships>
</file>

<file path=ppt/slides/_rels/slide40.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tags" Target="../tags/tag72.xml"/><Relationship Id="rId6" Type="http://schemas.openxmlformats.org/officeDocument/2006/relationships/tags" Target="../tags/tag71.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2" Type="http://schemas.openxmlformats.org/officeDocument/2006/relationships/slideLayout" Target="../slideLayouts/slideLayout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image" Target="../media/image2.jpe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3" Type="http://schemas.openxmlformats.org/officeDocument/2006/relationships/notesSlide" Target="../notesSlides/notesSlide32.xml"/><Relationship Id="rId12" Type="http://schemas.openxmlformats.org/officeDocument/2006/relationships/slideLayout" Target="../slideLayouts/slideLayout7.xml"/><Relationship Id="rId11" Type="http://schemas.openxmlformats.org/officeDocument/2006/relationships/tags" Target="../tags/tag86.xml"/><Relationship Id="rId10" Type="http://schemas.openxmlformats.org/officeDocument/2006/relationships/tags" Target="../tags/tag85.xml"/><Relationship Id="rId1" Type="http://schemas.openxmlformats.org/officeDocument/2006/relationships/image" Target="../media/image19.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9" name="Google Shape;56;p15"/>
          <p:cNvGrpSpPr/>
          <p:nvPr/>
        </p:nvGrpSpPr>
        <p:grpSpPr>
          <a:xfrm flipH="1">
            <a:off x="8703310" y="2329180"/>
            <a:ext cx="4726940" cy="6499225"/>
            <a:chOff x="-1006072" y="1271750"/>
            <a:chExt cx="4357952" cy="5991287"/>
          </a:xfrm>
        </p:grpSpPr>
        <p:sp>
          <p:nvSpPr>
            <p:cNvPr id="90" name="Google Shape;57;p15"/>
            <p:cNvSpPr/>
            <p:nvPr/>
          </p:nvSpPr>
          <p:spPr>
            <a:xfrm>
              <a:off x="1068003"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1" name="Google Shape;58;p15"/>
            <p:cNvSpPr/>
            <p:nvPr/>
          </p:nvSpPr>
          <p:spPr>
            <a:xfrm>
              <a:off x="136840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2" name="Google Shape;59;p15"/>
            <p:cNvSpPr/>
            <p:nvPr/>
          </p:nvSpPr>
          <p:spPr>
            <a:xfrm>
              <a:off x="166885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3" name="Google Shape;60;p15"/>
            <p:cNvSpPr/>
            <p:nvPr/>
          </p:nvSpPr>
          <p:spPr>
            <a:xfrm>
              <a:off x="1968814"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4" name="Google Shape;61;p15"/>
            <p:cNvSpPr/>
            <p:nvPr/>
          </p:nvSpPr>
          <p:spPr>
            <a:xfrm>
              <a:off x="2269261"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5" name="Google Shape;62;p15"/>
            <p:cNvSpPr/>
            <p:nvPr/>
          </p:nvSpPr>
          <p:spPr>
            <a:xfrm>
              <a:off x="2569708"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6" name="Google Shape;63;p15"/>
            <p:cNvSpPr/>
            <p:nvPr/>
          </p:nvSpPr>
          <p:spPr>
            <a:xfrm>
              <a:off x="2866777"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7" name="Google Shape;64;p15"/>
            <p:cNvSpPr/>
            <p:nvPr/>
          </p:nvSpPr>
          <p:spPr>
            <a:xfrm>
              <a:off x="1055875" y="4208223"/>
              <a:ext cx="502564" cy="182865"/>
            </a:xfrm>
            <a:custGeom>
              <a:avLst/>
              <a:gdLst/>
              <a:ahLst/>
              <a:cxnLst/>
              <a:rect l="l" t="t" r="r" b="b"/>
              <a:pathLst>
                <a:path w="12348" h="4493" extrusionOk="0">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8" name="Google Shape;65;p15"/>
            <p:cNvSpPr/>
            <p:nvPr/>
          </p:nvSpPr>
          <p:spPr>
            <a:xfrm>
              <a:off x="1063608" y="2410971"/>
              <a:ext cx="94546" cy="94546"/>
            </a:xfrm>
            <a:custGeom>
              <a:avLst/>
              <a:gdLst/>
              <a:ahLst/>
              <a:cxnLst/>
              <a:rect l="l" t="t" r="r" b="b"/>
              <a:pathLst>
                <a:path w="2323" h="2323" extrusionOk="0">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99" name="Google Shape;66;p15"/>
            <p:cNvSpPr/>
            <p:nvPr/>
          </p:nvSpPr>
          <p:spPr>
            <a:xfrm>
              <a:off x="1063608" y="2277721"/>
              <a:ext cx="94546" cy="94546"/>
            </a:xfrm>
            <a:custGeom>
              <a:avLst/>
              <a:gdLst/>
              <a:ahLst/>
              <a:cxnLst/>
              <a:rect l="l" t="t" r="r" b="b"/>
              <a:pathLst>
                <a:path w="2323" h="2323" extrusionOk="0">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0" name="Google Shape;67;p15"/>
            <p:cNvSpPr/>
            <p:nvPr/>
          </p:nvSpPr>
          <p:spPr>
            <a:xfrm>
              <a:off x="1069916" y="1822700"/>
              <a:ext cx="914936" cy="110053"/>
            </a:xfrm>
            <a:custGeom>
              <a:avLst/>
              <a:gdLst/>
              <a:ahLst/>
              <a:cxnLst/>
              <a:rect l="l" t="t" r="r" b="b"/>
              <a:pathLst>
                <a:path w="22480" h="2704" extrusionOk="0">
                  <a:moveTo>
                    <a:pt x="1" y="1"/>
                  </a:moveTo>
                  <a:lnTo>
                    <a:pt x="1" y="2703"/>
                  </a:lnTo>
                  <a:lnTo>
                    <a:pt x="22480" y="2703"/>
                  </a:lnTo>
                  <a:lnTo>
                    <a:pt x="22480" y="1"/>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1" name="Google Shape;68;p15"/>
            <p:cNvSpPr/>
            <p:nvPr/>
          </p:nvSpPr>
          <p:spPr>
            <a:xfrm>
              <a:off x="1069916" y="1981143"/>
              <a:ext cx="745828" cy="54335"/>
            </a:xfrm>
            <a:custGeom>
              <a:avLst/>
              <a:gdLst/>
              <a:ahLst/>
              <a:cxnLst/>
              <a:rect l="l" t="t" r="r" b="b"/>
              <a:pathLst>
                <a:path w="18325" h="1335" extrusionOk="0">
                  <a:moveTo>
                    <a:pt x="1" y="1"/>
                  </a:moveTo>
                  <a:lnTo>
                    <a:pt x="1" y="1334"/>
                  </a:lnTo>
                  <a:lnTo>
                    <a:pt x="18324" y="1334"/>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2" name="Google Shape;69;p15"/>
            <p:cNvSpPr/>
            <p:nvPr/>
          </p:nvSpPr>
          <p:spPr>
            <a:xfrm>
              <a:off x="1069916" y="2069828"/>
              <a:ext cx="745828" cy="54823"/>
            </a:xfrm>
            <a:custGeom>
              <a:avLst/>
              <a:gdLst/>
              <a:ahLst/>
              <a:cxnLst/>
              <a:rect l="l" t="t" r="r" b="b"/>
              <a:pathLst>
                <a:path w="18325" h="1347" extrusionOk="0">
                  <a:moveTo>
                    <a:pt x="1" y="1"/>
                  </a:moveTo>
                  <a:lnTo>
                    <a:pt x="1" y="1346"/>
                  </a:lnTo>
                  <a:lnTo>
                    <a:pt x="18324" y="1346"/>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3" name="Google Shape;70;p15"/>
            <p:cNvSpPr/>
            <p:nvPr/>
          </p:nvSpPr>
          <p:spPr>
            <a:xfrm>
              <a:off x="1069916" y="2158512"/>
              <a:ext cx="489947" cy="54335"/>
            </a:xfrm>
            <a:custGeom>
              <a:avLst/>
              <a:gdLst/>
              <a:ahLst/>
              <a:cxnLst/>
              <a:rect l="l" t="t" r="r" b="b"/>
              <a:pathLst>
                <a:path w="12038" h="1335" extrusionOk="0">
                  <a:moveTo>
                    <a:pt x="1" y="1"/>
                  </a:moveTo>
                  <a:lnTo>
                    <a:pt x="1" y="1334"/>
                  </a:lnTo>
                  <a:lnTo>
                    <a:pt x="12038" y="1334"/>
                  </a:lnTo>
                  <a:lnTo>
                    <a:pt x="12038" y="1"/>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4" name="Google Shape;71;p15"/>
            <p:cNvSpPr/>
            <p:nvPr/>
          </p:nvSpPr>
          <p:spPr>
            <a:xfrm>
              <a:off x="1130966"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5" name="Google Shape;72;p15"/>
            <p:cNvSpPr/>
            <p:nvPr/>
          </p:nvSpPr>
          <p:spPr>
            <a:xfrm>
              <a:off x="1267636" y="5001539"/>
              <a:ext cx="219536" cy="194831"/>
            </a:xfrm>
            <a:custGeom>
              <a:avLst/>
              <a:gdLst/>
              <a:ahLst/>
              <a:cxnLst/>
              <a:rect l="l" t="t" r="r" b="b"/>
              <a:pathLst>
                <a:path w="5394" h="4787" extrusionOk="0">
                  <a:moveTo>
                    <a:pt x="3334" y="0"/>
                  </a:moveTo>
                  <a:lnTo>
                    <a:pt x="0" y="4787"/>
                  </a:lnTo>
                  <a:lnTo>
                    <a:pt x="2060" y="4787"/>
                  </a:lnTo>
                  <a:lnTo>
                    <a:pt x="5394"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6" name="Google Shape;73;p15"/>
            <p:cNvSpPr/>
            <p:nvPr/>
          </p:nvSpPr>
          <p:spPr>
            <a:xfrm>
              <a:off x="1403330" y="5001539"/>
              <a:ext cx="220513" cy="194831"/>
            </a:xfrm>
            <a:custGeom>
              <a:avLst/>
              <a:gdLst/>
              <a:ahLst/>
              <a:cxnLst/>
              <a:rect l="l" t="t" r="r" b="b"/>
              <a:pathLst>
                <a:path w="5418" h="4787" extrusionOk="0">
                  <a:moveTo>
                    <a:pt x="3346" y="0"/>
                  </a:moveTo>
                  <a:lnTo>
                    <a:pt x="0" y="4787"/>
                  </a:lnTo>
                  <a:lnTo>
                    <a:pt x="2084" y="4787"/>
                  </a:lnTo>
                  <a:lnTo>
                    <a:pt x="5418"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7" name="Google Shape;74;p15"/>
            <p:cNvSpPr/>
            <p:nvPr/>
          </p:nvSpPr>
          <p:spPr>
            <a:xfrm>
              <a:off x="1539471"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8" name="Google Shape;75;p15"/>
            <p:cNvSpPr/>
            <p:nvPr/>
          </p:nvSpPr>
          <p:spPr>
            <a:xfrm>
              <a:off x="1675653"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09" name="Google Shape;76;p15"/>
            <p:cNvSpPr/>
            <p:nvPr/>
          </p:nvSpPr>
          <p:spPr>
            <a:xfrm>
              <a:off x="1811835"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0" name="Google Shape;77;p15"/>
            <p:cNvSpPr/>
            <p:nvPr/>
          </p:nvSpPr>
          <p:spPr>
            <a:xfrm>
              <a:off x="1598120" y="4774272"/>
              <a:ext cx="1247862" cy="2488764"/>
            </a:xfrm>
            <a:custGeom>
              <a:avLst/>
              <a:gdLst/>
              <a:ahLst/>
              <a:cxnLst/>
              <a:rect l="l" t="t" r="r" b="b"/>
              <a:pathLst>
                <a:path w="30660" h="61149" extrusionOk="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1" name="Google Shape;78;p15"/>
            <p:cNvSpPr/>
            <p:nvPr/>
          </p:nvSpPr>
          <p:spPr>
            <a:xfrm>
              <a:off x="1615091" y="4944844"/>
              <a:ext cx="1192103" cy="155596"/>
            </a:xfrm>
            <a:custGeom>
              <a:avLst/>
              <a:gdLst/>
              <a:ahLst/>
              <a:cxnLst/>
              <a:rect l="l" t="t" r="r" b="b"/>
              <a:pathLst>
                <a:path w="29290" h="3823" extrusionOk="0">
                  <a:moveTo>
                    <a:pt x="16252" y="0"/>
                  </a:moveTo>
                  <a:lnTo>
                    <a:pt x="0" y="1310"/>
                  </a:lnTo>
                  <a:cubicBezTo>
                    <a:pt x="0" y="1310"/>
                    <a:pt x="5668" y="3822"/>
                    <a:pt x="15443" y="3822"/>
                  </a:cubicBezTo>
                  <a:cubicBezTo>
                    <a:pt x="25230" y="3822"/>
                    <a:pt x="29290" y="1310"/>
                    <a:pt x="29290" y="1310"/>
                  </a:cubicBezTo>
                  <a:lnTo>
                    <a:pt x="16252" y="0"/>
                  </a:lnTo>
                  <a:close/>
                </a:path>
              </a:pathLst>
            </a:custGeom>
            <a:solidFill>
              <a:srgbClr val="3C3C3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2" name="Google Shape;79;p15"/>
            <p:cNvSpPr/>
            <p:nvPr/>
          </p:nvSpPr>
          <p:spPr>
            <a:xfrm>
              <a:off x="1944598" y="1693805"/>
              <a:ext cx="632885" cy="1078224"/>
            </a:xfrm>
            <a:custGeom>
              <a:avLst/>
              <a:gdLst/>
              <a:ahLst/>
              <a:cxnLst/>
              <a:rect l="l" t="t" r="r" b="b"/>
              <a:pathLst>
                <a:path w="15550" h="26492" extrusionOk="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3" name="Google Shape;80;p15"/>
            <p:cNvSpPr/>
            <p:nvPr/>
          </p:nvSpPr>
          <p:spPr>
            <a:xfrm>
              <a:off x="2657416" y="3209578"/>
              <a:ext cx="399348" cy="940170"/>
            </a:xfrm>
            <a:custGeom>
              <a:avLst/>
              <a:gdLst/>
              <a:ahLst/>
              <a:cxnLst/>
              <a:rect l="l" t="t" r="r" b="b"/>
              <a:pathLst>
                <a:path w="9812" h="23100" extrusionOk="0">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4" name="Google Shape;81;p15"/>
            <p:cNvSpPr/>
            <p:nvPr/>
          </p:nvSpPr>
          <p:spPr>
            <a:xfrm>
              <a:off x="1425104" y="3226997"/>
              <a:ext cx="400814" cy="942124"/>
            </a:xfrm>
            <a:custGeom>
              <a:avLst/>
              <a:gdLst/>
              <a:ahLst/>
              <a:cxnLst/>
              <a:rect l="l" t="t" r="r" b="b"/>
              <a:pathLst>
                <a:path w="9848" h="23148" extrusionOk="0">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5" name="Google Shape;82;p15"/>
            <p:cNvSpPr/>
            <p:nvPr/>
          </p:nvSpPr>
          <p:spPr>
            <a:xfrm>
              <a:off x="1367473" y="2660053"/>
              <a:ext cx="1682009" cy="2371589"/>
            </a:xfrm>
            <a:custGeom>
              <a:avLst/>
              <a:gdLst/>
              <a:ahLst/>
              <a:cxnLst/>
              <a:rect l="l" t="t" r="r" b="b"/>
              <a:pathLst>
                <a:path w="41327" h="58270" extrusionOk="0">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6" name="Google Shape;83;p15"/>
            <p:cNvSpPr/>
            <p:nvPr/>
          </p:nvSpPr>
          <p:spPr>
            <a:xfrm>
              <a:off x="2053022" y="2400797"/>
              <a:ext cx="384615" cy="318925"/>
            </a:xfrm>
            <a:custGeom>
              <a:avLst/>
              <a:gdLst/>
              <a:ahLst/>
              <a:cxnLst/>
              <a:rect l="l" t="t" r="r" b="b"/>
              <a:pathLst>
                <a:path w="9450" h="7836" extrusionOk="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rgbClr val="EEEEE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7" name="Google Shape;84;p15"/>
            <p:cNvSpPr/>
            <p:nvPr/>
          </p:nvSpPr>
          <p:spPr>
            <a:xfrm>
              <a:off x="2076873" y="2363963"/>
              <a:ext cx="343142" cy="217135"/>
            </a:xfrm>
            <a:custGeom>
              <a:avLst/>
              <a:gdLst/>
              <a:ahLst/>
              <a:cxnLst/>
              <a:rect l="l" t="t" r="r" b="b"/>
              <a:pathLst>
                <a:path w="8431" h="5335" extrusionOk="0">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8" name="Google Shape;85;p15"/>
            <p:cNvSpPr/>
            <p:nvPr/>
          </p:nvSpPr>
          <p:spPr>
            <a:xfrm>
              <a:off x="2493640" y="1956032"/>
              <a:ext cx="179528" cy="223443"/>
            </a:xfrm>
            <a:custGeom>
              <a:avLst/>
              <a:gdLst/>
              <a:ahLst/>
              <a:cxnLst/>
              <a:rect l="l" t="t" r="r" b="b"/>
              <a:pathLst>
                <a:path w="4411" h="5490" extrusionOk="0">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19" name="Google Shape;86;p15"/>
            <p:cNvSpPr/>
            <p:nvPr/>
          </p:nvSpPr>
          <p:spPr>
            <a:xfrm>
              <a:off x="2572150" y="1956113"/>
              <a:ext cx="78999" cy="49817"/>
            </a:xfrm>
            <a:custGeom>
              <a:avLst/>
              <a:gdLst/>
              <a:ahLst/>
              <a:cxnLst/>
              <a:rect l="l" t="t" r="r" b="b"/>
              <a:pathLst>
                <a:path w="1941" h="1224" extrusionOk="0">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0" name="Google Shape;87;p15"/>
            <p:cNvSpPr/>
            <p:nvPr/>
          </p:nvSpPr>
          <p:spPr>
            <a:xfrm>
              <a:off x="1852779" y="1956520"/>
              <a:ext cx="179080" cy="223443"/>
            </a:xfrm>
            <a:custGeom>
              <a:avLst/>
              <a:gdLst/>
              <a:ahLst/>
              <a:cxnLst/>
              <a:rect l="l" t="t" r="r" b="b"/>
              <a:pathLst>
                <a:path w="4400" h="5490" extrusionOk="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1" name="Google Shape;88;p15"/>
            <p:cNvSpPr/>
            <p:nvPr/>
          </p:nvSpPr>
          <p:spPr>
            <a:xfrm>
              <a:off x="1874798" y="1956764"/>
              <a:ext cx="79039" cy="49613"/>
            </a:xfrm>
            <a:custGeom>
              <a:avLst/>
              <a:gdLst/>
              <a:ahLst/>
              <a:cxnLst/>
              <a:rect l="l" t="t" r="r" b="b"/>
              <a:pathLst>
                <a:path w="1942" h="1219" extrusionOk="0">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2" name="Google Shape;89;p15"/>
            <p:cNvSpPr/>
            <p:nvPr/>
          </p:nvSpPr>
          <p:spPr>
            <a:xfrm>
              <a:off x="1948953" y="1581881"/>
              <a:ext cx="628530" cy="659544"/>
            </a:xfrm>
            <a:custGeom>
              <a:avLst/>
              <a:gdLst/>
              <a:ahLst/>
              <a:cxnLst/>
              <a:rect l="l" t="t" r="r" b="b"/>
              <a:pathLst>
                <a:path w="15443" h="16205" extrusionOk="0">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3" name="Google Shape;90;p15"/>
            <p:cNvSpPr/>
            <p:nvPr/>
          </p:nvSpPr>
          <p:spPr>
            <a:xfrm>
              <a:off x="1947976" y="1926891"/>
              <a:ext cx="629507" cy="577777"/>
            </a:xfrm>
            <a:custGeom>
              <a:avLst/>
              <a:gdLst/>
              <a:ahLst/>
              <a:cxnLst/>
              <a:rect l="l" t="t" r="r" b="b"/>
              <a:pathLst>
                <a:path w="15467" h="14196" extrusionOk="0">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4" name="Google Shape;91;p15"/>
            <p:cNvSpPr/>
            <p:nvPr/>
          </p:nvSpPr>
          <p:spPr>
            <a:xfrm>
              <a:off x="2346794" y="2016511"/>
              <a:ext cx="137647" cy="28287"/>
            </a:xfrm>
            <a:custGeom>
              <a:avLst/>
              <a:gdLst/>
              <a:ahLst/>
              <a:cxnLst/>
              <a:rect l="l" t="t" r="r" b="b"/>
              <a:pathLst>
                <a:path w="3382" h="695" extrusionOk="0">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5" name="Google Shape;92;p15"/>
            <p:cNvSpPr/>
            <p:nvPr/>
          </p:nvSpPr>
          <p:spPr>
            <a:xfrm>
              <a:off x="2023596" y="2020541"/>
              <a:ext cx="137159" cy="19780"/>
            </a:xfrm>
            <a:custGeom>
              <a:avLst/>
              <a:gdLst/>
              <a:ahLst/>
              <a:cxnLst/>
              <a:rect l="l" t="t" r="r" b="b"/>
              <a:pathLst>
                <a:path w="3370" h="486" extrusionOk="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6" name="Google Shape;93;p15"/>
            <p:cNvSpPr/>
            <p:nvPr/>
          </p:nvSpPr>
          <p:spPr>
            <a:xfrm>
              <a:off x="2191728" y="2273977"/>
              <a:ext cx="142979" cy="31909"/>
            </a:xfrm>
            <a:custGeom>
              <a:avLst/>
              <a:gdLst/>
              <a:ahLst/>
              <a:cxnLst/>
              <a:rect l="l" t="t" r="r" b="b"/>
              <a:pathLst>
                <a:path w="3513" h="784" extrusionOk="0">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7" name="Google Shape;94;p15"/>
            <p:cNvSpPr/>
            <p:nvPr/>
          </p:nvSpPr>
          <p:spPr>
            <a:xfrm>
              <a:off x="2206258" y="2424565"/>
              <a:ext cx="115385" cy="10216"/>
            </a:xfrm>
            <a:custGeom>
              <a:avLst/>
              <a:gdLst/>
              <a:ahLst/>
              <a:cxnLst/>
              <a:rect l="l" t="t" r="r" b="b"/>
              <a:pathLst>
                <a:path w="2835" h="251" extrusionOk="0">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8" name="Google Shape;95;p15"/>
            <p:cNvSpPr/>
            <p:nvPr/>
          </p:nvSpPr>
          <p:spPr>
            <a:xfrm>
              <a:off x="2151028" y="2349067"/>
              <a:ext cx="225844" cy="30077"/>
            </a:xfrm>
            <a:custGeom>
              <a:avLst/>
              <a:gdLst/>
              <a:ahLst/>
              <a:cxnLst/>
              <a:rect l="l" t="t" r="r" b="b"/>
              <a:pathLst>
                <a:path w="5549" h="739" extrusionOk="0">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29" name="Google Shape;96;p15"/>
            <p:cNvSpPr/>
            <p:nvPr/>
          </p:nvSpPr>
          <p:spPr>
            <a:xfrm>
              <a:off x="2164093" y="2364940"/>
              <a:ext cx="202116" cy="38258"/>
            </a:xfrm>
            <a:custGeom>
              <a:avLst/>
              <a:gdLst/>
              <a:ahLst/>
              <a:cxnLst/>
              <a:rect l="l" t="t" r="r" b="b"/>
              <a:pathLst>
                <a:path w="4966" h="940" extrusionOk="0">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0" name="Google Shape;97;p15"/>
            <p:cNvSpPr/>
            <p:nvPr/>
          </p:nvSpPr>
          <p:spPr>
            <a:xfrm>
              <a:off x="2202880" y="2371737"/>
              <a:ext cx="114408" cy="12658"/>
            </a:xfrm>
            <a:custGeom>
              <a:avLst/>
              <a:gdLst/>
              <a:ahLst/>
              <a:cxnLst/>
              <a:rect l="l" t="t" r="r" b="b"/>
              <a:pathLst>
                <a:path w="2811" h="311" extrusionOk="0">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1" name="Google Shape;98;p15"/>
            <p:cNvSpPr/>
            <p:nvPr/>
          </p:nvSpPr>
          <p:spPr>
            <a:xfrm>
              <a:off x="2625914" y="3196473"/>
              <a:ext cx="88238" cy="491900"/>
            </a:xfrm>
            <a:custGeom>
              <a:avLst/>
              <a:gdLst/>
              <a:ahLst/>
              <a:cxnLst/>
              <a:rect l="l" t="t" r="r" b="b"/>
              <a:pathLst>
                <a:path w="2168" h="12086" extrusionOk="0">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2" name="Google Shape;99;p15"/>
            <p:cNvSpPr/>
            <p:nvPr/>
          </p:nvSpPr>
          <p:spPr>
            <a:xfrm>
              <a:off x="1769181" y="3196473"/>
              <a:ext cx="114408" cy="573300"/>
            </a:xfrm>
            <a:custGeom>
              <a:avLst/>
              <a:gdLst/>
              <a:ahLst/>
              <a:cxnLst/>
              <a:rect l="l" t="t" r="r" b="b"/>
              <a:pathLst>
                <a:path w="2811" h="14086" extrusionOk="0">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3" name="Google Shape;100;p15"/>
            <p:cNvSpPr/>
            <p:nvPr/>
          </p:nvSpPr>
          <p:spPr>
            <a:xfrm>
              <a:off x="2563888" y="2040768"/>
              <a:ext cx="37851" cy="96947"/>
            </a:xfrm>
            <a:custGeom>
              <a:avLst/>
              <a:gdLst/>
              <a:ahLst/>
              <a:cxnLst/>
              <a:rect l="l" t="t" r="r" b="b"/>
              <a:pathLst>
                <a:path w="930" h="2382" extrusionOk="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4" name="Google Shape;101;p15"/>
            <p:cNvSpPr/>
            <p:nvPr/>
          </p:nvSpPr>
          <p:spPr>
            <a:xfrm>
              <a:off x="1301539" y="4483026"/>
              <a:ext cx="1885590" cy="50427"/>
            </a:xfrm>
            <a:custGeom>
              <a:avLst/>
              <a:gdLst/>
              <a:ahLst/>
              <a:cxnLst/>
              <a:rect l="l" t="t" r="r" b="b"/>
              <a:pathLst>
                <a:path w="46329" h="1239" extrusionOk="0">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5" name="Google Shape;102;p15"/>
            <p:cNvSpPr/>
            <p:nvPr/>
          </p:nvSpPr>
          <p:spPr>
            <a:xfrm>
              <a:off x="2077361"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6" name="Google Shape;103;p15"/>
            <p:cNvSpPr/>
            <p:nvPr/>
          </p:nvSpPr>
          <p:spPr>
            <a:xfrm>
              <a:off x="2366168"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7" name="Google Shape;104;p15"/>
            <p:cNvSpPr/>
            <p:nvPr/>
          </p:nvSpPr>
          <p:spPr>
            <a:xfrm>
              <a:off x="1929742" y="2140726"/>
              <a:ext cx="654537" cy="389499"/>
            </a:xfrm>
            <a:custGeom>
              <a:avLst/>
              <a:gdLst/>
              <a:ahLst/>
              <a:cxnLst/>
              <a:rect l="l" t="t" r="r" b="b"/>
              <a:pathLst>
                <a:path w="16082" h="9570" extrusionOk="0">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8" name="Google Shape;105;p15"/>
            <p:cNvSpPr/>
            <p:nvPr/>
          </p:nvSpPr>
          <p:spPr>
            <a:xfrm>
              <a:off x="2004183" y="2745807"/>
              <a:ext cx="51404" cy="251567"/>
            </a:xfrm>
            <a:custGeom>
              <a:avLst/>
              <a:gdLst/>
              <a:ahLst/>
              <a:cxnLst/>
              <a:rect l="l" t="t" r="r" b="b"/>
              <a:pathLst>
                <a:path w="1263" h="6181" fill="none" extrusionOk="0">
                  <a:moveTo>
                    <a:pt x="1" y="1"/>
                  </a:moveTo>
                  <a:cubicBezTo>
                    <a:pt x="25" y="2025"/>
                    <a:pt x="775" y="4097"/>
                    <a:pt x="1263" y="6180"/>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39" name="Google Shape;106;p15"/>
            <p:cNvSpPr/>
            <p:nvPr/>
          </p:nvSpPr>
          <p:spPr>
            <a:xfrm>
              <a:off x="2428683" y="2748249"/>
              <a:ext cx="83394" cy="379446"/>
            </a:xfrm>
            <a:custGeom>
              <a:avLst/>
              <a:gdLst/>
              <a:ahLst/>
              <a:cxnLst/>
              <a:rect l="l" t="t" r="r" b="b"/>
              <a:pathLst>
                <a:path w="2049" h="9323" fill="none" extrusionOk="0">
                  <a:moveTo>
                    <a:pt x="2049" y="0"/>
                  </a:moveTo>
                  <a:cubicBezTo>
                    <a:pt x="1799" y="1489"/>
                    <a:pt x="775" y="2727"/>
                    <a:pt x="418" y="4251"/>
                  </a:cubicBezTo>
                  <a:cubicBezTo>
                    <a:pt x="1" y="6037"/>
                    <a:pt x="287" y="7561"/>
                    <a:pt x="656" y="9323"/>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0" name="Google Shape;107;p15"/>
            <p:cNvSpPr/>
            <p:nvPr/>
          </p:nvSpPr>
          <p:spPr>
            <a:xfrm>
              <a:off x="2445166" y="3074374"/>
              <a:ext cx="10704" cy="53317"/>
            </a:xfrm>
            <a:custGeom>
              <a:avLst/>
              <a:gdLst/>
              <a:ahLst/>
              <a:cxnLst/>
              <a:rect l="l" t="t" r="r" b="b"/>
              <a:pathLst>
                <a:path w="263" h="1310" fill="none" extrusionOk="0">
                  <a:moveTo>
                    <a:pt x="1" y="0"/>
                  </a:moveTo>
                  <a:lnTo>
                    <a:pt x="263" y="1310"/>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1" name="Google Shape;108;p15"/>
            <p:cNvSpPr/>
            <p:nvPr/>
          </p:nvSpPr>
          <p:spPr>
            <a:xfrm>
              <a:off x="1893723" y="1701334"/>
              <a:ext cx="707040" cy="741188"/>
            </a:xfrm>
            <a:custGeom>
              <a:avLst/>
              <a:gdLst/>
              <a:ahLst/>
              <a:cxnLst/>
              <a:rect l="l" t="t" r="r" b="b"/>
              <a:pathLst>
                <a:path w="17372" h="18211" extrusionOk="0">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rgbClr val="3C3C3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2" name="Google Shape;109;p15"/>
            <p:cNvSpPr/>
            <p:nvPr/>
          </p:nvSpPr>
          <p:spPr>
            <a:xfrm>
              <a:off x="1790996" y="1390959"/>
              <a:ext cx="944973" cy="1381073"/>
            </a:xfrm>
            <a:custGeom>
              <a:avLst/>
              <a:gdLst/>
              <a:ahLst/>
              <a:cxnLst/>
              <a:rect l="l" t="t" r="r" b="b"/>
              <a:pathLst>
                <a:path w="23218" h="33933" extrusionOk="0">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3" name="Google Shape;110;p15"/>
            <p:cNvSpPr/>
            <p:nvPr/>
          </p:nvSpPr>
          <p:spPr>
            <a:xfrm>
              <a:off x="1301539" y="3226997"/>
              <a:ext cx="1885590" cy="1256083"/>
            </a:xfrm>
            <a:custGeom>
              <a:avLst/>
              <a:gdLst/>
              <a:ahLst/>
              <a:cxnLst/>
              <a:rect l="l" t="t" r="r" b="b"/>
              <a:pathLst>
                <a:path w="46329" h="30862" extrusionOk="0">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4" name="Google Shape;111;p15"/>
            <p:cNvSpPr/>
            <p:nvPr/>
          </p:nvSpPr>
          <p:spPr>
            <a:xfrm>
              <a:off x="1092220" y="3508638"/>
              <a:ext cx="330525" cy="521367"/>
            </a:xfrm>
            <a:custGeom>
              <a:avLst/>
              <a:gdLst/>
              <a:ahLst/>
              <a:cxnLst/>
              <a:rect l="l" t="t" r="r" b="b"/>
              <a:pathLst>
                <a:path w="8121" h="12810" extrusionOk="0">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5" name="Google Shape;112;p15"/>
            <p:cNvSpPr/>
            <p:nvPr/>
          </p:nvSpPr>
          <p:spPr>
            <a:xfrm>
              <a:off x="1215296" y="3585520"/>
              <a:ext cx="92104" cy="15629"/>
            </a:xfrm>
            <a:custGeom>
              <a:avLst/>
              <a:gdLst/>
              <a:ahLst/>
              <a:cxnLst/>
              <a:rect l="l" t="t" r="r" b="b"/>
              <a:pathLst>
                <a:path w="2263" h="384" extrusionOk="0">
                  <a:moveTo>
                    <a:pt x="146" y="1"/>
                  </a:moveTo>
                  <a:cubicBezTo>
                    <a:pt x="54" y="1"/>
                    <a:pt x="1" y="2"/>
                    <a:pt x="1" y="2"/>
                  </a:cubicBezTo>
                  <a:lnTo>
                    <a:pt x="2263" y="383"/>
                  </a:lnTo>
                  <a:cubicBezTo>
                    <a:pt x="1737" y="33"/>
                    <a:pt x="557" y="1"/>
                    <a:pt x="146"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6" name="Google Shape;113;p15"/>
            <p:cNvSpPr/>
            <p:nvPr/>
          </p:nvSpPr>
          <p:spPr>
            <a:xfrm>
              <a:off x="1192993" y="3686821"/>
              <a:ext cx="138665" cy="15100"/>
            </a:xfrm>
            <a:custGeom>
              <a:avLst/>
              <a:gdLst/>
              <a:ahLst/>
              <a:cxnLst/>
              <a:rect l="l" t="t" r="r" b="b"/>
              <a:pathLst>
                <a:path w="3407" h="371" extrusionOk="0">
                  <a:moveTo>
                    <a:pt x="225" y="0"/>
                  </a:moveTo>
                  <a:cubicBezTo>
                    <a:pt x="84" y="0"/>
                    <a:pt x="1" y="2"/>
                    <a:pt x="1" y="2"/>
                  </a:cubicBezTo>
                  <a:lnTo>
                    <a:pt x="3406" y="371"/>
                  </a:lnTo>
                  <a:cubicBezTo>
                    <a:pt x="2582" y="32"/>
                    <a:pt x="844" y="0"/>
                    <a:pt x="225"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7" name="Google Shape;114;p15"/>
            <p:cNvSpPr/>
            <p:nvPr/>
          </p:nvSpPr>
          <p:spPr>
            <a:xfrm>
              <a:off x="1178951" y="3781610"/>
              <a:ext cx="146886" cy="8018"/>
            </a:xfrm>
            <a:custGeom>
              <a:avLst/>
              <a:gdLst/>
              <a:ahLst/>
              <a:cxnLst/>
              <a:rect l="l" t="t" r="r" b="b"/>
              <a:pathLst>
                <a:path w="3609" h="197" extrusionOk="0">
                  <a:moveTo>
                    <a:pt x="1526" y="0"/>
                  </a:moveTo>
                  <a:cubicBezTo>
                    <a:pt x="994" y="0"/>
                    <a:pt x="447" y="47"/>
                    <a:pt x="1" y="185"/>
                  </a:cubicBezTo>
                  <a:lnTo>
                    <a:pt x="3608" y="197"/>
                  </a:lnTo>
                  <a:cubicBezTo>
                    <a:pt x="3608" y="189"/>
                    <a:pt x="2598" y="0"/>
                    <a:pt x="1526"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8" name="Google Shape;115;p15"/>
            <p:cNvSpPr/>
            <p:nvPr/>
          </p:nvSpPr>
          <p:spPr>
            <a:xfrm>
              <a:off x="1164910" y="3863742"/>
              <a:ext cx="135734" cy="15873"/>
            </a:xfrm>
            <a:custGeom>
              <a:avLst/>
              <a:gdLst/>
              <a:ahLst/>
              <a:cxnLst/>
              <a:rect l="l" t="t" r="r" b="b"/>
              <a:pathLst>
                <a:path w="3335" h="390" extrusionOk="0">
                  <a:moveTo>
                    <a:pt x="0" y="1"/>
                  </a:moveTo>
                  <a:cubicBezTo>
                    <a:pt x="0" y="1"/>
                    <a:pt x="1606" y="389"/>
                    <a:pt x="3007" y="389"/>
                  </a:cubicBezTo>
                  <a:cubicBezTo>
                    <a:pt x="3118" y="389"/>
                    <a:pt x="3227" y="387"/>
                    <a:pt x="3334" y="382"/>
                  </a:cubicBezTo>
                  <a:lnTo>
                    <a:pt x="3334" y="60"/>
                  </a:lnTo>
                  <a:lnTo>
                    <a:pt x="0" y="1"/>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49" name="Google Shape;116;p15"/>
            <p:cNvSpPr/>
            <p:nvPr/>
          </p:nvSpPr>
          <p:spPr>
            <a:xfrm>
              <a:off x="2600721" y="4533413"/>
              <a:ext cx="364428" cy="137485"/>
            </a:xfrm>
            <a:custGeom>
              <a:avLst/>
              <a:gdLst/>
              <a:ahLst/>
              <a:cxnLst/>
              <a:rect l="l" t="t" r="r" b="b"/>
              <a:pathLst>
                <a:path w="8954" h="3378" extrusionOk="0">
                  <a:moveTo>
                    <a:pt x="1" y="1"/>
                  </a:moveTo>
                  <a:cubicBezTo>
                    <a:pt x="485" y="1874"/>
                    <a:pt x="2565" y="3377"/>
                    <a:pt x="4873" y="3377"/>
                  </a:cubicBezTo>
                  <a:cubicBezTo>
                    <a:pt x="6249" y="3377"/>
                    <a:pt x="7705" y="2844"/>
                    <a:pt x="8954" y="1537"/>
                  </a:cubicBezTo>
                  <a:lnTo>
                    <a:pt x="7644" y="1"/>
                  </a:lnTo>
                  <a:close/>
                </a:path>
              </a:pathLst>
            </a:custGeom>
            <a:solidFill>
              <a:srgbClr val="3C3C3B"/>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0" name="Google Shape;117;p15"/>
            <p:cNvSpPr/>
            <p:nvPr/>
          </p:nvSpPr>
          <p:spPr>
            <a:xfrm>
              <a:off x="2649683" y="4533413"/>
              <a:ext cx="474928" cy="92877"/>
            </a:xfrm>
            <a:custGeom>
              <a:avLst/>
              <a:gdLst/>
              <a:ahLst/>
              <a:cxnLst/>
              <a:rect l="l" t="t" r="r" b="b"/>
              <a:pathLst>
                <a:path w="11669" h="2282" extrusionOk="0">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1" name="Google Shape;118;p15"/>
            <p:cNvSpPr/>
            <p:nvPr/>
          </p:nvSpPr>
          <p:spPr>
            <a:xfrm>
              <a:off x="2043946" y="2952235"/>
              <a:ext cx="11640" cy="45625"/>
            </a:xfrm>
            <a:custGeom>
              <a:avLst/>
              <a:gdLst/>
              <a:ahLst/>
              <a:cxnLst/>
              <a:rect l="l" t="t" r="r" b="b"/>
              <a:pathLst>
                <a:path w="286" h="1121" fill="none" extrusionOk="0">
                  <a:moveTo>
                    <a:pt x="286" y="1120"/>
                  </a:moveTo>
                  <a:lnTo>
                    <a:pt x="0" y="1"/>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2" name="Google Shape;119;p15"/>
            <p:cNvSpPr/>
            <p:nvPr/>
          </p:nvSpPr>
          <p:spPr>
            <a:xfrm>
              <a:off x="1964459" y="3547873"/>
              <a:ext cx="589784" cy="661416"/>
            </a:xfrm>
            <a:custGeom>
              <a:avLst/>
              <a:gdLst/>
              <a:ahLst/>
              <a:cxnLst/>
              <a:rect l="l" t="t" r="r" b="b"/>
              <a:pathLst>
                <a:path w="14491" h="16251" extrusionOk="0">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3" name="Google Shape;120;p15"/>
            <p:cNvSpPr/>
            <p:nvPr/>
          </p:nvSpPr>
          <p:spPr>
            <a:xfrm>
              <a:off x="2223718" y="3729027"/>
              <a:ext cx="79528" cy="306797"/>
            </a:xfrm>
            <a:custGeom>
              <a:avLst/>
              <a:gdLst/>
              <a:ahLst/>
              <a:cxnLst/>
              <a:rect l="l" t="t" r="r" b="b"/>
              <a:pathLst>
                <a:path w="1954" h="7538" extrusionOk="0">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4" name="Google Shape;121;p15"/>
            <p:cNvSpPr/>
            <p:nvPr/>
          </p:nvSpPr>
          <p:spPr>
            <a:xfrm>
              <a:off x="2632711" y="2657611"/>
              <a:ext cx="401750" cy="366422"/>
            </a:xfrm>
            <a:custGeom>
              <a:avLst/>
              <a:gdLst/>
              <a:ahLst/>
              <a:cxnLst/>
              <a:rect l="l" t="t" r="r" b="b"/>
              <a:pathLst>
                <a:path w="9871" h="9003" extrusionOk="0">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5" name="Google Shape;122;p15"/>
            <p:cNvSpPr/>
            <p:nvPr/>
          </p:nvSpPr>
          <p:spPr>
            <a:xfrm>
              <a:off x="2264418" y="4879399"/>
              <a:ext cx="914936" cy="109564"/>
            </a:xfrm>
            <a:custGeom>
              <a:avLst/>
              <a:gdLst/>
              <a:ahLst/>
              <a:cxnLst/>
              <a:rect l="l" t="t" r="r" b="b"/>
              <a:pathLst>
                <a:path w="22480" h="2692" extrusionOk="0">
                  <a:moveTo>
                    <a:pt x="1" y="1"/>
                  </a:moveTo>
                  <a:lnTo>
                    <a:pt x="1" y="2692"/>
                  </a:lnTo>
                  <a:lnTo>
                    <a:pt x="22480" y="2692"/>
                  </a:lnTo>
                  <a:lnTo>
                    <a:pt x="22480" y="1"/>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6" name="Google Shape;123;p15"/>
            <p:cNvSpPr/>
            <p:nvPr/>
          </p:nvSpPr>
          <p:spPr>
            <a:xfrm>
              <a:off x="2434014" y="5036907"/>
              <a:ext cx="745828" cy="54294"/>
            </a:xfrm>
            <a:custGeom>
              <a:avLst/>
              <a:gdLst/>
              <a:ahLst/>
              <a:cxnLst/>
              <a:rect l="l" t="t" r="r" b="b"/>
              <a:pathLst>
                <a:path w="18325" h="1334" extrusionOk="0">
                  <a:moveTo>
                    <a:pt x="1" y="1"/>
                  </a:moveTo>
                  <a:lnTo>
                    <a:pt x="1" y="1334"/>
                  </a:lnTo>
                  <a:lnTo>
                    <a:pt x="18324" y="1334"/>
                  </a:lnTo>
                  <a:lnTo>
                    <a:pt x="18324" y="1"/>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7" name="Google Shape;124;p15"/>
            <p:cNvSpPr/>
            <p:nvPr/>
          </p:nvSpPr>
          <p:spPr>
            <a:xfrm>
              <a:off x="2434014" y="5126079"/>
              <a:ext cx="745828" cy="54294"/>
            </a:xfrm>
            <a:custGeom>
              <a:avLst/>
              <a:gdLst/>
              <a:ahLst/>
              <a:cxnLst/>
              <a:rect l="l" t="t" r="r" b="b"/>
              <a:pathLst>
                <a:path w="18325" h="1334" extrusionOk="0">
                  <a:moveTo>
                    <a:pt x="1" y="0"/>
                  </a:moveTo>
                  <a:lnTo>
                    <a:pt x="1" y="1334"/>
                  </a:lnTo>
                  <a:lnTo>
                    <a:pt x="18324" y="1334"/>
                  </a:lnTo>
                  <a:lnTo>
                    <a:pt x="18324"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8" name="Google Shape;125;p15"/>
            <p:cNvSpPr/>
            <p:nvPr/>
          </p:nvSpPr>
          <p:spPr>
            <a:xfrm>
              <a:off x="2689895" y="5214764"/>
              <a:ext cx="489947" cy="54782"/>
            </a:xfrm>
            <a:custGeom>
              <a:avLst/>
              <a:gdLst/>
              <a:ahLst/>
              <a:cxnLst/>
              <a:rect l="l" t="t" r="r" b="b"/>
              <a:pathLst>
                <a:path w="12038" h="1346" extrusionOk="0">
                  <a:moveTo>
                    <a:pt x="0" y="0"/>
                  </a:moveTo>
                  <a:lnTo>
                    <a:pt x="0" y="1345"/>
                  </a:lnTo>
                  <a:lnTo>
                    <a:pt x="12037" y="1345"/>
                  </a:lnTo>
                  <a:lnTo>
                    <a:pt x="12037" y="0"/>
                  </a:lnTo>
                  <a:close/>
                </a:path>
              </a:pathLst>
            </a:custGeom>
            <a:solidFill>
              <a:srgbClr val="E2E2E2"/>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59" name="Google Shape;126;p15"/>
            <p:cNvSpPr/>
            <p:nvPr/>
          </p:nvSpPr>
          <p:spPr>
            <a:xfrm>
              <a:off x="2894859" y="2508365"/>
              <a:ext cx="94546" cy="94546"/>
            </a:xfrm>
            <a:custGeom>
              <a:avLst/>
              <a:gdLst/>
              <a:ahLst/>
              <a:cxnLst/>
              <a:rect l="l" t="t" r="r" b="b"/>
              <a:pathLst>
                <a:path w="2323" h="2323" extrusionOk="0">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0" name="Google Shape;127;p15"/>
            <p:cNvSpPr/>
            <p:nvPr/>
          </p:nvSpPr>
          <p:spPr>
            <a:xfrm>
              <a:off x="-1006072"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1" name="Google Shape;128;p15"/>
            <p:cNvSpPr/>
            <p:nvPr/>
          </p:nvSpPr>
          <p:spPr>
            <a:xfrm>
              <a:off x="-70566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2" name="Google Shape;129;p15"/>
            <p:cNvSpPr/>
            <p:nvPr/>
          </p:nvSpPr>
          <p:spPr>
            <a:xfrm>
              <a:off x="-40521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3" name="Google Shape;130;p15"/>
            <p:cNvSpPr/>
            <p:nvPr/>
          </p:nvSpPr>
          <p:spPr>
            <a:xfrm>
              <a:off x="-105261"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4" name="Google Shape;131;p15"/>
            <p:cNvSpPr/>
            <p:nvPr/>
          </p:nvSpPr>
          <p:spPr>
            <a:xfrm>
              <a:off x="195186"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5" name="Google Shape;132;p15"/>
            <p:cNvSpPr/>
            <p:nvPr/>
          </p:nvSpPr>
          <p:spPr>
            <a:xfrm>
              <a:off x="495633"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sp>
          <p:nvSpPr>
            <p:cNvPr id="166" name="Google Shape;133;p15"/>
            <p:cNvSpPr/>
            <p:nvPr/>
          </p:nvSpPr>
          <p:spPr>
            <a:xfrm>
              <a:off x="792702"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ndParaRPr>
            </a:p>
          </p:txBody>
        </p:sp>
      </p:grpSp>
      <p:sp>
        <p:nvSpPr>
          <p:cNvPr id="167" name="Google Shape;54;p15"/>
          <p:cNvSpPr txBox="1"/>
          <p:nvPr>
            <p:custDataLst>
              <p:tags r:id="rId1"/>
            </p:custDataLst>
          </p:nvPr>
        </p:nvSpPr>
        <p:spPr>
          <a:xfrm>
            <a:off x="1094105" y="1951355"/>
            <a:ext cx="6340475" cy="2084070"/>
          </a:xfrm>
          <a:prstGeom prst="rect">
            <a:avLst/>
          </a:prstGeom>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a:r>
              <a:rPr lang="en-US" altLang="en-GB" sz="6000" kern="0">
                <a:latin typeface="Arial Black" panose="020B0A04020102020204" charset="0"/>
                <a:cs typeface="Arial Black" panose="020B0A04020102020204" charset="0"/>
              </a:rPr>
              <a:t>Malicious Code Analysis</a:t>
            </a:r>
            <a:endParaRPr lang="en-US" altLang="en-GB" sz="6000" kern="0" dirty="0">
              <a:latin typeface="Arial Black" panose="020B0A04020102020204" charset="0"/>
              <a:cs typeface="Arial Black" panose="020B0A04020102020204" charset="0"/>
            </a:endParaRPr>
          </a:p>
        </p:txBody>
      </p:sp>
      <p:sp>
        <p:nvSpPr>
          <p:cNvPr id="168" name="Google Shape;55;p15"/>
          <p:cNvSpPr txBox="1"/>
          <p:nvPr>
            <p:custDataLst>
              <p:tags r:id="rId2"/>
            </p:custDataLst>
          </p:nvPr>
        </p:nvSpPr>
        <p:spPr>
          <a:xfrm>
            <a:off x="1094105" y="4035425"/>
            <a:ext cx="3119755" cy="74993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l"/>
            <a:r>
              <a:rPr lang="en-US" altLang="en-GB" sz="2000" kern="0">
                <a:latin typeface="Palatino Linotype" panose="02040502050505030304" charset="0"/>
                <a:cs typeface="Palatino Linotype" panose="02040502050505030304" charset="0"/>
              </a:rPr>
              <a:t>Fangtian Zhong</a:t>
            </a:r>
            <a:endParaRPr lang="en-US" altLang="en-GB" sz="2000" kern="0">
              <a:latin typeface="Palatino Linotype" panose="02040502050505030304" charset="0"/>
              <a:cs typeface="Palatino Linotype" panose="02040502050505030304" charset="0"/>
            </a:endParaRPr>
          </a:p>
          <a:p>
            <a:pPr algn="l"/>
            <a:r>
              <a:rPr lang="en-US" altLang="en-GB" sz="2000" kern="0">
                <a:latin typeface="Palatino Linotype" panose="02040502050505030304" charset="0"/>
                <a:cs typeface="Palatino Linotype" panose="02040502050505030304" charset="0"/>
              </a:rPr>
              <a:t>CSCI 491</a:t>
            </a:r>
            <a:endParaRPr lang="en-US" altLang="en-GB" sz="2000" kern="0" dirty="0">
              <a:latin typeface="Palatino Linotype" panose="02040502050505030304" charset="0"/>
              <a:cs typeface="Palatino Linotype" panose="02040502050505030304" charset="0"/>
            </a:endParaRPr>
          </a:p>
        </p:txBody>
      </p:sp>
      <p:sp>
        <p:nvSpPr>
          <p:cNvPr id="169" name="Google Shape;55;p15"/>
          <p:cNvSpPr txBox="1"/>
          <p:nvPr>
            <p:custDataLst>
              <p:tags r:id="rId3"/>
            </p:custDataLst>
          </p:nvPr>
        </p:nvSpPr>
        <p:spPr>
          <a:xfrm>
            <a:off x="1094105" y="5567680"/>
            <a:ext cx="6605270" cy="962025"/>
          </a:xfrm>
          <a:prstGeom prst="rect">
            <a:avLst/>
          </a:prstGeom>
          <a:noFill/>
          <a:ln>
            <a:noFill/>
          </a:ln>
        </p:spPr>
        <p:txBody>
          <a:bodyPr wrap="square" lIns="121900" tIns="121900" rIns="121900" bIns="121900" anchor="t" anchorCtr="0">
            <a:noAutofit/>
          </a:bodyPr>
          <a:lstStyle>
            <a:defPPr marR="0" lvl="0" algn="l" rtl="0">
              <a:lnSpc>
                <a:spcPct val="100000"/>
              </a:lnSpc>
              <a:spcBef>
                <a:spcPts val="0"/>
              </a:spcBef>
              <a:spcAft>
                <a:spcPts val="0"/>
              </a:spcAft>
            </a:defPPr>
            <a:lvl1pPr marL="609600" marR="0" lvl="0" indent="-457200"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1pPr>
            <a:lvl2pPr marL="1219200" marR="0" lvl="1"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2pPr>
            <a:lvl3pPr marL="1828800" marR="0" lvl="2"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3pPr>
            <a:lvl4pPr marL="2438400" marR="0" lvl="3"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4pPr>
            <a:lvl5pPr marL="3048000" marR="0" lvl="4"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5pPr>
            <a:lvl6pPr marL="3657600" marR="0" lvl="5"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6pPr>
            <a:lvl7pPr marL="4267200" marR="0" lvl="6"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7pPr>
            <a:lvl8pPr marL="4876800" marR="0" lvl="7"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8pPr>
            <a:lvl9pPr marL="5486400" marR="0" lvl="8" indent="-423545" algn="ctr" rtl="0">
              <a:lnSpc>
                <a:spcPct val="100000"/>
              </a:lnSpc>
              <a:spcBef>
                <a:spcPts val="0"/>
              </a:spcBef>
              <a:spcAft>
                <a:spcPts val="0"/>
              </a:spcAft>
              <a:buClr>
                <a:schemeClr val="dk1"/>
              </a:buClr>
              <a:buSzPts val="2200"/>
              <a:buFont typeface="Fira Sans" panose="020B0503050000020004"/>
              <a:buNone/>
              <a:defRPr sz="2935" b="0" i="0" u="none" strike="noStrike" cap="none">
                <a:solidFill>
                  <a:schemeClr val="dk1"/>
                </a:solidFill>
                <a:latin typeface="Fira Sans" panose="020B0503050000020004"/>
                <a:ea typeface="Fira Sans" panose="020B0503050000020004"/>
                <a:cs typeface="Fira Sans" panose="020B0503050000020004"/>
                <a:sym typeface="Fira Sans" panose="020B0503050000020004"/>
              </a:defRPr>
            </a:lvl9pPr>
          </a:lstStyle>
          <a:p>
            <a:pPr marL="0" indent="0" algn="l">
              <a:lnSpc>
                <a:spcPts val="2800"/>
              </a:lnSpc>
              <a:buClr>
                <a:srgbClr val="000000"/>
              </a:buClr>
            </a:pPr>
            <a:r>
              <a:rPr lang="en-US" altLang="en-GB" sz="1800" dirty="0">
                <a:solidFill>
                  <a:srgbClr val="000000"/>
                </a:solidFill>
                <a:latin typeface="Palatino Linotype" panose="02040502050505030304" charset="0"/>
                <a:cs typeface="Palatino Linotype" panose="02040502050505030304" charset="0"/>
              </a:rPr>
              <a:t>G</a:t>
            </a:r>
            <a:r>
              <a:rPr lang="en-US" altLang="en-GB" sz="1800" dirty="0">
                <a:solidFill>
                  <a:srgbClr val="000000"/>
                </a:solidFill>
                <a:latin typeface="Palatino Linotype" panose="02040502050505030304" charset="0"/>
                <a:cs typeface="Palatino Linotype" panose="02040502050505030304" charset="0"/>
              </a:rPr>
              <a:t>ianforte School of Computing</a:t>
            </a:r>
            <a:endParaRPr lang="en-US" altLang="en-GB" sz="1800" dirty="0">
              <a:solidFill>
                <a:srgbClr val="000000"/>
              </a:solidFill>
              <a:latin typeface="Palatino Linotype" panose="02040502050505030304" charset="0"/>
              <a:cs typeface="Palatino Linotype" panose="02040502050505030304" charset="0"/>
            </a:endParaRPr>
          </a:p>
          <a:p>
            <a:pPr marL="0" indent="0" algn="l">
              <a:lnSpc>
                <a:spcPts val="2800"/>
              </a:lnSpc>
              <a:buClr>
                <a:srgbClr val="000000"/>
              </a:buClr>
            </a:pPr>
            <a:r>
              <a:rPr lang="en-US" altLang="en-GB" sz="1800" dirty="0">
                <a:solidFill>
                  <a:srgbClr val="000000"/>
                </a:solidFill>
                <a:latin typeface="Palatino Linotype" panose="02040502050505030304" charset="0"/>
                <a:cs typeface="Palatino Linotype" panose="02040502050505030304" charset="0"/>
              </a:rPr>
              <a:t>Norm Asbjornson College of Engineering</a:t>
            </a:r>
            <a:endParaRPr lang="en-US" altLang="en-GB" sz="1800" dirty="0">
              <a:solidFill>
                <a:srgbClr val="000000"/>
              </a:solidFill>
              <a:latin typeface="Palatino Linotype" panose="02040502050505030304" charset="0"/>
              <a:cs typeface="Palatino Linotype" panose="02040502050505030304" charset="0"/>
            </a:endParaRPr>
          </a:p>
        </p:txBody>
      </p:sp>
      <p:sp>
        <p:nvSpPr>
          <p:cNvPr id="173" name="矩形 172"/>
          <p:cNvSpPr/>
          <p:nvPr>
            <p:custDataLst>
              <p:tags r:id="rId4"/>
            </p:custDataLst>
          </p:nvPr>
        </p:nvSpPr>
        <p:spPr>
          <a:xfrm>
            <a:off x="9970770" y="109855"/>
            <a:ext cx="1960245" cy="553085"/>
          </a:xfrm>
          <a:prstGeom prst="rect">
            <a:avLst/>
          </a:prstGeom>
        </p:spPr>
        <p:txBody>
          <a:bodyPr wrap="square">
            <a:spAutoFit/>
          </a:bodyPr>
          <a:lstStyle/>
          <a:p>
            <a:pPr algn="ctr">
              <a:lnSpc>
                <a:spcPct val="150000"/>
              </a:lnSpc>
              <a:defRPr/>
            </a:pPr>
            <a:r>
              <a:rPr lang="en-US" altLang="zh-CN" sz="2000" dirty="0">
                <a:solidFill>
                  <a:srgbClr val="000000"/>
                </a:solidFill>
                <a:latin typeface="Arial" panose="020B0604020202020204" pitchFamily="34" charset="0"/>
                <a:ea typeface="STKaiti" panose="02010600040101010101" pitchFamily="2" charset="-122"/>
                <a:cs typeface="Arial" panose="020B0604020202020204" pitchFamily="34" charset="0"/>
              </a:rPr>
              <a:t>2023.04.18</a:t>
            </a:r>
            <a:endParaRPr lang="en-US" altLang="zh-CN" sz="1600" dirty="0">
              <a:solidFill>
                <a:srgbClr val="000000"/>
              </a:solidFill>
              <a:latin typeface="Arial" panose="020B0604020202020204" pitchFamily="34" charset="0"/>
              <a:ea typeface="STKaiti" panose="02010600040101010101" pitchFamily="2" charset="-122"/>
              <a:cs typeface="Arial" panose="020B0604020202020204" pitchFamily="34" charset="0"/>
            </a:endParaRPr>
          </a:p>
        </p:txBody>
      </p:sp>
      <p:pic>
        <p:nvPicPr>
          <p:cNvPr id="3" name="图片 2"/>
          <p:cNvPicPr>
            <a:picLocks noChangeAspect="1"/>
          </p:cNvPicPr>
          <p:nvPr/>
        </p:nvPicPr>
        <p:blipFill>
          <a:blip r:embed="rId5"/>
          <a:stretch>
            <a:fillRect/>
          </a:stretch>
        </p:blipFill>
        <p:spPr>
          <a:xfrm>
            <a:off x="11677571" y="6016506"/>
            <a:ext cx="247650" cy="3905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Notes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8" descr="7b0a202020202262756c6c6574223a20227b5c2263617465676f727949645c223a31303030362c5c2274656d706c61746549645c223a32303233313234337d220a7d0a"/>
          <p:cNvSpPr txBox="1">
            <a:spLocks noChangeArrowheads="1"/>
          </p:cNvSpPr>
          <p:nvPr>
            <p:custDataLst>
              <p:tags r:id="rId1"/>
            </p:custDataLst>
          </p:nvPr>
        </p:nvSpPr>
        <p:spPr bwMode="auto">
          <a:xfrm>
            <a:off x="264795" y="1276350"/>
            <a:ext cx="11303635" cy="4566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38100" indent="0">
              <a:lnSpc>
                <a:spcPts val="3600"/>
              </a:lnSpc>
              <a:spcBef>
                <a:spcPts val="500"/>
              </a:spcBef>
              <a:buSzPct val="200000"/>
              <a:buFontTx/>
              <a:buNone/>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Please note that −</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Each byte of character is stored as its ASCII value in hexadecimal.</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Each decimal value is automatically converted to its 16-bit binary equivalent and stored as a hexadecimal number.</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Processor uses the little-endian byte ordering.</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Negative numbers are converted to its 2's complement representation.</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Short and long floating-point numbers are represented using 32, 64 or 80 bits, respectively.</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Examples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pic>
        <p:nvPicPr>
          <p:cNvPr id="4" name="Picture 3"/>
          <p:cNvPicPr>
            <a:picLocks noChangeAspect="1"/>
          </p:cNvPicPr>
          <p:nvPr/>
        </p:nvPicPr>
        <p:blipFill>
          <a:blip r:embed="rId1"/>
          <a:stretch>
            <a:fillRect/>
          </a:stretch>
        </p:blipFill>
        <p:spPr>
          <a:xfrm>
            <a:off x="1760220" y="1276350"/>
            <a:ext cx="9515475" cy="61055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Allocating Storage Space for Uninitialized Data</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8" descr="7b0a202020202262756c6c6574223a20227b5c2263617465676f727949645c223a31303030362c5c2274656d706c61746549645c223a32303233313234337d220a7d0a"/>
          <p:cNvSpPr txBox="1">
            <a:spLocks noChangeArrowheads="1"/>
          </p:cNvSpPr>
          <p:nvPr>
            <p:custDataLst>
              <p:tags r:id="rId1"/>
            </p:custDataLst>
          </p:nvPr>
        </p:nvSpPr>
        <p:spPr bwMode="auto">
          <a:xfrm>
            <a:off x="264795" y="1276350"/>
            <a:ext cx="11303635"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500"/>
              </a:spcBef>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 reserve directives are used for reserving space for uninitialized data. The reserve directives take a single operand that specifies the number of units of space to be reserved. Each define directive has a related reserve directive.</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571500" indent="-533400">
              <a:lnSpc>
                <a:spcPts val="3600"/>
              </a:lnSpc>
              <a:spcBef>
                <a:spcPts val="500"/>
              </a:spcBef>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There are five basic forms of the reserve directive −</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pic>
        <p:nvPicPr>
          <p:cNvPr id="4" name="Picture 3"/>
          <p:cNvPicPr>
            <a:picLocks noChangeAspect="1"/>
          </p:cNvPicPr>
          <p:nvPr/>
        </p:nvPicPr>
        <p:blipFill>
          <a:blip r:embed="rId3"/>
          <a:stretch>
            <a:fillRect/>
          </a:stretch>
        </p:blipFill>
        <p:spPr>
          <a:xfrm>
            <a:off x="2884805" y="4052570"/>
            <a:ext cx="5781675" cy="22193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rPr>
              <a:t>Examples</a:t>
            </a:r>
            <a:endParaRPr lang="en-US"/>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pic>
        <p:nvPicPr>
          <p:cNvPr id="6" name="Content Placeholder 5"/>
          <p:cNvPicPr>
            <a:picLocks noChangeAspect="1"/>
          </p:cNvPicPr>
          <p:nvPr>
            <p:ph idx="1"/>
          </p:nvPr>
        </p:nvPicPr>
        <p:blipFill>
          <a:blip r:embed="rId1"/>
          <a:stretch>
            <a:fillRect/>
          </a:stretch>
        </p:blipFill>
        <p:spPr>
          <a:xfrm>
            <a:off x="3154045" y="1825625"/>
            <a:ext cx="5882640" cy="43516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rPr>
              <a:t>Multiple Definitions and Initializations</a:t>
            </a:r>
            <a:endParaRPr lang="en-US"/>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4" name="Content Placeholder 3"/>
          <p:cNvSpPr/>
          <p:nvPr>
            <p:ph idx="1"/>
          </p:nvPr>
        </p:nvSpPr>
        <p:spPr/>
        <p:txBody>
          <a:bodyPr/>
          <a:p>
            <a:r>
              <a:rPr lang="en-US"/>
              <a:t>You can have multiple data definition statements in a program. For example −</a:t>
            </a:r>
            <a:endParaRPr lang="en-US"/>
          </a:p>
          <a:p>
            <a:pPr marL="0" indent="0">
              <a:buNone/>
            </a:pPr>
            <a:r>
              <a:rPr lang="en-US"/>
              <a:t>	choice	  dd 	'Y' 		 ;ASCII of y = 79H</a:t>
            </a:r>
            <a:endParaRPr lang="en-US"/>
          </a:p>
          <a:p>
            <a:pPr marL="0" indent="0">
              <a:buNone/>
            </a:pPr>
            <a:r>
              <a:rPr lang="en-US"/>
              <a:t>	number1	  dw	12345 	 ;12345D = 3039H</a:t>
            </a:r>
            <a:endParaRPr lang="en-US"/>
          </a:p>
          <a:p>
            <a:pPr marL="0" indent="0">
              <a:buNone/>
            </a:pPr>
            <a:r>
              <a:rPr lang="en-US"/>
              <a:t>	number2    dd 12345679  ;123456789D = 75BCD15H</a:t>
            </a:r>
            <a:endParaRPr lang="en-US"/>
          </a:p>
          <a:p>
            <a:pPr marL="0" indent="0">
              <a:buNone/>
            </a:pPr>
            <a:endParaRPr lang="en-US"/>
          </a:p>
          <a:p>
            <a:pPr marL="0" indent="0">
              <a:buNone/>
            </a:pPr>
            <a:r>
              <a:rPr lang="en-US"/>
              <a:t>The assembler allocates contiguous memory for multiple variable definitions.</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rPr>
              <a:t>Multiple Definitions and Initializations</a:t>
            </a:r>
            <a:endParaRPr lang="en-US"/>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4" name="Content Placeholder 3"/>
          <p:cNvSpPr/>
          <p:nvPr>
            <p:ph idx="1"/>
          </p:nvPr>
        </p:nvSpPr>
        <p:spPr/>
        <p:txBody>
          <a:bodyPr/>
          <a:p>
            <a:r>
              <a:rPr lang="en-US"/>
              <a:t>The TIMES directive allows multiple initializations to the same value. For example, an array named marks of size 9 can be defined and initialized to zero using the following statement −</a:t>
            </a:r>
            <a:endParaRPr lang="en-US"/>
          </a:p>
          <a:p>
            <a:endParaRPr lang="en-US"/>
          </a:p>
          <a:p>
            <a:pPr marL="0" indent="0">
              <a:buNone/>
            </a:pPr>
            <a:r>
              <a:rPr lang="en-US"/>
              <a:t>	marks  TIMES  9  DW  0</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rPr>
              <a:t>Multiple Definitions and Initializations</a:t>
            </a:r>
            <a:endParaRPr lang="en-US"/>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4" name="Content Placeholder 3"/>
          <p:cNvSpPr/>
          <p:nvPr>
            <p:ph idx="1"/>
          </p:nvPr>
        </p:nvSpPr>
        <p:spPr/>
        <p:txBody>
          <a:bodyPr/>
          <a:p>
            <a:r>
              <a:rPr lang="en-US"/>
              <a:t>The TIMES directive is useful in defining arrays and tables. The following program displays 9 asterisks on the screen −</a:t>
            </a:r>
            <a:endParaRPr lang="en-US"/>
          </a:p>
        </p:txBody>
      </p:sp>
      <p:pic>
        <p:nvPicPr>
          <p:cNvPr id="3" name="Picture 2"/>
          <p:cNvPicPr>
            <a:picLocks noChangeAspect="1"/>
          </p:cNvPicPr>
          <p:nvPr/>
        </p:nvPicPr>
        <p:blipFill>
          <a:blip r:embed="rId1"/>
          <a:stretch>
            <a:fillRect/>
          </a:stretch>
        </p:blipFill>
        <p:spPr>
          <a:xfrm>
            <a:off x="1617345" y="2620645"/>
            <a:ext cx="8515350" cy="50673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0" y="0"/>
            <a:ext cx="12192635" cy="6858000"/>
          </a:xfrm>
          <a:prstGeom prst="rect">
            <a:avLst/>
          </a:prstGeom>
          <a:noFill/>
          <a:ln w="9525">
            <a:noFill/>
          </a:ln>
        </p:spPr>
      </p:pic>
      <p:sp>
        <p:nvSpPr>
          <p:cNvPr id="3" name="矩形 2"/>
          <p:cNvSpPr/>
          <p:nvPr/>
        </p:nvSpPr>
        <p:spPr>
          <a:xfrm>
            <a:off x="0" y="-2"/>
            <a:ext cx="12191998" cy="6858002"/>
          </a:xfrm>
          <a:prstGeom prst="rect">
            <a:avLst/>
          </a:prstGeom>
          <a:solidFill>
            <a:sysClr val="window" lastClr="FFFFFF">
              <a:alpha val="91765"/>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4" name="文本框 3"/>
          <p:cNvSpPr txBox="1"/>
          <p:nvPr/>
        </p:nvSpPr>
        <p:spPr>
          <a:xfrm>
            <a:off x="4278630" y="2934653"/>
            <a:ext cx="7913370" cy="988695"/>
          </a:xfrm>
          <a:prstGeom prst="rect">
            <a:avLst/>
          </a:prstGeom>
          <a:noFill/>
        </p:spPr>
        <p:txBody>
          <a:bodyPr wrap="square" rtlCol="0">
            <a:spAutoFit/>
          </a:bodyPr>
          <a:lstStyle/>
          <a:p>
            <a:pPr algn="ctr">
              <a:lnSpc>
                <a:spcPts val="7000"/>
              </a:lnSpc>
              <a:spcBef>
                <a:spcPts val="600"/>
              </a:spcBef>
            </a:pPr>
            <a:r>
              <a:rPr lang="en-US" sz="5500" dirty="0">
                <a:solidFill>
                  <a:srgbClr val="09DEE9">
                    <a:lumMod val="75000"/>
                  </a:srgbClr>
                </a:solidFill>
                <a:latin typeface="Arial Black" panose="020B0A04020102020204" charset="0"/>
                <a:ea typeface="Microsoft YaHei Light" panose="020B0502040204020203" charset="-122"/>
                <a:cs typeface="Arial Black" panose="020B0A04020102020204" charset="0"/>
                <a:sym typeface="+mn-lt"/>
              </a:rPr>
              <a:t>Addressing Modes</a:t>
            </a:r>
            <a:endParaRPr lang="en-US" sz="5500" dirty="0">
              <a:solidFill>
                <a:srgbClr val="09DEE9">
                  <a:lumMod val="75000"/>
                </a:srgbClr>
              </a:solidFill>
              <a:latin typeface="Arial Black" panose="020B0A04020102020204" charset="0"/>
              <a:ea typeface="Microsoft YaHei Light" panose="020B0502040204020203" charset="-122"/>
              <a:cs typeface="Arial Black" panose="020B0A04020102020204" charset="0"/>
              <a:sym typeface="+mn-lt"/>
            </a:endParaRPr>
          </a:p>
        </p:txBody>
      </p:sp>
      <p:sp>
        <p:nvSpPr>
          <p:cNvPr id="5"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E7442A-BA00-4274-AC47-95D95C23D1C8}" type="datetimeFigureOut">
              <a:rPr lang="zh-CN" altLang="en-US" smtClean="0">
                <a:solidFill>
                  <a:prstClr val="black"/>
                </a:solidFill>
                <a:latin typeface="Segoe UI" panose="020B0502040204020203"/>
                <a:ea typeface="Microsoft YaHei Light" panose="020B0502040204020203" charset="-122"/>
              </a:rPr>
            </a:fld>
            <a:endParaRPr lang="zh-CN" altLang="en-US">
              <a:solidFill>
                <a:prstClr val="black"/>
              </a:solidFill>
              <a:latin typeface="Segoe UI" panose="020B0502040204020203"/>
              <a:ea typeface="Microsoft YaHei Light" panose="020B0502040204020203" charset="-122"/>
            </a:endParaRPr>
          </a:p>
        </p:txBody>
      </p:sp>
      <p:sp>
        <p:nvSpPr>
          <p:cNvPr id="6" name="矩形 5"/>
          <p:cNvSpPr/>
          <p:nvPr>
            <p:custDataLst>
              <p:tags r:id="rId3"/>
            </p:custDataLst>
          </p:nvPr>
        </p:nvSpPr>
        <p:spPr>
          <a:xfrm>
            <a:off x="707653" y="-2"/>
            <a:ext cx="3391877" cy="6858002"/>
          </a:xfrm>
          <a:prstGeom prst="rect">
            <a:avLst/>
          </a:prstGeom>
          <a:solidFill>
            <a:srgbClr val="07A7AF">
              <a:alpha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7"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r>
              <a:rPr lang="en-US" altLang="zh-CN" dirty="0">
                <a:solidFill>
                  <a:prstClr val="white"/>
                </a:solidFill>
                <a:latin typeface="Segoe UI" panose="020B0502040204020203"/>
                <a:ea typeface="Microsoft YaHei Light" panose="020B0502040204020203" charset="-122"/>
              </a:rPr>
              <a:t>02</a:t>
            </a:r>
            <a:endParaRPr lang="zh-CN" altLang="en-US" dirty="0">
              <a:solidFill>
                <a:prstClr val="white"/>
              </a:solidFill>
              <a:latin typeface="Segoe UI" panose="020B0502040204020203"/>
              <a:ea typeface="Microsoft YaHei Light" panose="020B0502040204020203" charset="-122"/>
            </a:endParaRPr>
          </a:p>
        </p:txBody>
      </p:sp>
      <p:sp>
        <p:nvSpPr>
          <p:cNvPr id="8"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r>
              <a:rPr lang="en-US" altLang="zh-CN" dirty="0">
                <a:solidFill>
                  <a:prstClr val="white"/>
                </a:solidFill>
                <a:latin typeface="Segoe UI" panose="020B0502040204020203"/>
                <a:ea typeface="Microsoft YaHei Light" panose="020B0502040204020203" charset="-122"/>
              </a:rPr>
              <a:t>Part Two</a:t>
            </a:r>
            <a:endParaRPr lang="en-US" altLang="zh-CN" dirty="0">
              <a:solidFill>
                <a:prstClr val="white"/>
              </a:solidFill>
              <a:latin typeface="Segoe UI" panose="020B0502040204020203"/>
              <a:ea typeface="Microsoft YaHei Light" panose="020B0502040204020203" charset="-122"/>
            </a:endParaRPr>
          </a:p>
        </p:txBody>
      </p:sp>
      <p:grpSp>
        <p:nvGrpSpPr>
          <p:cNvPr id="9" name="组合 8"/>
          <p:cNvGrpSpPr/>
          <p:nvPr/>
        </p:nvGrpSpPr>
        <p:grpSpPr>
          <a:xfrm>
            <a:off x="1952199" y="2121506"/>
            <a:ext cx="658709" cy="199812"/>
            <a:chOff x="4510429" y="6007426"/>
            <a:chExt cx="658709" cy="199812"/>
          </a:xfrm>
        </p:grpSpPr>
        <p:sp>
          <p:nvSpPr>
            <p:cNvPr id="10" name="L 形 9"/>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1" name="L 形 10"/>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2" name="L 形 11"/>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3" name="直角三角形 12"/>
            <p:cNvSpPr/>
            <p:nvPr userDrawn="1">
              <p:custDataLst>
                <p:tags r:id="rId9"/>
              </p:custDataLst>
            </p:nvPr>
          </p:nvSpPr>
          <p:spPr>
            <a:xfrm rot="13500000">
              <a:off x="4510429" y="6007426"/>
              <a:ext cx="199812" cy="199812"/>
            </a:xfrm>
            <a:prstGeom prst="rtTriangle">
              <a:avLst/>
            </a:prstGeom>
            <a:solidFill>
              <a:srgbClr val="06DCA9">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grpSp>
      <p:sp>
        <p:nvSpPr>
          <p:cNvPr id="14" name="矩形 13"/>
          <p:cNvSpPr/>
          <p:nvPr>
            <p:custDataLst>
              <p:tags r:id="rId10"/>
            </p:custDataLst>
          </p:nvPr>
        </p:nvSpPr>
        <p:spPr>
          <a:xfrm>
            <a:off x="545426"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5" name="矩形 14"/>
          <p:cNvSpPr/>
          <p:nvPr>
            <p:custDataLst>
              <p:tags r:id="rId11"/>
            </p:custDataLst>
          </p:nvPr>
        </p:nvSpPr>
        <p:spPr>
          <a:xfrm flipV="1">
            <a:off x="4158103"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Addressing Modes</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63491"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421640" y="1217295"/>
            <a:ext cx="10215880" cy="370268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200000"/>
              <a:buBlip>
                <a:blip r:embed="rId2"/>
              </a:buBlip>
            </a:pPr>
            <a:r>
              <a:rPr lang="en-US" dirty="0">
                <a:latin typeface="Arial" panose="020B0604020202020204" pitchFamily="34" charset="0"/>
                <a:cs typeface="Arial" panose="020B0604020202020204" pitchFamily="34" charset="0"/>
              </a:rPr>
              <a:t>Addressing modes, put simply, are the different conventions available by which an assembly instruction can access registers or other memory. For example, the instruction:</a:t>
            </a:r>
            <a:endParaRPr lang="en-US" dirty="0">
              <a:latin typeface="Arial" panose="020B0604020202020204" pitchFamily="34" charset="0"/>
              <a:cs typeface="Arial" panose="020B0604020202020204" pitchFamily="34" charset="0"/>
            </a:endParaRPr>
          </a:p>
          <a:p>
            <a:pPr marL="0" indent="0">
              <a:buSzPct val="200000"/>
              <a:buNone/>
            </a:pPr>
            <a:r>
              <a:rPr lang="en-US" dirty="0">
                <a:latin typeface="Arial" panose="020B0604020202020204" pitchFamily="34" charset="0"/>
                <a:cs typeface="Arial" panose="020B0604020202020204" pitchFamily="34" charset="0"/>
              </a:rPr>
              <a:t>	mov    rax, 0</a:t>
            </a:r>
            <a:endParaRPr lang="en-US" dirty="0">
              <a:latin typeface="Arial" panose="020B0604020202020204" pitchFamily="34" charset="0"/>
              <a:cs typeface="Arial" panose="020B0604020202020204" pitchFamily="34" charset="0"/>
            </a:endParaRPr>
          </a:p>
          <a:p>
            <a:pPr marL="0" indent="0">
              <a:buSzPct val="200000"/>
              <a:buNone/>
            </a:pPr>
            <a:endParaRPr lang="en-US" dirty="0">
              <a:latin typeface="Arial" panose="020B0604020202020204" pitchFamily="34" charset="0"/>
              <a:cs typeface="Arial" panose="020B0604020202020204" pitchFamily="34" charset="0"/>
            </a:endParaRPr>
          </a:p>
          <a:p>
            <a:pPr marL="0" indent="0">
              <a:buSzPct val="200000"/>
              <a:buNone/>
            </a:pPr>
            <a:r>
              <a:rPr lang="en-US" dirty="0">
                <a:latin typeface="Arial" panose="020B0604020202020204" pitchFamily="34" charset="0"/>
                <a:cs typeface="Arial" panose="020B0604020202020204" pitchFamily="34" charset="0"/>
              </a:rPr>
              <a:t>Is what's known as an immediate addressing mode. This is because the operand has a constant value.</a:t>
            </a:r>
            <a:endParaRPr lang="en-US" dirty="0">
              <a:latin typeface="Arial" panose="020B0604020202020204" pitchFamily="34" charset="0"/>
              <a:cs typeface="Arial" panose="020B0604020202020204" pitchFamily="34" charset="0"/>
            </a:endParaRPr>
          </a:p>
          <a:p>
            <a:pPr marL="0" indent="0">
              <a:buSzPct val="200000"/>
              <a:buNone/>
            </a:pP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ltLang="zh-CN" b="1" noProof="0">
                <a:ln>
                  <a:noFill/>
                </a:ln>
                <a:solidFill>
                  <a:srgbClr val="07A7AF"/>
                </a:solidFill>
                <a:effectLst/>
                <a:uLnTx/>
                <a:uFillTx/>
                <a:latin typeface="Arial" panose="020B0604020202020204" pitchFamily="34" charset="0"/>
                <a:ea typeface="Microsoft YaHei" panose="020B0503020204020204" charset="-122"/>
                <a:cs typeface="+mn-cs"/>
                <a:sym typeface="+mn-ea"/>
              </a:rPr>
              <a:t>Addressing Modes</a:t>
            </a:r>
            <a:endParaRPr lang="en-US"/>
          </a:p>
        </p:txBody>
      </p:sp>
      <p:sp>
        <p:nvSpPr>
          <p:cNvPr id="3" name="Content Placeholder 2"/>
          <p:cNvSpPr/>
          <p:nvPr>
            <p:ph sz="half" idx="1"/>
          </p:nvPr>
        </p:nvSpPr>
        <p:spPr/>
        <p:txBody>
          <a:bodyPr>
            <a:normAutofit fontScale="60000"/>
          </a:bodyPr>
          <a:p>
            <a:r>
              <a:rPr lang="en-US"/>
              <a:t>In contrast, the instruction:</a:t>
            </a:r>
            <a:endParaRPr lang="en-US"/>
          </a:p>
          <a:p>
            <a:pPr marL="0" indent="0">
              <a:buNone/>
            </a:pPr>
            <a:endParaRPr lang="en-US"/>
          </a:p>
          <a:p>
            <a:pPr marL="0" indent="0">
              <a:buNone/>
            </a:pPr>
            <a:r>
              <a:rPr lang="en-US"/>
              <a:t>     mov    rax, rbx</a:t>
            </a:r>
            <a:endParaRPr lang="en-US"/>
          </a:p>
          <a:p>
            <a:pPr marL="0" indent="0">
              <a:buNone/>
            </a:pPr>
            <a:r>
              <a:rPr lang="en-US"/>
              <a:t>Is simply known as register addressing, for obvious reasons.</a:t>
            </a:r>
            <a:endParaRPr lang="en-US"/>
          </a:p>
          <a:p>
            <a:pPr marL="0" indent="0">
              <a:buNone/>
            </a:pPr>
            <a:endParaRPr lang="en-US"/>
          </a:p>
          <a:p>
            <a:pPr marL="0" indent="0">
              <a:buNone/>
            </a:pPr>
            <a:r>
              <a:rPr lang="en-US"/>
              <a:t>We can also do what is known as indirect register addressing:</a:t>
            </a:r>
            <a:endParaRPr lang="en-US"/>
          </a:p>
          <a:p>
            <a:pPr marL="0" indent="0">
              <a:buNone/>
            </a:pPr>
            <a:r>
              <a:rPr lang="en-US"/>
              <a:t>     mov    rax, [rbx]</a:t>
            </a:r>
            <a:endParaRPr lang="en-US"/>
          </a:p>
          <a:p>
            <a:pPr marL="0" indent="0">
              <a:buNone/>
            </a:pPr>
            <a:r>
              <a:rPr lang="en-US"/>
              <a:t>As we can see, the memory that was located by first dereferencing the address that was stored in rbx was then moved to rax as a result of the operation.</a:t>
            </a:r>
            <a:endParaRPr lang="en-US"/>
          </a:p>
          <a:p>
            <a:pPr marL="0" indent="0">
              <a:buNone/>
            </a:pPr>
            <a:endParaRPr lang="en-US"/>
          </a:p>
        </p:txBody>
      </p:sp>
      <p:pic>
        <p:nvPicPr>
          <p:cNvPr id="2" name="Content Placeholder 1"/>
          <p:cNvPicPr>
            <a:picLocks noChangeAspect="1"/>
          </p:cNvPicPr>
          <p:nvPr>
            <p:ph sz="half" idx="2"/>
          </p:nvPr>
        </p:nvPicPr>
        <p:blipFill>
          <a:blip r:embed="rId1"/>
          <a:stretch>
            <a:fillRect/>
          </a:stretch>
        </p:blipFill>
        <p:spPr>
          <a:xfrm>
            <a:off x="6316345" y="2775585"/>
            <a:ext cx="5181600" cy="21069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568515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Overview</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charset="-122"/>
              <a:cs typeface="+mn-cs"/>
            </a:endParaRPr>
          </a:p>
        </p:txBody>
      </p:sp>
      <p:grpSp>
        <p:nvGrpSpPr>
          <p:cNvPr id="40" name="组合 39"/>
          <p:cNvGrpSpPr/>
          <p:nvPr/>
        </p:nvGrpSpPr>
        <p:grpSpPr>
          <a:xfrm>
            <a:off x="1094105" y="1353820"/>
            <a:ext cx="4282440" cy="1278890"/>
            <a:chOff x="1726" y="2132"/>
            <a:chExt cx="6744" cy="2014"/>
          </a:xfrm>
        </p:grpSpPr>
        <p:sp>
          <p:nvSpPr>
            <p:cNvPr id="4" name="圆角矩形 6"/>
            <p:cNvSpPr/>
            <p:nvPr>
              <p:custDataLst>
                <p:tags r:id="rId1"/>
              </p:custDataLst>
            </p:nvPr>
          </p:nvSpPr>
          <p:spPr>
            <a:xfrm>
              <a:off x="2238" y="2251"/>
              <a:ext cx="6232" cy="1776"/>
            </a:xfrm>
            <a:prstGeom prst="roundRect">
              <a:avLst>
                <a:gd name="adj" fmla="val 50000"/>
              </a:avLst>
            </a:prstGeom>
            <a:solidFill>
              <a:srgbClr val="FF433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5" name="椭圆 4"/>
            <p:cNvSpPr/>
            <p:nvPr>
              <p:custDataLst>
                <p:tags r:id="rId2"/>
              </p:custDataLst>
            </p:nvPr>
          </p:nvSpPr>
          <p:spPr>
            <a:xfrm>
              <a:off x="1726" y="2132"/>
              <a:ext cx="2014" cy="2014"/>
            </a:xfrm>
            <a:prstGeom prst="ellipse">
              <a:avLst/>
            </a:prstGeom>
            <a:solidFill>
              <a:srgbClr val="E80A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6" name="椭圆 5"/>
            <p:cNvSpPr/>
            <p:nvPr>
              <p:custDataLst>
                <p:tags r:id="rId3"/>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7" name="文本框 6"/>
            <p:cNvSpPr txBox="1"/>
            <p:nvPr>
              <p:custDataLst>
                <p:tags r:id="rId4"/>
              </p:custDataLst>
            </p:nvPr>
          </p:nvSpPr>
          <p:spPr>
            <a:xfrm>
              <a:off x="2134" y="2665"/>
              <a:ext cx="1199" cy="949"/>
            </a:xfrm>
            <a:prstGeom prst="rect">
              <a:avLst/>
            </a:prstGeom>
            <a:noFill/>
          </p:spPr>
          <p:txBody>
            <a:bodyPr wrap="square" bIns="0" rtlCol="0" anchor="ctr" anchorCtr="0">
              <a:normAutofit fontScale="80000" lnSpcReduction="10000"/>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rPr>
                <a:t>01</a:t>
              </a:r>
              <a:endPar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8" name="文本框 7"/>
            <p:cNvSpPr txBox="1"/>
            <p:nvPr>
              <p:custDataLst>
                <p:tags r:id="rId5"/>
              </p:custDataLst>
            </p:nvPr>
          </p:nvSpPr>
          <p:spPr>
            <a:xfrm>
              <a:off x="3738" y="2281"/>
              <a:ext cx="4732"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rPr>
                <a:t>Basic Syntax</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endParaRPr>
            </a:p>
          </p:txBody>
        </p:sp>
      </p:grpSp>
      <p:grpSp>
        <p:nvGrpSpPr>
          <p:cNvPr id="41" name="组合 40"/>
          <p:cNvGrpSpPr/>
          <p:nvPr/>
        </p:nvGrpSpPr>
        <p:grpSpPr>
          <a:xfrm>
            <a:off x="1094105" y="3069590"/>
            <a:ext cx="4282440" cy="1278890"/>
            <a:chOff x="1725" y="4834"/>
            <a:chExt cx="6744" cy="2014"/>
          </a:xfrm>
        </p:grpSpPr>
        <p:sp>
          <p:nvSpPr>
            <p:cNvPr id="10" name="圆角矩形 11"/>
            <p:cNvSpPr/>
            <p:nvPr>
              <p:custDataLst>
                <p:tags r:id="rId6"/>
              </p:custDataLst>
            </p:nvPr>
          </p:nvSpPr>
          <p:spPr>
            <a:xfrm>
              <a:off x="2237" y="4953"/>
              <a:ext cx="6232" cy="1776"/>
            </a:xfrm>
            <a:prstGeom prst="roundRect">
              <a:avLst>
                <a:gd name="adj" fmla="val 50000"/>
              </a:avLst>
            </a:prstGeom>
            <a:solidFill>
              <a:srgbClr val="20E4F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1" name="椭圆 10"/>
            <p:cNvSpPr/>
            <p:nvPr>
              <p:custDataLst>
                <p:tags r:id="rId7"/>
              </p:custDataLst>
            </p:nvPr>
          </p:nvSpPr>
          <p:spPr>
            <a:xfrm>
              <a:off x="1725" y="4834"/>
              <a:ext cx="2014" cy="2014"/>
            </a:xfrm>
            <a:prstGeom prst="ellipse">
              <a:avLst/>
            </a:prstGeom>
            <a:solidFill>
              <a:srgbClr val="05BEC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2" name="椭圆 11"/>
            <p:cNvSpPr/>
            <p:nvPr>
              <p:custDataLst>
                <p:tags r:id="rId8"/>
              </p:custDataLst>
            </p:nvPr>
          </p:nvSpPr>
          <p:spPr>
            <a:xfrm>
              <a:off x="1864" y="4973"/>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3" name="文本框 12"/>
            <p:cNvSpPr txBox="1"/>
            <p:nvPr>
              <p:custDataLst>
                <p:tags r:id="rId9"/>
              </p:custDataLst>
            </p:nvPr>
          </p:nvSpPr>
          <p:spPr>
            <a:xfrm>
              <a:off x="2072" y="5367"/>
              <a:ext cx="1320"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05BECE"/>
                  </a:solidFill>
                  <a:effectLst/>
                  <a:uLnTx/>
                  <a:uFillTx/>
                  <a:latin typeface="Arial Black" panose="020B0A04020102020204" charset="0"/>
                  <a:ea typeface="思源黑体 CN Bold" panose="020B0800000000000000" charset="-122"/>
                  <a:cs typeface="Arial Black" panose="020B0A04020102020204" charset="0"/>
                </a:rPr>
                <a:t>02</a:t>
              </a:r>
              <a:endParaRPr kumimoji="0" lang="en-US" altLang="zh-CN" sz="3200" b="0" i="0" u="none" strike="noStrike" kern="0" cap="none" spc="300" normalizeH="0" baseline="0" noProof="0">
                <a:ln>
                  <a:noFill/>
                </a:ln>
                <a:solidFill>
                  <a:srgbClr val="05BECE"/>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14" name="文本框 13"/>
            <p:cNvSpPr txBox="1"/>
            <p:nvPr>
              <p:custDataLst>
                <p:tags r:id="rId10"/>
              </p:custDataLst>
            </p:nvPr>
          </p:nvSpPr>
          <p:spPr>
            <a:xfrm>
              <a:off x="3740" y="4971"/>
              <a:ext cx="4671" cy="1741"/>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rPr>
                <a:t>Type of Memory</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endParaRPr>
            </a:p>
          </p:txBody>
        </p:sp>
      </p:grpSp>
      <p:grpSp>
        <p:nvGrpSpPr>
          <p:cNvPr id="42" name="组合 41"/>
          <p:cNvGrpSpPr/>
          <p:nvPr/>
        </p:nvGrpSpPr>
        <p:grpSpPr>
          <a:xfrm>
            <a:off x="1094105" y="4785360"/>
            <a:ext cx="4589780" cy="1278890"/>
            <a:chOff x="1724" y="7536"/>
            <a:chExt cx="7228" cy="2014"/>
          </a:xfrm>
        </p:grpSpPr>
        <p:sp>
          <p:nvSpPr>
            <p:cNvPr id="16" name="圆角矩形 59"/>
            <p:cNvSpPr/>
            <p:nvPr>
              <p:custDataLst>
                <p:tags r:id="rId11"/>
              </p:custDataLst>
            </p:nvPr>
          </p:nvSpPr>
          <p:spPr>
            <a:xfrm>
              <a:off x="2236" y="7655"/>
              <a:ext cx="6232" cy="1776"/>
            </a:xfrm>
            <a:prstGeom prst="roundRect">
              <a:avLst>
                <a:gd name="adj" fmla="val 50000"/>
              </a:avLst>
            </a:prstGeom>
            <a:solidFill>
              <a:srgbClr val="A728B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7" name="椭圆 16"/>
            <p:cNvSpPr/>
            <p:nvPr>
              <p:custDataLst>
                <p:tags r:id="rId12"/>
              </p:custDataLst>
            </p:nvPr>
          </p:nvSpPr>
          <p:spPr>
            <a:xfrm>
              <a:off x="1724" y="7536"/>
              <a:ext cx="2014" cy="2014"/>
            </a:xfrm>
            <a:prstGeom prst="ellipse">
              <a:avLst/>
            </a:prstGeom>
            <a:solidFill>
              <a:srgbClr val="811F96"/>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8" name="椭圆 17"/>
            <p:cNvSpPr/>
            <p:nvPr>
              <p:custDataLst>
                <p:tags r:id="rId13"/>
              </p:custDataLst>
            </p:nvPr>
          </p:nvSpPr>
          <p:spPr>
            <a:xfrm>
              <a:off x="1863" y="7675"/>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19" name="文本框 18"/>
            <p:cNvSpPr txBox="1"/>
            <p:nvPr>
              <p:custDataLst>
                <p:tags r:id="rId14"/>
              </p:custDataLst>
            </p:nvPr>
          </p:nvSpPr>
          <p:spPr>
            <a:xfrm>
              <a:off x="2071" y="8069"/>
              <a:ext cx="1320"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811F96"/>
                  </a:solidFill>
                  <a:effectLst/>
                  <a:uLnTx/>
                  <a:uFillTx/>
                  <a:latin typeface="Arial Black" panose="020B0A04020102020204" charset="0"/>
                  <a:ea typeface="思源黑体 CN Bold" panose="020B0800000000000000" charset="-122"/>
                  <a:cs typeface="Arial Black" panose="020B0A04020102020204" charset="0"/>
                </a:rPr>
                <a:t>03</a:t>
              </a:r>
              <a:endParaRPr kumimoji="0" lang="en-US" altLang="zh-CN" sz="3200" b="0" i="0" u="none" strike="noStrike" kern="0" cap="none" spc="300" normalizeH="0" baseline="0" noProof="0">
                <a:ln>
                  <a:noFill/>
                </a:ln>
                <a:solidFill>
                  <a:srgbClr val="811F96"/>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0" name="文本框 19"/>
            <p:cNvSpPr txBox="1"/>
            <p:nvPr>
              <p:custDataLst>
                <p:tags r:id="rId15"/>
              </p:custDataLst>
            </p:nvPr>
          </p:nvSpPr>
          <p:spPr>
            <a:xfrm>
              <a:off x="3738" y="7654"/>
              <a:ext cx="5214" cy="1778"/>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algn="ctr">
                <a:lnSpc>
                  <a:spcPts val="7000"/>
                </a:lnSpc>
                <a:spcBef>
                  <a:spcPts val="600"/>
                </a:spcBef>
              </a:pPr>
              <a:r>
                <a:rPr lang="en-US" sz="2500" dirty="0">
                  <a:solidFill>
                    <a:srgbClr val="09DEE9">
                      <a:lumMod val="75000"/>
                    </a:srgbClr>
                  </a:solidFill>
                  <a:latin typeface="Arial Black" panose="020B0A04020102020204" charset="0"/>
                  <a:ea typeface="Microsoft YaHei Light" panose="020B0502040204020203" charset="-122"/>
                  <a:cs typeface="Arial Black" panose="020B0A04020102020204" charset="0"/>
                  <a:sym typeface="+mn-lt"/>
                </a:rPr>
                <a:t>System Calls</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endParaRPr>
            </a:p>
          </p:txBody>
        </p:sp>
      </p:grpSp>
      <p:grpSp>
        <p:nvGrpSpPr>
          <p:cNvPr id="43" name="组合 42"/>
          <p:cNvGrpSpPr/>
          <p:nvPr/>
        </p:nvGrpSpPr>
        <p:grpSpPr>
          <a:xfrm>
            <a:off x="6814185" y="1353820"/>
            <a:ext cx="4283710" cy="1278890"/>
            <a:chOff x="10733" y="2132"/>
            <a:chExt cx="6746" cy="2014"/>
          </a:xfrm>
        </p:grpSpPr>
        <p:sp>
          <p:nvSpPr>
            <p:cNvPr id="22" name="圆角矩形 18"/>
            <p:cNvSpPr/>
            <p:nvPr>
              <p:custDataLst>
                <p:tags r:id="rId16"/>
              </p:custDataLst>
            </p:nvPr>
          </p:nvSpPr>
          <p:spPr>
            <a:xfrm>
              <a:off x="11245" y="2251"/>
              <a:ext cx="6232" cy="1776"/>
            </a:xfrm>
            <a:prstGeom prst="roundRect">
              <a:avLst>
                <a:gd name="adj" fmla="val 50000"/>
              </a:avLst>
            </a:prstGeom>
            <a:solidFill>
              <a:srgbClr val="3366F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23" name="椭圆 22"/>
            <p:cNvSpPr/>
            <p:nvPr>
              <p:custDataLst>
                <p:tags r:id="rId17"/>
              </p:custDataLst>
            </p:nvPr>
          </p:nvSpPr>
          <p:spPr>
            <a:xfrm>
              <a:off x="10733" y="2132"/>
              <a:ext cx="2014" cy="2014"/>
            </a:xfrm>
            <a:prstGeom prst="ellipse">
              <a:avLst/>
            </a:prstGeom>
            <a:solidFill>
              <a:srgbClr val="0243F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24" name="椭圆 23"/>
            <p:cNvSpPr/>
            <p:nvPr>
              <p:custDataLst>
                <p:tags r:id="rId18"/>
              </p:custDataLst>
            </p:nvPr>
          </p:nvSpPr>
          <p:spPr>
            <a:xfrm>
              <a:off x="10872"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25" name="文本框 24"/>
            <p:cNvSpPr txBox="1"/>
            <p:nvPr>
              <p:custDataLst>
                <p:tags r:id="rId19"/>
              </p:custDataLst>
            </p:nvPr>
          </p:nvSpPr>
          <p:spPr>
            <a:xfrm>
              <a:off x="11080" y="2665"/>
              <a:ext cx="1320" cy="949"/>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0343FD"/>
                  </a:solidFill>
                  <a:effectLst/>
                  <a:uLnTx/>
                  <a:uFillTx/>
                  <a:latin typeface="Arial Black" panose="020B0A04020102020204" charset="0"/>
                  <a:ea typeface="思源黑体 CN Bold" panose="020B0800000000000000" charset="-122"/>
                  <a:cs typeface="Arial Black" panose="020B0A04020102020204" charset="0"/>
                </a:rPr>
                <a:t>04</a:t>
              </a:r>
              <a:endParaRPr kumimoji="0" lang="en-US" altLang="zh-CN" sz="3200" b="0" i="0" u="none" strike="noStrike" kern="0" cap="none" spc="300" normalizeH="0" baseline="0" noProof="0">
                <a:ln>
                  <a:noFill/>
                </a:ln>
                <a:solidFill>
                  <a:srgbClr val="0343FD"/>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6" name="文本框 25"/>
            <p:cNvSpPr txBox="1"/>
            <p:nvPr>
              <p:custDataLst>
                <p:tags r:id="rId20"/>
              </p:custDataLst>
            </p:nvPr>
          </p:nvSpPr>
          <p:spPr>
            <a:xfrm>
              <a:off x="12747" y="2272"/>
              <a:ext cx="4732" cy="1735"/>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rPr>
                <a:t>Addressing Modes</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endParaRPr>
            </a:p>
          </p:txBody>
        </p:sp>
      </p:grpSp>
      <p:grpSp>
        <p:nvGrpSpPr>
          <p:cNvPr id="45" name="组合 44"/>
          <p:cNvGrpSpPr/>
          <p:nvPr/>
        </p:nvGrpSpPr>
        <p:grpSpPr>
          <a:xfrm>
            <a:off x="6814185" y="3117850"/>
            <a:ext cx="4282440" cy="1278890"/>
            <a:chOff x="10732" y="7536"/>
            <a:chExt cx="6744" cy="2014"/>
          </a:xfrm>
        </p:grpSpPr>
        <p:sp>
          <p:nvSpPr>
            <p:cNvPr id="34" name="圆角矩形 2"/>
            <p:cNvSpPr/>
            <p:nvPr>
              <p:custDataLst>
                <p:tags r:id="rId21"/>
              </p:custDataLst>
            </p:nvPr>
          </p:nvSpPr>
          <p:spPr>
            <a:xfrm>
              <a:off x="11244" y="7655"/>
              <a:ext cx="6232" cy="1776"/>
            </a:xfrm>
            <a:prstGeom prst="roundRect">
              <a:avLst>
                <a:gd name="adj" fmla="val 50000"/>
              </a:avLst>
            </a:prstGeom>
            <a:solidFill>
              <a:srgbClr val="1CBB8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35" name="椭圆 34"/>
            <p:cNvSpPr/>
            <p:nvPr>
              <p:custDataLst>
                <p:tags r:id="rId22"/>
              </p:custDataLst>
            </p:nvPr>
          </p:nvSpPr>
          <p:spPr>
            <a:xfrm>
              <a:off x="10732" y="7536"/>
              <a:ext cx="2014" cy="2014"/>
            </a:xfrm>
            <a:prstGeom prst="ellipse">
              <a:avLst/>
            </a:prstGeom>
            <a:solidFill>
              <a:srgbClr val="2D858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36" name="椭圆 35"/>
            <p:cNvSpPr/>
            <p:nvPr>
              <p:custDataLst>
                <p:tags r:id="rId23"/>
              </p:custDataLst>
            </p:nvPr>
          </p:nvSpPr>
          <p:spPr>
            <a:xfrm>
              <a:off x="10871" y="7675"/>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Microsoft YaHei Light" panose="020B0502040204020203" charset="-122"/>
                <a:cs typeface="+mn-cs"/>
              </a:endParaRPr>
            </a:p>
          </p:txBody>
        </p:sp>
        <p:sp>
          <p:nvSpPr>
            <p:cNvPr id="37" name="文本框 36"/>
            <p:cNvSpPr txBox="1"/>
            <p:nvPr>
              <p:custDataLst>
                <p:tags r:id="rId24"/>
              </p:custDataLst>
            </p:nvPr>
          </p:nvSpPr>
          <p:spPr>
            <a:xfrm>
              <a:off x="11079" y="8064"/>
              <a:ext cx="1320" cy="958"/>
            </a:xfrm>
            <a:prstGeom prst="rect">
              <a:avLst/>
            </a:prstGeom>
            <a:noFill/>
          </p:spPr>
          <p:txBody>
            <a:bodyPr wrap="square" bIns="0" rtlCol="0" anchor="ctr" anchorCtr="0">
              <a:norm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2D8589"/>
                  </a:solidFill>
                  <a:effectLst/>
                  <a:uLnTx/>
                  <a:uFillTx/>
                  <a:latin typeface="Arial Black" panose="020B0A04020102020204" charset="0"/>
                  <a:ea typeface="思源黑体 CN Bold" panose="020B0800000000000000" charset="-122"/>
                  <a:cs typeface="Arial Black" panose="020B0A04020102020204" charset="0"/>
                </a:rPr>
                <a:t>05</a:t>
              </a:r>
              <a:endParaRPr kumimoji="0" lang="en-US" altLang="zh-CN" sz="3200" b="0" i="0" u="none" strike="noStrike" kern="0" cap="none" spc="300" normalizeH="0" baseline="0" noProof="0">
                <a:ln>
                  <a:noFill/>
                </a:ln>
                <a:solidFill>
                  <a:srgbClr val="2D8589"/>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38" name="文本框 37"/>
            <p:cNvSpPr txBox="1"/>
            <p:nvPr>
              <p:custDataLst>
                <p:tags r:id="rId25"/>
              </p:custDataLst>
            </p:nvPr>
          </p:nvSpPr>
          <p:spPr>
            <a:xfrm>
              <a:off x="12744" y="7659"/>
              <a:ext cx="4731" cy="1769"/>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rPr>
                <a:t>Variables</a:t>
              </a:r>
              <a:endParaRPr kumimoji="0" lang="en-US" altLang="zh-CN" sz="2500" b="0" i="0" u="none" strike="noStrike" kern="1200" cap="none" spc="0" normalizeH="0" baseline="0" noProof="0" dirty="0">
                <a:ln>
                  <a:noFill/>
                </a:ln>
                <a:solidFill>
                  <a:prstClr val="white"/>
                </a:solidFill>
                <a:effectLst/>
                <a:uLnTx/>
                <a:uFillTx/>
                <a:latin typeface="Arial Black" panose="020B0A04020102020204" charset="0"/>
                <a:ea typeface="Microsoft YaHei Light" panose="020B0502040204020203" charset="-122"/>
                <a:cs typeface="Arial Black" panose="020B0A04020102020204" charset="0"/>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rip-relative addressing</a:t>
            </a:r>
            <a:endParaRPr lang="en-US"/>
          </a:p>
        </p:txBody>
      </p:sp>
      <p:sp>
        <p:nvSpPr>
          <p:cNvPr id="3" name="Content Placeholder 2"/>
          <p:cNvSpPr>
            <a:spLocks noGrp="1"/>
          </p:cNvSpPr>
          <p:nvPr>
            <p:ph idx="1"/>
          </p:nvPr>
        </p:nvSpPr>
        <p:spPr/>
        <p:txBody>
          <a:bodyPr/>
          <a:p>
            <a:r>
              <a:rPr lang="en-US"/>
              <a:t>Position-Independent Code</a:t>
            </a:r>
            <a:endParaRPr lang="en-US"/>
          </a:p>
          <a:p>
            <a:pPr marL="0" indent="0">
              <a:buNone/>
            </a:pPr>
            <a:r>
              <a:rPr lang="en-US"/>
              <a:t>     In the previous x86 ISA, some assembly instructions for working with memory loading/storing were absolute. There was no ability to reference data by using a displacement off the current instruction pointer (rip). This made it very difficult to generate code that was position-independent (PIC), which is to say, code that does not depend on where exactly it is loaded into memory by the operating system.</a:t>
            </a:r>
            <a:endParaRPr lang="en-US"/>
          </a:p>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p>
            <a:r>
              <a:rPr lang="en-US">
                <a:sym typeface="+mn-ea"/>
              </a:rPr>
              <a:t>rip-relative addressing</a:t>
            </a:r>
            <a:endParaRPr lang="en-US"/>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7" name="Text Box 6"/>
          <p:cNvSpPr txBox="1"/>
          <p:nvPr/>
        </p:nvSpPr>
        <p:spPr>
          <a:xfrm>
            <a:off x="294640" y="1346200"/>
            <a:ext cx="309880" cy="368300"/>
          </a:xfrm>
          <a:prstGeom prst="rect">
            <a:avLst/>
          </a:prstGeom>
          <a:noFill/>
        </p:spPr>
        <p:txBody>
          <a:bodyPr wrap="none" rtlCol="0">
            <a:spAutoFit/>
          </a:bodyPr>
          <a:p>
            <a:pPr algn="l"/>
            <a:endParaRPr lang="en-US"/>
          </a:p>
        </p:txBody>
      </p:sp>
      <p:sp>
        <p:nvSpPr>
          <p:cNvPr id="3" name="Content Placeholder 2"/>
          <p:cNvSpPr/>
          <p:nvPr>
            <p:ph idx="1"/>
          </p:nvPr>
        </p:nvSpPr>
        <p:spPr/>
        <p:txBody>
          <a:bodyPr>
            <a:normAutofit lnSpcReduction="20000"/>
          </a:bodyPr>
          <a:p>
            <a:r>
              <a:rPr lang="en-US"/>
              <a:t>Obviously, since programs generally weren't written by hardcoding base addresses all over the code (since you couldn't assume that your program would always be loaded by the operating system at the same base address each time it was run), the loader had to dynamically, at the time of loading your program into memory, fix up all the code to relocate any instances of memory addresses that were specified in an absolute manner and add the displacement that your program's base address was actually loaded at in order to make sure everything worked. What this meant in practice was that even the simplest of operations required vastly more instructions to execute, since the amount of fix-ups the loader would have to do was tremendous.</a:t>
            </a:r>
            <a:endParaRPr lang="en-US"/>
          </a:p>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p>
            <a:endParaRPr lang="en-US"/>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rip-relative addressing</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6" name="Content Placeholder 5"/>
          <p:cNvSpPr/>
          <p:nvPr>
            <p:ph idx="1"/>
          </p:nvPr>
        </p:nvSpPr>
        <p:spPr/>
        <p:txBody>
          <a:bodyPr>
            <a:normAutofit lnSpcReduction="10000"/>
          </a:bodyPr>
          <a:p>
            <a:r>
              <a:rPr lang="en-US"/>
              <a:t>Well, with the x64 ISA, the concept of allowing assembly instructions to reference memory by specifying a displacement (32 bit signed) from the current rip instruction pointer means that even though the program may be loaded at a different base address, because the data is now being referenced from the rip instruction pointer instead of an absolute address, the loader no longer has to perform any fixup process on that code. This means that x64 code in general which uses this form of addressing as opposed to the flat addressing model (i.e. hardcoding the address references) does not require the loader to perform the fixups, and results in a much reduced binary size, since the base address re-location information that the loader performs has to be stored in the PE file format (in the .reloc section).</a:t>
            </a:r>
            <a:endParaRPr lang="en-US"/>
          </a:p>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Efficiency</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8" descr="7b0a202020202262756c6c6574223a20227b5c2263617465676f727949645c223a31303030362c5c2274656d706c61746549645c223a32303233313234337d220a7d0a"/>
          <p:cNvSpPr txBox="1">
            <a:spLocks noChangeArrowheads="1"/>
          </p:cNvSpPr>
          <p:nvPr>
            <p:custDataLst>
              <p:tags r:id="rId1"/>
            </p:custDataLst>
          </p:nvPr>
        </p:nvSpPr>
        <p:spPr bwMode="auto">
          <a:xfrm>
            <a:off x="264795" y="1075690"/>
            <a:ext cx="11438255" cy="2788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indent="0">
              <a:lnSpc>
                <a:spcPts val="4500"/>
              </a:lnSpc>
              <a:spcBef>
                <a:spcPts val="1000"/>
              </a:spcBef>
              <a:buSzPct val="200000"/>
              <a:buFontTx/>
              <a:buNone/>
            </a:pPr>
            <a:r>
              <a:rPr lang="en-US" altLang="zh-CN" sz="20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To tell NASM to compile our program with rip-relative addressing, the following directive is used:</a:t>
            </a:r>
            <a:endParaRPr lang="en-US" altLang="zh-CN" sz="20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indent="0">
              <a:lnSpc>
                <a:spcPts val="4500"/>
              </a:lnSpc>
              <a:spcBef>
                <a:spcPts val="1000"/>
              </a:spcBef>
              <a:buSzPct val="200000"/>
              <a:buFontTx/>
              <a:buNone/>
            </a:pPr>
            <a:r>
              <a:rPr lang="en-US" altLang="zh-CN" sz="20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	default rel</a:t>
            </a:r>
            <a:endParaRPr lang="en-US" altLang="zh-CN" sz="20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indent="0">
              <a:lnSpc>
                <a:spcPts val="4500"/>
              </a:lnSpc>
              <a:spcBef>
                <a:spcPts val="1000"/>
              </a:spcBef>
              <a:buSzPct val="200000"/>
              <a:buFontTx/>
              <a:buNone/>
            </a:pPr>
            <a:r>
              <a:rPr lang="en-US" altLang="zh-CN" sz="20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Thus, we get what we want; the loader does less work, and the program still runs, and we get our position-independent code.</a:t>
            </a:r>
            <a:endParaRPr lang="en-US" altLang="zh-CN" sz="20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indent="0">
              <a:lnSpc>
                <a:spcPts val="4500"/>
              </a:lnSpc>
              <a:spcBef>
                <a:spcPts val="1000"/>
              </a:spcBef>
              <a:buSzPct val="200000"/>
              <a:buFontTx/>
              <a:buNone/>
            </a:pPr>
            <a:endParaRPr lang="en-US" altLang="zh-CN" sz="200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0" y="0"/>
            <a:ext cx="12192635" cy="6858000"/>
          </a:xfrm>
          <a:prstGeom prst="rect">
            <a:avLst/>
          </a:prstGeom>
          <a:noFill/>
          <a:ln w="9525">
            <a:noFill/>
          </a:ln>
        </p:spPr>
      </p:pic>
      <p:sp>
        <p:nvSpPr>
          <p:cNvPr id="3" name="矩形 2"/>
          <p:cNvSpPr/>
          <p:nvPr/>
        </p:nvSpPr>
        <p:spPr>
          <a:xfrm>
            <a:off x="0" y="-2"/>
            <a:ext cx="12191998" cy="6858002"/>
          </a:xfrm>
          <a:prstGeom prst="rect">
            <a:avLst/>
          </a:prstGeom>
          <a:solidFill>
            <a:sysClr val="window" lastClr="FFFFFF">
              <a:alpha val="91765"/>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4" name="文本框 3"/>
          <p:cNvSpPr txBox="1"/>
          <p:nvPr/>
        </p:nvSpPr>
        <p:spPr>
          <a:xfrm>
            <a:off x="4278630" y="2934653"/>
            <a:ext cx="7913370" cy="988695"/>
          </a:xfrm>
          <a:prstGeom prst="rect">
            <a:avLst/>
          </a:prstGeom>
          <a:noFill/>
        </p:spPr>
        <p:txBody>
          <a:bodyPr wrap="square" rtlCol="0">
            <a:spAutoFit/>
          </a:bodyPr>
          <a:lstStyle/>
          <a:p>
            <a:pPr algn="ctr">
              <a:lnSpc>
                <a:spcPts val="7000"/>
              </a:lnSpc>
              <a:spcBef>
                <a:spcPts val="600"/>
              </a:spcBef>
            </a:pPr>
            <a:r>
              <a:rPr lang="en-US" sz="5500" dirty="0">
                <a:solidFill>
                  <a:srgbClr val="09DEE9">
                    <a:lumMod val="75000"/>
                  </a:srgbClr>
                </a:solidFill>
                <a:latin typeface="Arial Black" panose="020B0A04020102020204" charset="0"/>
                <a:ea typeface="Microsoft YaHei Light" panose="020B0502040204020203" charset="-122"/>
                <a:cs typeface="Arial Black" panose="020B0A04020102020204" charset="0"/>
                <a:sym typeface="+mn-lt"/>
              </a:rPr>
              <a:t>System Calls</a:t>
            </a:r>
            <a:endParaRPr lang="en-US" sz="5500" dirty="0">
              <a:solidFill>
                <a:srgbClr val="09DEE9">
                  <a:lumMod val="75000"/>
                </a:srgbClr>
              </a:solidFill>
              <a:latin typeface="Arial Black" panose="020B0A04020102020204" charset="0"/>
              <a:ea typeface="Microsoft YaHei Light" panose="020B0502040204020203" charset="-122"/>
              <a:cs typeface="Arial Black" panose="020B0A04020102020204" charset="0"/>
              <a:sym typeface="+mn-lt"/>
            </a:endParaRPr>
          </a:p>
        </p:txBody>
      </p:sp>
      <p:sp>
        <p:nvSpPr>
          <p:cNvPr id="5"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E7442A-BA00-4274-AC47-95D95C23D1C8}" type="datetimeFigureOut">
              <a:rPr lang="zh-CN" altLang="en-US" smtClean="0">
                <a:solidFill>
                  <a:prstClr val="black"/>
                </a:solidFill>
                <a:latin typeface="Segoe UI" panose="020B0502040204020203"/>
                <a:ea typeface="Microsoft YaHei Light" panose="020B0502040204020203" charset="-122"/>
              </a:rPr>
            </a:fld>
            <a:endParaRPr lang="zh-CN" altLang="en-US">
              <a:solidFill>
                <a:prstClr val="black"/>
              </a:solidFill>
              <a:latin typeface="Segoe UI" panose="020B0502040204020203"/>
              <a:ea typeface="Microsoft YaHei Light" panose="020B0502040204020203" charset="-122"/>
            </a:endParaRPr>
          </a:p>
        </p:txBody>
      </p:sp>
      <p:sp>
        <p:nvSpPr>
          <p:cNvPr id="6" name="矩形 5"/>
          <p:cNvSpPr/>
          <p:nvPr>
            <p:custDataLst>
              <p:tags r:id="rId3"/>
            </p:custDataLst>
          </p:nvPr>
        </p:nvSpPr>
        <p:spPr>
          <a:xfrm>
            <a:off x="707653" y="-2"/>
            <a:ext cx="3391877" cy="6858002"/>
          </a:xfrm>
          <a:prstGeom prst="rect">
            <a:avLst/>
          </a:prstGeom>
          <a:solidFill>
            <a:srgbClr val="07A7AF">
              <a:alpha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7"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r>
              <a:rPr lang="en-US" altLang="zh-CN" dirty="0">
                <a:solidFill>
                  <a:prstClr val="white"/>
                </a:solidFill>
                <a:latin typeface="Segoe UI" panose="020B0502040204020203"/>
                <a:ea typeface="Microsoft YaHei Light" panose="020B0502040204020203" charset="-122"/>
              </a:rPr>
              <a:t>02</a:t>
            </a:r>
            <a:endParaRPr lang="zh-CN" altLang="en-US" dirty="0">
              <a:solidFill>
                <a:prstClr val="white"/>
              </a:solidFill>
              <a:latin typeface="Segoe UI" panose="020B0502040204020203"/>
              <a:ea typeface="Microsoft YaHei Light" panose="020B0502040204020203" charset="-122"/>
            </a:endParaRPr>
          </a:p>
        </p:txBody>
      </p:sp>
      <p:sp>
        <p:nvSpPr>
          <p:cNvPr id="8"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r>
              <a:rPr lang="en-US" altLang="zh-CN" dirty="0">
                <a:solidFill>
                  <a:prstClr val="white"/>
                </a:solidFill>
                <a:latin typeface="Segoe UI" panose="020B0502040204020203"/>
                <a:ea typeface="Microsoft YaHei Light" panose="020B0502040204020203" charset="-122"/>
              </a:rPr>
              <a:t>Part Two</a:t>
            </a:r>
            <a:endParaRPr lang="en-US" altLang="zh-CN" dirty="0">
              <a:solidFill>
                <a:prstClr val="white"/>
              </a:solidFill>
              <a:latin typeface="Segoe UI" panose="020B0502040204020203"/>
              <a:ea typeface="Microsoft YaHei Light" panose="020B0502040204020203" charset="-122"/>
            </a:endParaRPr>
          </a:p>
        </p:txBody>
      </p:sp>
      <p:grpSp>
        <p:nvGrpSpPr>
          <p:cNvPr id="9" name="组合 8"/>
          <p:cNvGrpSpPr/>
          <p:nvPr/>
        </p:nvGrpSpPr>
        <p:grpSpPr>
          <a:xfrm>
            <a:off x="1952199" y="2121506"/>
            <a:ext cx="658709" cy="199812"/>
            <a:chOff x="4510429" y="6007426"/>
            <a:chExt cx="658709" cy="199812"/>
          </a:xfrm>
        </p:grpSpPr>
        <p:sp>
          <p:nvSpPr>
            <p:cNvPr id="10" name="L 形 9"/>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1" name="L 形 10"/>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2" name="L 形 11"/>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3" name="直角三角形 12"/>
            <p:cNvSpPr/>
            <p:nvPr userDrawn="1">
              <p:custDataLst>
                <p:tags r:id="rId9"/>
              </p:custDataLst>
            </p:nvPr>
          </p:nvSpPr>
          <p:spPr>
            <a:xfrm rot="13500000">
              <a:off x="4510429" y="6007426"/>
              <a:ext cx="199812" cy="199812"/>
            </a:xfrm>
            <a:prstGeom prst="rtTriangle">
              <a:avLst/>
            </a:prstGeom>
            <a:solidFill>
              <a:srgbClr val="06DCA9">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grpSp>
      <p:sp>
        <p:nvSpPr>
          <p:cNvPr id="14" name="矩形 13"/>
          <p:cNvSpPr/>
          <p:nvPr>
            <p:custDataLst>
              <p:tags r:id="rId10"/>
            </p:custDataLst>
          </p:nvPr>
        </p:nvSpPr>
        <p:spPr>
          <a:xfrm>
            <a:off x="545426"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5" name="矩形 14"/>
          <p:cNvSpPr/>
          <p:nvPr>
            <p:custDataLst>
              <p:tags r:id="rId11"/>
            </p:custDataLst>
          </p:nvPr>
        </p:nvSpPr>
        <p:spPr>
          <a:xfrm flipV="1">
            <a:off x="4158103"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ym typeface="+mn-ea"/>
              </a:rPr>
              <a:t>Calling Convention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4" name="Text Box 3"/>
          <p:cNvSpPr txBox="1"/>
          <p:nvPr/>
        </p:nvSpPr>
        <p:spPr>
          <a:xfrm>
            <a:off x="967105" y="1027430"/>
            <a:ext cx="10981690" cy="2584450"/>
          </a:xfrm>
          <a:prstGeom prst="rect">
            <a:avLst/>
          </a:prstGeom>
          <a:noFill/>
        </p:spPr>
        <p:txBody>
          <a:bodyPr wrap="none" rtlCol="0">
            <a:spAutoFit/>
          </a:bodyPr>
          <a:p>
            <a:pPr algn="l"/>
            <a:r>
              <a:rPr lang="en-US"/>
              <a:t>Simply put, it's a set of strict guidelines that our code must adhere to in order for the operating system to be able to </a:t>
            </a:r>
            <a:endParaRPr lang="en-US"/>
          </a:p>
          <a:p>
            <a:pPr algn="l"/>
            <a:r>
              <a:rPr lang="en-US"/>
              <a:t>run our assembly code. </a:t>
            </a:r>
            <a:endParaRPr lang="en-US"/>
          </a:p>
          <a:p>
            <a:pPr algn="l"/>
            <a:endParaRPr lang="en-US"/>
          </a:p>
          <a:p>
            <a:pPr algn="l"/>
            <a:r>
              <a:rPr lang="en-US"/>
              <a:t>This is because assembly is, by nature, as close to the hardware as we can possibly get, and so compilers standardize </a:t>
            </a:r>
            <a:endParaRPr lang="en-US"/>
          </a:p>
          <a:p>
            <a:pPr algn="l"/>
            <a:r>
              <a:rPr lang="en-US"/>
              <a:t>how our functions should be implemented and how they should be called by the actual hardware. </a:t>
            </a:r>
            <a:endParaRPr lang="en-US"/>
          </a:p>
          <a:p>
            <a:pPr algn="l"/>
            <a:endParaRPr lang="en-US"/>
          </a:p>
          <a:p>
            <a:pPr algn="l"/>
            <a:r>
              <a:rPr lang="en-US"/>
              <a:t>This allows code from multiple sources to all run together harmoniously, instead of having every developer try to </a:t>
            </a:r>
            <a:endParaRPr lang="en-US"/>
          </a:p>
          <a:p>
            <a:pPr algn="l"/>
            <a:r>
              <a:rPr lang="en-US"/>
              <a:t>develop their own conventions around how the hardware should be used and potentially causing incompatibilties </a:t>
            </a:r>
            <a:endParaRPr lang="en-US"/>
          </a:p>
          <a:p>
            <a:pPr algn="l"/>
            <a:r>
              <a:rPr lang="en-US"/>
              <a:t>between each other's code.</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The Microsoft x64 Calling Convention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1149350" y="1151890"/>
            <a:ext cx="10875010" cy="3692525"/>
          </a:xfrm>
          <a:prstGeom prst="rect">
            <a:avLst/>
          </a:prstGeom>
          <a:noFill/>
        </p:spPr>
        <p:txBody>
          <a:bodyPr wrap="none" rtlCol="0">
            <a:spAutoFit/>
          </a:bodyPr>
          <a:p>
            <a:pPr algn="l"/>
            <a:r>
              <a:rPr lang="en-US"/>
              <a:t>Function parameters and return values</a:t>
            </a:r>
            <a:endParaRPr lang="en-US"/>
          </a:p>
          <a:p>
            <a:pPr algn="l"/>
            <a:endParaRPr lang="en-US"/>
          </a:p>
          <a:p>
            <a:pPr algn="l"/>
            <a:r>
              <a:rPr lang="en-US"/>
              <a:t>The first four integer arguments are passed in registers. Integer values are passed in left-to-right order in RCX, RDX, </a:t>
            </a:r>
            <a:endParaRPr lang="en-US"/>
          </a:p>
          <a:p>
            <a:pPr algn="l"/>
            <a:r>
              <a:rPr lang="en-US"/>
              <a:t>R8, and R9, respectively. Arguments five and higher are passed on the stack.</a:t>
            </a:r>
            <a:endParaRPr lang="en-US"/>
          </a:p>
          <a:p>
            <a:pPr algn="l"/>
            <a:r>
              <a:rPr lang="en-US"/>
              <a:t>void foo(int a, int b, int c, int d, int e)</a:t>
            </a:r>
            <a:endParaRPr lang="en-US"/>
          </a:p>
          <a:p>
            <a:pPr algn="l"/>
            <a:r>
              <a:rPr lang="en-US"/>
              <a:t>{</a:t>
            </a:r>
            <a:endParaRPr lang="en-US"/>
          </a:p>
          <a:p>
            <a:pPr algn="l"/>
            <a:r>
              <a:rPr lang="en-US"/>
              <a:t>    /// Some stuff happens here with the inputs passed in...</a:t>
            </a:r>
            <a:endParaRPr lang="en-US"/>
          </a:p>
          <a:p>
            <a:pPr algn="l"/>
            <a:r>
              <a:rPr lang="en-US"/>
              <a:t>    return;</a:t>
            </a:r>
            <a:endParaRPr lang="en-US"/>
          </a:p>
          <a:p>
            <a:pPr algn="l"/>
            <a:r>
              <a:rPr lang="en-US"/>
              <a:t>}</a:t>
            </a:r>
            <a:endParaRPr lang="en-US"/>
          </a:p>
          <a:p>
            <a:pPr algn="l"/>
            <a:r>
              <a:rPr lang="en-US"/>
              <a:t>In order to follow the x64 calling convention, we must therefore pass a, b, c and d in the registers rcx, rdx, r8 and r9 </a:t>
            </a:r>
            <a:endParaRPr lang="en-US"/>
          </a:p>
          <a:p>
            <a:pPr algn="l"/>
            <a:r>
              <a:rPr lang="en-US"/>
              <a:t>respectively, with e being pushed onto the stack before calling the function foo(). Thus, if I wanted to call foo() </a:t>
            </a:r>
            <a:endParaRPr lang="en-US"/>
          </a:p>
          <a:p>
            <a:pPr algn="l"/>
            <a:r>
              <a:rPr lang="en-US"/>
              <a:t>like so:</a:t>
            </a:r>
            <a:endParaRPr lang="en-US"/>
          </a:p>
          <a:p>
            <a:pPr algn="l"/>
            <a:r>
              <a:rPr lang="en-US"/>
              <a:t>                foo(1, 3, 5, 7, 9);</a:t>
            </a:r>
            <a:endParaRPr lang="en-US"/>
          </a:p>
        </p:txBody>
      </p:sp>
      <p:pic>
        <p:nvPicPr>
          <p:cNvPr id="4" name="Picture 3"/>
          <p:cNvPicPr>
            <a:picLocks noChangeAspect="1"/>
          </p:cNvPicPr>
          <p:nvPr/>
        </p:nvPicPr>
        <p:blipFill>
          <a:blip r:embed="rId1"/>
          <a:stretch>
            <a:fillRect/>
          </a:stretch>
        </p:blipFill>
        <p:spPr>
          <a:xfrm>
            <a:off x="4343400" y="4181475"/>
            <a:ext cx="5534025" cy="267652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Floating-point arguments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903605" y="1081405"/>
            <a:ext cx="10307955" cy="645160"/>
          </a:xfrm>
          <a:prstGeom prst="rect">
            <a:avLst/>
          </a:prstGeom>
          <a:noFill/>
        </p:spPr>
        <p:txBody>
          <a:bodyPr wrap="none" rtlCol="0">
            <a:spAutoFit/>
          </a:bodyPr>
          <a:p>
            <a:pPr algn="l"/>
            <a:r>
              <a:rPr lang="en-US"/>
              <a:t>Any floating-point and double-precision arguments in the first four parameters are passed in XMM0 - XMM3, </a:t>
            </a:r>
            <a:endParaRPr lang="en-US"/>
          </a:p>
          <a:p>
            <a:pPr algn="l"/>
            <a:r>
              <a:rPr lang="en-US"/>
              <a:t>depending on position.</a:t>
            </a:r>
            <a:endParaRPr lang="en-US"/>
          </a:p>
        </p:txBody>
      </p:sp>
      <p:sp>
        <p:nvSpPr>
          <p:cNvPr id="5" name="Text Box 4"/>
          <p:cNvSpPr txBox="1"/>
          <p:nvPr/>
        </p:nvSpPr>
        <p:spPr>
          <a:xfrm>
            <a:off x="903605" y="1726565"/>
            <a:ext cx="10962005" cy="4246245"/>
          </a:xfrm>
          <a:prstGeom prst="rect">
            <a:avLst/>
          </a:prstGeom>
          <a:noFill/>
        </p:spPr>
        <p:txBody>
          <a:bodyPr wrap="none" rtlCol="0">
            <a:spAutoFit/>
          </a:bodyPr>
          <a:p>
            <a:pPr algn="l"/>
            <a:r>
              <a:rPr lang="en-US"/>
              <a:t>For floating-point arguments, the xmm registers 0 through 3 are used, for a total of 4 arguments being passed in the </a:t>
            </a:r>
            <a:endParaRPr lang="en-US"/>
          </a:p>
          <a:p>
            <a:pPr algn="l"/>
            <a:r>
              <a:rPr lang="en-US"/>
              <a:t>SIMD registers, with the rest being pushed onto the stack.</a:t>
            </a:r>
            <a:endParaRPr lang="en-US"/>
          </a:p>
          <a:p>
            <a:pPr algn="l"/>
            <a:endParaRPr lang="en-US"/>
          </a:p>
          <a:p>
            <a:pPr algn="l"/>
            <a:r>
              <a:rPr lang="en-US"/>
              <a:t>Let's see how this works with another example:</a:t>
            </a:r>
            <a:endParaRPr lang="en-US"/>
          </a:p>
          <a:p>
            <a:pPr algn="l"/>
            <a:endParaRPr lang="en-US"/>
          </a:p>
          <a:p>
            <a:pPr algn="l"/>
            <a:r>
              <a:rPr lang="en-US"/>
              <a:t>void foo_fp(float a, float b, float c, float d, float e)</a:t>
            </a:r>
            <a:endParaRPr lang="en-US"/>
          </a:p>
          <a:p>
            <a:pPr algn="l"/>
            <a:r>
              <a:rPr lang="en-US"/>
              <a:t>{</a:t>
            </a:r>
            <a:endParaRPr lang="en-US"/>
          </a:p>
          <a:p>
            <a:pPr algn="l"/>
            <a:r>
              <a:rPr lang="en-US"/>
              <a:t>    // Do something with these floats...</a:t>
            </a:r>
            <a:endParaRPr lang="en-US"/>
          </a:p>
          <a:p>
            <a:pPr algn="l"/>
            <a:r>
              <a:rPr lang="en-US"/>
              <a:t>    return;</a:t>
            </a:r>
            <a:endParaRPr lang="en-US"/>
          </a:p>
          <a:p>
            <a:pPr algn="l"/>
            <a:r>
              <a:rPr lang="en-US"/>
              <a:t>}</a:t>
            </a:r>
            <a:endParaRPr lang="en-US"/>
          </a:p>
          <a:p>
            <a:pPr algn="l"/>
            <a:r>
              <a:rPr lang="en-US"/>
              <a:t>Assuming I wanted to call foo_fp() like so:</a:t>
            </a:r>
            <a:endParaRPr lang="en-US"/>
          </a:p>
          <a:p>
            <a:pPr algn="l"/>
            <a:endParaRPr lang="en-US"/>
          </a:p>
          <a:p>
            <a:pPr algn="l"/>
            <a:r>
              <a:rPr lang="en-US"/>
              <a:t>foo_fp(0.1f, 0.2f, 0.3f, 0.4f, 0.5f);</a:t>
            </a:r>
            <a:endParaRPr lang="en-US"/>
          </a:p>
          <a:p>
            <a:pPr algn="l"/>
            <a:endParaRPr lang="en-US"/>
          </a:p>
          <a:p>
            <a:endParaRPr lang="en-US"/>
          </a:p>
        </p:txBody>
      </p:sp>
      <p:pic>
        <p:nvPicPr>
          <p:cNvPr id="6" name="Picture 5"/>
          <p:cNvPicPr>
            <a:picLocks noChangeAspect="1"/>
          </p:cNvPicPr>
          <p:nvPr/>
        </p:nvPicPr>
        <p:blipFill>
          <a:blip r:embed="rId1"/>
          <a:stretch>
            <a:fillRect/>
          </a:stretch>
        </p:blipFill>
        <p:spPr>
          <a:xfrm>
            <a:off x="5299075" y="3534410"/>
            <a:ext cx="5791200" cy="24384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Questions?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1043940" y="1123315"/>
            <a:ext cx="9461500" cy="2584450"/>
          </a:xfrm>
          <a:prstGeom prst="rect">
            <a:avLst/>
          </a:prstGeom>
          <a:noFill/>
        </p:spPr>
        <p:txBody>
          <a:bodyPr wrap="none" rtlCol="0">
            <a:spAutoFit/>
          </a:bodyPr>
          <a:p>
            <a:pPr algn="l"/>
            <a:r>
              <a:rPr lang="en-US"/>
              <a:t>As we can see, the concept applies much like it for integers. But what if we have something like this?</a:t>
            </a:r>
            <a:endParaRPr lang="en-US"/>
          </a:p>
          <a:p>
            <a:pPr algn="l"/>
            <a:r>
              <a:rPr lang="en-US"/>
              <a:t>void foo_mixed(int a, int b, float c, int d, float e)</a:t>
            </a:r>
            <a:endParaRPr lang="en-US"/>
          </a:p>
          <a:p>
            <a:pPr algn="l"/>
            <a:r>
              <a:rPr lang="en-US"/>
              <a:t>{</a:t>
            </a:r>
            <a:endParaRPr lang="en-US"/>
          </a:p>
          <a:p>
            <a:pPr algn="l"/>
            <a:r>
              <a:rPr lang="en-US"/>
              <a:t>    // Variable types of arguments...now what?</a:t>
            </a:r>
            <a:endParaRPr lang="en-US"/>
          </a:p>
          <a:p>
            <a:pPr algn="l"/>
            <a:r>
              <a:rPr lang="en-US"/>
              <a:t>    return;</a:t>
            </a:r>
            <a:endParaRPr lang="en-US"/>
          </a:p>
          <a:p>
            <a:pPr algn="l"/>
            <a:r>
              <a:rPr lang="en-US"/>
              <a:t>}</a:t>
            </a:r>
            <a:endParaRPr lang="en-US"/>
          </a:p>
          <a:p>
            <a:pPr algn="l"/>
            <a:endParaRPr lang="en-US"/>
          </a:p>
          <a:p>
            <a:pPr algn="l"/>
            <a:r>
              <a:rPr lang="en-US"/>
              <a:t>Which values go in which registers now?</a:t>
            </a:r>
            <a:endParaRPr lang="en-US"/>
          </a:p>
          <a:p>
            <a:pPr algn="l"/>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Mixing parameter types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596900" y="1134110"/>
            <a:ext cx="10982960" cy="368300"/>
          </a:xfrm>
          <a:prstGeom prst="rect">
            <a:avLst/>
          </a:prstGeom>
          <a:noFill/>
        </p:spPr>
        <p:txBody>
          <a:bodyPr wrap="square" rtlCol="0">
            <a:spAutoFit/>
          </a:bodyPr>
          <a:p>
            <a:endParaRPr lang="en-US"/>
          </a:p>
        </p:txBody>
      </p:sp>
      <p:sp>
        <p:nvSpPr>
          <p:cNvPr id="4" name="Content Placeholder 3"/>
          <p:cNvSpPr/>
          <p:nvPr>
            <p:ph idx="1"/>
          </p:nvPr>
        </p:nvSpPr>
        <p:spPr/>
        <p:txBody>
          <a:bodyPr/>
          <a:p>
            <a:r>
              <a:rPr lang="en-US"/>
              <a:t>The answer is that the position of the argument dictates which register it goes in. Therefore, if we called foo_mixed() like so:</a:t>
            </a:r>
            <a:endParaRPr lang="en-US"/>
          </a:p>
          <a:p>
            <a:endParaRPr lang="en-US"/>
          </a:p>
          <a:p>
            <a:r>
              <a:rPr lang="en-US"/>
              <a:t>foo_mixed(1, 2, 0.3f, 4, 0.5f);</a:t>
            </a:r>
            <a:endParaRPr lang="en-US"/>
          </a:p>
        </p:txBody>
      </p:sp>
      <p:pic>
        <p:nvPicPr>
          <p:cNvPr id="6" name="Picture 5"/>
          <p:cNvPicPr>
            <a:picLocks noChangeAspect="1"/>
          </p:cNvPicPr>
          <p:nvPr/>
        </p:nvPicPr>
        <p:blipFill>
          <a:blip r:embed="rId1"/>
          <a:stretch>
            <a:fillRect/>
          </a:stretch>
        </p:blipFill>
        <p:spPr>
          <a:xfrm>
            <a:off x="2470150" y="3796030"/>
            <a:ext cx="6734175" cy="2381250"/>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p:nvPr/>
        </p:nvPicPr>
        <p:blipFill>
          <a:blip r:embed="rId1"/>
          <a:stretch>
            <a:fillRect/>
          </a:stretch>
        </p:blipFill>
        <p:spPr>
          <a:xfrm>
            <a:off x="0" y="0"/>
            <a:ext cx="12192635" cy="6858000"/>
          </a:xfrm>
          <a:prstGeom prst="rect">
            <a:avLst/>
          </a:prstGeom>
          <a:noFill/>
          <a:ln w="9525">
            <a:noFill/>
          </a:ln>
        </p:spPr>
      </p:pic>
      <p:sp>
        <p:nvSpPr>
          <p:cNvPr id="15" name="矩形 14"/>
          <p:cNvSpPr/>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6" name="文本框 15"/>
          <p:cNvSpPr txBox="1"/>
          <p:nvPr/>
        </p:nvSpPr>
        <p:spPr>
          <a:xfrm>
            <a:off x="4260215" y="2447290"/>
            <a:ext cx="7919720" cy="988695"/>
          </a:xfrm>
          <a:prstGeom prst="rect">
            <a:avLst/>
          </a:prstGeom>
          <a:noFill/>
        </p:spPr>
        <p:txBody>
          <a:bodyPr wrap="square" rtlCol="0">
            <a:spAutoFit/>
          </a:bodyPr>
          <a:lstStyle/>
          <a:p>
            <a:pPr algn="ctr">
              <a:lnSpc>
                <a:spcPts val="7000"/>
              </a:lnSpc>
              <a:spcBef>
                <a:spcPts val="600"/>
              </a:spcBef>
            </a:pPr>
            <a:r>
              <a:rPr lang="en-US" sz="5500" dirty="0">
                <a:solidFill>
                  <a:srgbClr val="BF191A"/>
                </a:solidFill>
                <a:latin typeface="Arial Black" panose="020B0A04020102020204" charset="0"/>
                <a:ea typeface="Microsoft YaHei Light" panose="020B0502040204020203" charset="-122"/>
                <a:cs typeface="Arial Black" panose="020B0A04020102020204" charset="0"/>
                <a:sym typeface="+mn-lt"/>
              </a:rPr>
              <a:t>Basic Syntax</a:t>
            </a:r>
            <a:endParaRPr lang="en-US" sz="5500" dirty="0">
              <a:solidFill>
                <a:srgbClr val="BF191A"/>
              </a:solidFill>
              <a:latin typeface="Arial Black" panose="020B0A04020102020204" charset="0"/>
              <a:ea typeface="Microsoft YaHei Light" panose="020B0502040204020203" charset="-122"/>
              <a:cs typeface="Arial Black" panose="020B0A04020102020204" charset="0"/>
              <a:sym typeface="+mn-lt"/>
            </a:endParaRPr>
          </a:p>
        </p:txBody>
      </p:sp>
      <p:sp>
        <p:nvSpPr>
          <p:cNvPr id="17"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E7442A-BA00-4274-AC47-95D95C23D1C8}" type="datetimeFigureOut">
              <a:rPr lang="zh-CN" altLang="en-US" smtClean="0">
                <a:solidFill>
                  <a:prstClr val="black"/>
                </a:solidFill>
                <a:latin typeface="Segoe UI" panose="020B0502040204020203"/>
                <a:ea typeface="Microsoft YaHei Light" panose="020B0502040204020203" charset="-122"/>
              </a:rPr>
            </a:fld>
            <a:endParaRPr lang="zh-CN" altLang="en-US">
              <a:solidFill>
                <a:prstClr val="black"/>
              </a:solidFill>
              <a:latin typeface="Segoe UI" panose="020B0502040204020203"/>
              <a:ea typeface="Microsoft YaHei Light" panose="020B0502040204020203" charset="-122"/>
            </a:endParaRPr>
          </a:p>
        </p:txBody>
      </p:sp>
      <p:sp>
        <p:nvSpPr>
          <p:cNvPr id="18" name="矩形 17"/>
          <p:cNvSpPr/>
          <p:nvPr>
            <p:custDataLst>
              <p:tags r:id="rId3"/>
            </p:custDataLst>
          </p:nvPr>
        </p:nvSpPr>
        <p:spPr>
          <a:xfrm>
            <a:off x="707653" y="-2"/>
            <a:ext cx="3391877" cy="6858002"/>
          </a:xfrm>
          <a:prstGeom prst="rect">
            <a:avLst/>
          </a:prstGeom>
          <a:solidFill>
            <a:srgbClr val="E13747">
              <a:alpha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9"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r>
              <a:rPr lang="en-US" altLang="zh-CN" dirty="0">
                <a:solidFill>
                  <a:prstClr val="white"/>
                </a:solidFill>
                <a:latin typeface="Segoe UI" panose="020B0502040204020203"/>
                <a:ea typeface="Microsoft YaHei Light" panose="020B0502040204020203" charset="-122"/>
              </a:rPr>
              <a:t>01</a:t>
            </a:r>
            <a:endParaRPr lang="zh-CN" altLang="en-US" dirty="0">
              <a:solidFill>
                <a:prstClr val="white"/>
              </a:solidFill>
              <a:latin typeface="Segoe UI" panose="020B0502040204020203"/>
              <a:ea typeface="Microsoft YaHei Light" panose="020B0502040204020203" charset="-122"/>
            </a:endParaRPr>
          </a:p>
        </p:txBody>
      </p:sp>
      <p:sp>
        <p:nvSpPr>
          <p:cNvPr id="20"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r>
              <a:rPr lang="en-US" altLang="zh-CN" dirty="0">
                <a:solidFill>
                  <a:prstClr val="white"/>
                </a:solidFill>
                <a:latin typeface="Segoe UI" panose="020B0502040204020203"/>
                <a:ea typeface="Microsoft YaHei Light" panose="020B0502040204020203" charset="-122"/>
              </a:rPr>
              <a:t>Part One</a:t>
            </a:r>
            <a:endParaRPr lang="en-US" altLang="zh-CN" dirty="0">
              <a:solidFill>
                <a:prstClr val="white"/>
              </a:solidFill>
              <a:latin typeface="Segoe UI" panose="020B0502040204020203"/>
              <a:ea typeface="Microsoft YaHei Light" panose="020B0502040204020203" charset="-122"/>
            </a:endParaRPr>
          </a:p>
        </p:txBody>
      </p:sp>
      <p:grpSp>
        <p:nvGrpSpPr>
          <p:cNvPr id="21" name="组合 20"/>
          <p:cNvGrpSpPr/>
          <p:nvPr/>
        </p:nvGrpSpPr>
        <p:grpSpPr>
          <a:xfrm>
            <a:off x="1952199" y="2121506"/>
            <a:ext cx="658709" cy="199812"/>
            <a:chOff x="4510429" y="6007426"/>
            <a:chExt cx="658709" cy="199812"/>
          </a:xfrm>
        </p:grpSpPr>
        <p:sp>
          <p:nvSpPr>
            <p:cNvPr id="22" name="L 形 21"/>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3" name="L 形 22"/>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4" name="L 形 23"/>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5" name="直角三角形 24"/>
            <p:cNvSpPr/>
            <p:nvPr userDrawn="1">
              <p:custDataLst>
                <p:tags r:id="rId9"/>
              </p:custDataLst>
            </p:nvPr>
          </p:nvSpPr>
          <p:spPr>
            <a:xfrm rot="13500000">
              <a:off x="4510429" y="6007426"/>
              <a:ext cx="199812" cy="199812"/>
            </a:xfrm>
            <a:prstGeom prst="rtTriangle">
              <a:avLst/>
            </a:prstGeom>
            <a:solidFill>
              <a:srgbClr val="D120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grpSp>
      <p:sp>
        <p:nvSpPr>
          <p:cNvPr id="26" name="矩形 25"/>
          <p:cNvSpPr/>
          <p:nvPr>
            <p:custDataLst>
              <p:tags r:id="rId10"/>
            </p:custDataLst>
          </p:nvPr>
        </p:nvSpPr>
        <p:spPr>
          <a:xfrm>
            <a:off x="545426"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27" name="矩形 26"/>
          <p:cNvSpPr/>
          <p:nvPr>
            <p:custDataLst>
              <p:tags r:id="rId11"/>
            </p:custDataLst>
          </p:nvPr>
        </p:nvSpPr>
        <p:spPr>
          <a:xfrm flipV="1">
            <a:off x="4158103"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p>
            <a:endParaRPr lang="en-US"/>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Other Conventions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Content Placeholder 2"/>
          <p:cNvSpPr/>
          <p:nvPr>
            <p:ph idx="1"/>
          </p:nvPr>
        </p:nvSpPr>
        <p:spPr/>
        <p:txBody>
          <a:bodyPr>
            <a:normAutofit fontScale="90000"/>
          </a:bodyPr>
          <a:p>
            <a:r>
              <a:rPr lang="en-US"/>
              <a:t>Intrinsic types, arrays and strings are never passed into a register directly. A pointer to their memory locations is what goes into the registers instead.</a:t>
            </a:r>
            <a:endParaRPr lang="en-US"/>
          </a:p>
          <a:p>
            <a:r>
              <a:rPr lang="en-US"/>
              <a:t>Structs/unions 8/16/32/64 bits in size may be passed as if they were integers of the same size. Those of other sizes are passed as a pointer as well.</a:t>
            </a:r>
            <a:endParaRPr lang="en-US"/>
          </a:p>
          <a:p>
            <a:endParaRPr lang="en-US"/>
          </a:p>
          <a:p>
            <a:r>
              <a:rPr lang="en-US"/>
              <a:t>For variadic arguments (i.e. foo_var(int a, ...)), the aforementioned conventions apply depending on the type of the arguments that are passed in. It is the caller's responsibility that the memory layout is correct before calling the function. Additionally, for floating-point values, both the integer and floating-point registers must have the same argument's value, in case the callee expects the value in the integer registers.</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p>
            <a:endParaRPr lang="en-US"/>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a:ln>
                  <a:noFill/>
                </a:ln>
                <a:solidFill>
                  <a:srgbClr val="07A7AF"/>
                </a:solidFill>
                <a:effectLst/>
                <a:uLnTx/>
                <a:uFillTx/>
                <a:sym typeface="+mn-ea"/>
              </a:rPr>
              <a:t>Other Conventions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8" descr="7b0a202020202262756c6c6574223a20227b5c2263617465676f727949645c223a31303030362c5c2274656d706c61746549645c223a32303233313234337d220a7d0a"/>
          <p:cNvSpPr txBox="1">
            <a:spLocks noChangeArrowheads="1"/>
          </p:cNvSpPr>
          <p:nvPr>
            <p:custDataLst>
              <p:tags r:id="rId1"/>
            </p:custDataLst>
          </p:nvPr>
        </p:nvSpPr>
        <p:spPr bwMode="auto">
          <a:xfrm>
            <a:off x="264795" y="1075690"/>
            <a:ext cx="11438255" cy="2810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628650">
              <a:lnSpc>
                <a:spcPts val="4500"/>
              </a:lnSpc>
              <a:spcBef>
                <a:spcPts val="1000"/>
              </a:spcBef>
              <a:buSzPct val="200000"/>
              <a:buFontTx/>
              <a:buBlip>
                <a:blip r:embed="rId2"/>
              </a:buBlip>
              <a:extLst>
                <a:ext uri="{35155182-B16C-46BC-9424-99874614C6A1}">
                  <wpsdc:indentchars xmlns:wpsdc="http://www.wps.cn/officeDocument/2017/drawingmlCustomData" val="-150" checksum="2937864804"/>
                  <wpsdc:marlchars xmlns:wpsdc="http://www.wps.cn/officeDocument/2017/drawingmlCustomData" val="250" checksum="1039213347"/>
                </a:ext>
              </a:extLst>
            </a:pPr>
            <a:endParaRPr lang="en-US" altLang="zh-CN" sz="33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sp>
        <p:nvSpPr>
          <p:cNvPr id="7" name="Content Placeholder 6"/>
          <p:cNvSpPr/>
          <p:nvPr>
            <p:ph sz="half" idx="1"/>
          </p:nvPr>
        </p:nvSpPr>
        <p:spPr/>
        <p:txBody>
          <a:bodyPr>
            <a:normAutofit fontScale="60000"/>
          </a:bodyPr>
          <a:p>
            <a:pPr marL="0" indent="0">
              <a:buNone/>
            </a:pPr>
            <a:r>
              <a:rPr lang="en-US"/>
              <a:t>For unprototyped functions (e.g. forward-declarations), the caller passes integer values as integers and floating-point values as double-precision. The same rule about floating-point values needing to be in both the integer and floating-point registers applies as well.</a:t>
            </a:r>
            <a:endParaRPr lang="en-US"/>
          </a:p>
          <a:p>
            <a:pPr marL="0" indent="0">
              <a:buNone/>
            </a:pPr>
            <a:r>
              <a:rPr lang="en-US"/>
              <a:t>For example:</a:t>
            </a:r>
            <a:endParaRPr lang="en-US"/>
          </a:p>
          <a:p>
            <a:endParaRPr lang="en-US"/>
          </a:p>
          <a:p>
            <a:pPr marL="0" indent="0">
              <a:buNone/>
            </a:pPr>
            <a:r>
              <a:rPr lang="en-US"/>
              <a:t>void foo_unprototyped();</a:t>
            </a:r>
            <a:endParaRPr lang="en-US"/>
          </a:p>
          <a:p>
            <a:pPr marL="0" indent="0">
              <a:buNone/>
            </a:pPr>
            <a:r>
              <a:rPr lang="en-US"/>
              <a:t>void foo2()</a:t>
            </a:r>
            <a:endParaRPr lang="en-US"/>
          </a:p>
          <a:p>
            <a:pPr marL="0" indent="0">
              <a:buNone/>
            </a:pPr>
            <a:r>
              <a:rPr lang="en-US"/>
              <a:t>{</a:t>
            </a:r>
            <a:endParaRPr lang="en-US"/>
          </a:p>
          <a:p>
            <a:pPr marL="0" indent="0">
              <a:buNone/>
            </a:pPr>
            <a:r>
              <a:rPr lang="en-US"/>
              <a:t>    foo_unprototyped(1, 0.2f, 3);</a:t>
            </a:r>
            <a:endParaRPr lang="en-US"/>
          </a:p>
          <a:p>
            <a:endParaRPr lang="en-US"/>
          </a:p>
          <a:p>
            <a:pPr marL="0" indent="0">
              <a:buNone/>
            </a:pPr>
            <a:r>
              <a:rPr lang="en-US"/>
              <a:t>    return;</a:t>
            </a:r>
            <a:endParaRPr lang="en-US"/>
          </a:p>
          <a:p>
            <a:pPr marL="0" indent="0">
              <a:buNone/>
            </a:pPr>
            <a:r>
              <a:rPr lang="en-US"/>
              <a:t>}</a:t>
            </a:r>
            <a:endParaRPr lang="en-US"/>
          </a:p>
        </p:txBody>
      </p:sp>
      <p:pic>
        <p:nvPicPr>
          <p:cNvPr id="5" name="Content Placeholder 4"/>
          <p:cNvPicPr>
            <a:picLocks noChangeAspect="1"/>
          </p:cNvPicPr>
          <p:nvPr>
            <p:ph sz="half" idx="2"/>
          </p:nvPr>
        </p:nvPicPr>
        <p:blipFill>
          <a:blip r:embed="rId3"/>
          <a:stretch>
            <a:fillRect/>
          </a:stretch>
        </p:blipFill>
        <p:spPr>
          <a:xfrm>
            <a:off x="6019800" y="3457575"/>
            <a:ext cx="5114925" cy="25050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p>
            <a:endParaRPr lang="en-US"/>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Return Values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6" name="Content Placeholder 5"/>
          <p:cNvSpPr/>
          <p:nvPr>
            <p:ph sz="half" idx="1"/>
          </p:nvPr>
        </p:nvSpPr>
        <p:spPr>
          <a:xfrm>
            <a:off x="838200" y="1825625"/>
            <a:ext cx="10536555" cy="4351655"/>
          </a:xfrm>
        </p:spPr>
        <p:txBody>
          <a:bodyPr>
            <a:normAutofit fontScale="90000" lnSpcReduction="20000"/>
          </a:bodyPr>
          <a:p>
            <a:r>
              <a:rPr lang="en-US"/>
              <a:t>The Microsoft x64 calling convention, thankfully, has simpler rules when it comes to return values from functions.</a:t>
            </a:r>
            <a:endParaRPr lang="en-US"/>
          </a:p>
          <a:p>
            <a:pPr lvl="1"/>
            <a:r>
              <a:rPr lang="en-US"/>
              <a:t>Any scalar return value 64 bits or less in size is returned in rax.</a:t>
            </a:r>
            <a:endParaRPr lang="en-US"/>
          </a:p>
          <a:p>
            <a:pPr lvl="1"/>
            <a:r>
              <a:rPr lang="en-US"/>
              <a:t>Any floating-point value is returned in xmm0.</a:t>
            </a:r>
            <a:endParaRPr lang="en-US"/>
          </a:p>
          <a:p>
            <a:pPr lvl="1"/>
            <a:endParaRPr lang="en-US"/>
          </a:p>
          <a:p>
            <a:pPr marL="457200" lvl="1" indent="0">
              <a:buNone/>
            </a:pPr>
            <a:r>
              <a:rPr lang="en-US"/>
              <a:t>Thus, a function int foo() would return its value in the rax register, and a function float foo() or double foo() would return its value in the xmm0 register.</a:t>
            </a:r>
            <a:endParaRPr lang="en-US"/>
          </a:p>
          <a:p>
            <a:pPr marL="457200" lvl="1" indent="0">
              <a:buNone/>
            </a:pPr>
            <a:endParaRPr lang="en-US"/>
          </a:p>
          <a:p>
            <a:pPr marL="457200" lvl="1" indent="0">
              <a:buNone/>
            </a:pPr>
            <a:r>
              <a:rPr lang="en-US"/>
              <a:t>If your function is returning a user-defined type (such as a struct), the same rules apply to it as if it were being passed in a register: it must be of a size of 1/2/4/8/16/32/64 bits. If it is, it will be returned in the rax register; if not, a pointer to its memory will be returned instead. </a:t>
            </a:r>
            <a:endParaRPr lang="en-US"/>
          </a:p>
          <a:p>
            <a:pPr marL="457200" lvl="1" indent="0">
              <a:buNone/>
            </a:pPr>
            <a:endParaRPr lang="en-US"/>
          </a:p>
          <a:p>
            <a:pPr marL="457200" lvl="1" indent="0">
              <a:buNone/>
            </a:pPr>
            <a:r>
              <a:rPr lang="en-US"/>
              <a:t>The caller is responsible for allocating this memory and passing the pointer in the appropriate integer register before making the call to the function.</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p>
            <a:endParaRPr lang="en-US"/>
          </a:p>
        </p:txBody>
      </p:sp>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Return Values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10" name="Content Placeholder 8"/>
          <p:cNvSpPr/>
          <p:nvPr/>
        </p:nvSpPr>
        <p:spPr>
          <a:xfrm>
            <a:off x="965200" y="1952625"/>
            <a:ext cx="5181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p>
        </p:txBody>
      </p:sp>
      <p:sp>
        <p:nvSpPr>
          <p:cNvPr id="5" name="Content Placeholder 4"/>
          <p:cNvSpPr/>
          <p:nvPr>
            <p:ph sz="half" idx="1"/>
          </p:nvPr>
        </p:nvSpPr>
        <p:spPr/>
        <p:txBody>
          <a:bodyPr>
            <a:normAutofit fontScale="50000"/>
          </a:bodyPr>
          <a:p>
            <a:pPr marL="0" indent="0">
              <a:buNone/>
            </a:pPr>
            <a:r>
              <a:rPr lang="en-US"/>
              <a:t>An example to illustrate this case is shown below:</a:t>
            </a:r>
            <a:endParaRPr lang="en-US"/>
          </a:p>
          <a:p>
            <a:pPr marL="0" indent="0">
              <a:buNone/>
            </a:pPr>
            <a:r>
              <a:rPr lang="en-US"/>
              <a:t>struct Foo</a:t>
            </a:r>
            <a:endParaRPr lang="en-US"/>
          </a:p>
          <a:p>
            <a:pPr marL="0" indent="0">
              <a:buNone/>
            </a:pPr>
            <a:r>
              <a:rPr lang="en-US"/>
              <a:t>{</a:t>
            </a:r>
            <a:endParaRPr lang="en-US"/>
          </a:p>
          <a:p>
            <a:pPr marL="0" indent="0">
              <a:buNone/>
            </a:pPr>
            <a:r>
              <a:rPr lang="en-US"/>
              <a:t>    int a, b, c; // Total of 96 bits. Too big to fit in one of the GPRs.</a:t>
            </a:r>
            <a:endParaRPr lang="en-US"/>
          </a:p>
          <a:p>
            <a:pPr marL="0" indent="0">
              <a:buNone/>
            </a:pPr>
            <a:r>
              <a:rPr lang="en-US"/>
              <a:t>}</a:t>
            </a:r>
            <a:endParaRPr lang="en-US"/>
          </a:p>
          <a:p>
            <a:pPr marL="0" indent="0">
              <a:buNone/>
            </a:pPr>
            <a:r>
              <a:rPr lang="en-US"/>
              <a:t>Foo foo_struct(int a, float b, int c)</a:t>
            </a:r>
            <a:endParaRPr lang="en-US"/>
          </a:p>
          <a:p>
            <a:pPr marL="0" indent="0">
              <a:buNone/>
            </a:pPr>
            <a:r>
              <a:rPr lang="en-US"/>
              <a:t>{</a:t>
            </a:r>
            <a:endParaRPr lang="en-US"/>
          </a:p>
          <a:p>
            <a:pPr marL="0" indent="0">
              <a:buNone/>
            </a:pPr>
            <a:r>
              <a:rPr lang="en-US"/>
              <a:t>    // Stuff happens...</a:t>
            </a:r>
            <a:endParaRPr lang="en-US"/>
          </a:p>
          <a:p>
            <a:pPr marL="0" indent="0">
              <a:buNone/>
            </a:pPr>
            <a:r>
              <a:rPr lang="en-US"/>
              <a:t>    return result; // This is a `Foo` struct.</a:t>
            </a:r>
            <a:endParaRPr lang="en-US"/>
          </a:p>
          <a:p>
            <a:pPr marL="0" indent="0">
              <a:buNone/>
            </a:pPr>
            <a:r>
              <a:rPr lang="en-US"/>
              <a:t>}</a:t>
            </a:r>
            <a:endParaRPr lang="en-US"/>
          </a:p>
          <a:p>
            <a:pPr marL="0" indent="0">
              <a:buNone/>
            </a:pPr>
            <a:r>
              <a:rPr lang="en-US"/>
              <a:t>Foo myStruct = foo_struct(1, 2.0f, 3);</a:t>
            </a:r>
            <a:endParaRPr lang="en-US"/>
          </a:p>
          <a:p>
            <a:pPr marL="0" indent="0">
              <a:buNone/>
            </a:pPr>
            <a:endParaRPr lang="en-US"/>
          </a:p>
          <a:p>
            <a:pPr marL="0" indent="0">
              <a:buNone/>
            </a:pPr>
            <a:r>
              <a:rPr lang="en-US"/>
              <a:t>The return value for the function will be a pointer to the myStruct result, in the rax register.</a:t>
            </a:r>
            <a:endParaRPr lang="en-US"/>
          </a:p>
          <a:p>
            <a:pPr marL="0" indent="0">
              <a:buNone/>
            </a:pPr>
            <a:endParaRPr lang="en-US"/>
          </a:p>
        </p:txBody>
      </p:sp>
      <p:pic>
        <p:nvPicPr>
          <p:cNvPr id="6" name="Content Placeholder 5"/>
          <p:cNvPicPr>
            <a:picLocks noChangeAspect="1"/>
          </p:cNvPicPr>
          <p:nvPr>
            <p:ph sz="half" idx="2"/>
          </p:nvPr>
        </p:nvPicPr>
        <p:blipFill>
          <a:blip r:embed="rId1"/>
          <a:stretch>
            <a:fillRect/>
          </a:stretch>
        </p:blipFill>
        <p:spPr>
          <a:xfrm>
            <a:off x="6420485" y="1952625"/>
            <a:ext cx="5019675" cy="24384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The Microsoft C Runtime Library</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903605" y="1310005"/>
            <a:ext cx="11054080" cy="3415030"/>
          </a:xfrm>
          <a:prstGeom prst="rect">
            <a:avLst/>
          </a:prstGeom>
          <a:noFill/>
        </p:spPr>
        <p:txBody>
          <a:bodyPr wrap="none" rtlCol="0">
            <a:spAutoFit/>
          </a:bodyPr>
          <a:p>
            <a:pPr algn="l"/>
            <a:r>
              <a:rPr lang="en-US"/>
              <a:t>what's the odd extern _CRT_INIT symbol we're importing? What's that for?</a:t>
            </a:r>
            <a:endParaRPr lang="en-US"/>
          </a:p>
          <a:p>
            <a:pPr algn="l"/>
            <a:endParaRPr lang="en-US"/>
          </a:p>
          <a:p>
            <a:pPr algn="l"/>
            <a:endParaRPr lang="en-US"/>
          </a:p>
          <a:p>
            <a:pPr algn="l"/>
            <a:r>
              <a:rPr lang="en-US"/>
              <a:t>If you're experienced enough with C/C++, you'll no doubt have guess that the CRT refers to the C standard run-time </a:t>
            </a:r>
            <a:endParaRPr lang="en-US"/>
          </a:p>
          <a:p>
            <a:pPr algn="l"/>
            <a:r>
              <a:rPr lang="en-US"/>
              <a:t>library, more specifically, the Microsoft Visual C++ Runtime Library (MSVCRT), which is Microsoft's implementation of </a:t>
            </a:r>
            <a:endParaRPr lang="en-US"/>
          </a:p>
          <a:p>
            <a:pPr algn="l"/>
            <a:r>
              <a:rPr lang="en-US"/>
              <a:t>the C99 ISO standard library.</a:t>
            </a:r>
            <a:endParaRPr lang="en-US"/>
          </a:p>
          <a:p>
            <a:pPr algn="l"/>
            <a:endParaRPr lang="en-US"/>
          </a:p>
          <a:p>
            <a:pPr algn="l"/>
            <a:r>
              <a:rPr lang="en-US"/>
              <a:t>by the powers of deduction, we can guess that _CRT_INIT means “hey, initialize the C runtime library”. </a:t>
            </a:r>
            <a:endParaRPr lang="en-US"/>
          </a:p>
          <a:p>
            <a:pPr algn="l"/>
            <a:r>
              <a:rPr lang="en-US"/>
              <a:t> </a:t>
            </a:r>
            <a:endParaRPr lang="en-US"/>
          </a:p>
          <a:p>
            <a:pPr algn="l"/>
            <a:r>
              <a:rPr lang="en-US"/>
              <a:t>Why do we need to call this anyway?</a:t>
            </a:r>
            <a:endParaRPr lang="en-US"/>
          </a:p>
          <a:p>
            <a:pPr algn="l"/>
            <a:endParaRPr lang="en-US"/>
          </a:p>
          <a:p>
            <a:pPr algn="l"/>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WinMain and main</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4" name="Text Box 3"/>
          <p:cNvSpPr txBox="1"/>
          <p:nvPr/>
        </p:nvSpPr>
        <p:spPr>
          <a:xfrm>
            <a:off x="906780" y="1183005"/>
            <a:ext cx="9698990" cy="5077460"/>
          </a:xfrm>
          <a:prstGeom prst="rect">
            <a:avLst/>
          </a:prstGeom>
          <a:noFill/>
        </p:spPr>
        <p:txBody>
          <a:bodyPr wrap="square" rtlCol="0" anchor="t">
            <a:spAutoFit/>
          </a:bodyPr>
          <a:p>
            <a:r>
              <a:rPr lang="en-US"/>
              <a:t>Well, let's look further down the code, to the first label in the .text section of our assembly program:</a:t>
            </a:r>
            <a:endParaRPr lang="en-US"/>
          </a:p>
          <a:p>
            <a:endParaRPr lang="en-US"/>
          </a:p>
          <a:p>
            <a:r>
              <a:rPr lang="en-US"/>
              <a:t>	main:</a:t>
            </a:r>
            <a:endParaRPr lang="en-US"/>
          </a:p>
          <a:p>
            <a:endParaRPr lang="en-US"/>
          </a:p>
          <a:p>
            <a:r>
              <a:rPr lang="en-US"/>
              <a:t>All C/C++ programmers should be familiar by now with the concept of their program's entry point, that is, the initial point where code starts to execute when their program is loaded. The signature usually appears as </a:t>
            </a:r>
            <a:endParaRPr lang="en-US"/>
          </a:p>
          <a:p>
            <a:r>
              <a:rPr lang="en-US"/>
              <a:t>                   int main(int argc, char *argv[]).</a:t>
            </a:r>
            <a:endParaRPr lang="en-US"/>
          </a:p>
          <a:p>
            <a:endParaRPr lang="en-US"/>
          </a:p>
          <a:p>
            <a:r>
              <a:rPr lang="en-US"/>
              <a:t>However, if you're at all familiar with Win32 API programming, you'll know that things are not that simple. Technically, the entry point for Windows programs is defined as WinMain, not main; specifying the subsystem to the MSVC linker determines which entry point symbol is chosen by default. Additionally, the MSVCRT's implementation of main actually calls WinMain, which means that it's essentially a wrapper function. More than being just a simple wrapper, however, there's one other important thing that MSVCRT's main function does, and that is to also perform any static initialization of variables required.</a:t>
            </a:r>
            <a:endParaRPr lang="en-US"/>
          </a:p>
          <a:p>
            <a:endParaRPr lang="en-US"/>
          </a:p>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_CRT_INIT</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903605" y="1310005"/>
            <a:ext cx="10938510" cy="3415030"/>
          </a:xfrm>
          <a:prstGeom prst="rect">
            <a:avLst/>
          </a:prstGeom>
          <a:noFill/>
        </p:spPr>
        <p:txBody>
          <a:bodyPr wrap="none" rtlCol="0">
            <a:spAutoFit/>
          </a:bodyPr>
          <a:p>
            <a:pPr algn="l"/>
            <a:r>
              <a:rPr lang="en-US"/>
              <a:t>If your project is built using /ENTRY, and if /ENTRY is passed a function other than _DllMainCRTStartup, the function </a:t>
            </a:r>
            <a:endParaRPr lang="en-US"/>
          </a:p>
          <a:p>
            <a:pPr algn="l"/>
            <a:r>
              <a:rPr lang="en-US"/>
              <a:t>must call _CRT_INIT to initialize the CRT.</a:t>
            </a:r>
            <a:endParaRPr lang="en-US"/>
          </a:p>
          <a:p>
            <a:pPr algn="l"/>
            <a:endParaRPr lang="en-US"/>
          </a:p>
          <a:p>
            <a:pPr algn="l"/>
            <a:r>
              <a:rPr lang="en-US"/>
              <a:t>If you don't do this, you'll get linker warnings when attempting to produce the final executable, such as:</a:t>
            </a:r>
            <a:endParaRPr lang="en-US"/>
          </a:p>
          <a:p>
            <a:pPr algn="l"/>
            <a:endParaRPr lang="en-US"/>
          </a:p>
          <a:p>
            <a:pPr algn="l"/>
            <a:r>
              <a:rPr lang="en-US"/>
              <a:t>	warning LNK4210: .CRT section exists; there may be unhandled static initializers or terminators</a:t>
            </a:r>
            <a:endParaRPr lang="en-US"/>
          </a:p>
          <a:p>
            <a:pPr algn="l"/>
            <a:endParaRPr lang="en-US"/>
          </a:p>
          <a:p>
            <a:pPr algn="l"/>
            <a:r>
              <a:rPr lang="en-US"/>
              <a:t>Which is the linker telling us, “hey, it looks like you've got some data you wanted to statically initialize, but the </a:t>
            </a:r>
            <a:endParaRPr lang="en-US"/>
          </a:p>
          <a:p>
            <a:pPr algn="l"/>
            <a:r>
              <a:rPr lang="en-US"/>
              <a:t>appropriate actions to take for actually initializing them haven't been taken.” This refers to the fact that for global </a:t>
            </a:r>
            <a:endParaRPr lang="en-US"/>
          </a:p>
          <a:p>
            <a:pPr algn="l"/>
            <a:r>
              <a:rPr lang="en-US"/>
              <a:t>variables that need to be initialized before the `main()` function, the VCRuntime library startup code (which handles </a:t>
            </a:r>
            <a:endParaRPr lang="en-US"/>
          </a:p>
          <a:p>
            <a:pPr algn="l"/>
            <a:r>
              <a:rPr lang="en-US"/>
              <a:t>running the static initializers or terminators) hasn't been run yet.</a:t>
            </a:r>
            <a:endParaRPr lang="en-US"/>
          </a:p>
          <a:p>
            <a:pPr algn="l"/>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Making a stack</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903605" y="1310005"/>
            <a:ext cx="11210925" cy="3138170"/>
          </a:xfrm>
          <a:prstGeom prst="rect">
            <a:avLst/>
          </a:prstGeom>
          <a:noFill/>
        </p:spPr>
        <p:txBody>
          <a:bodyPr wrap="none" rtlCol="0">
            <a:spAutoFit/>
          </a:bodyPr>
          <a:p>
            <a:pPr algn="l"/>
            <a:r>
              <a:rPr lang="en-US"/>
              <a:t>Let's continue looking at the example code.</a:t>
            </a:r>
            <a:endParaRPr lang="en-US"/>
          </a:p>
          <a:p>
            <a:pPr algn="l"/>
            <a:endParaRPr lang="en-US"/>
          </a:p>
          <a:p>
            <a:pPr algn="l"/>
            <a:r>
              <a:rPr lang="en-US"/>
              <a:t>    push    rbp</a:t>
            </a:r>
            <a:endParaRPr lang="en-US"/>
          </a:p>
          <a:p>
            <a:pPr algn="l"/>
            <a:r>
              <a:rPr lang="en-US"/>
              <a:t>    mov     rbp, rsp</a:t>
            </a:r>
            <a:endParaRPr lang="en-US"/>
          </a:p>
          <a:p>
            <a:pPr algn="l"/>
            <a:r>
              <a:rPr lang="en-US"/>
              <a:t>    sub     rsp, 32</a:t>
            </a:r>
            <a:endParaRPr lang="en-US"/>
          </a:p>
          <a:p>
            <a:pPr algn="l"/>
            <a:endParaRPr lang="en-US"/>
          </a:p>
          <a:p>
            <a:pPr algn="l"/>
            <a:r>
              <a:rPr lang="en-US"/>
              <a:t>The push psuedo-op takes the operand passed to it, decrements the stack pointer, and then stores the operand on top </a:t>
            </a:r>
            <a:endParaRPr lang="en-US"/>
          </a:p>
          <a:p>
            <a:pPr algn="l"/>
            <a:r>
              <a:rPr lang="en-US"/>
              <a:t>of the stack. We do this to the base pointer so that we can save the current position of the stack. (So that if we need to </a:t>
            </a:r>
            <a:endParaRPr lang="en-US"/>
          </a:p>
          <a:p>
            <a:pPr algn="l"/>
            <a:r>
              <a:rPr lang="en-US"/>
              <a:t>refer to variables on the stack, we have a base address to refer to, since we could be adding/removing objects from </a:t>
            </a:r>
            <a:endParaRPr lang="en-US"/>
          </a:p>
          <a:p>
            <a:pPr algn="l"/>
            <a:r>
              <a:rPr lang="en-US"/>
              <a:t>the stack all the time and thus the stack pointer alone would be insufficient.)</a:t>
            </a:r>
            <a:endParaRPr lang="en-US"/>
          </a:p>
          <a:p>
            <a:pPr algn="l"/>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Calling functions in assembly</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903605" y="1310005"/>
            <a:ext cx="11282045" cy="5631180"/>
          </a:xfrm>
          <a:prstGeom prst="rect">
            <a:avLst/>
          </a:prstGeom>
          <a:noFill/>
        </p:spPr>
        <p:txBody>
          <a:bodyPr wrap="none" rtlCol="0">
            <a:spAutoFit/>
          </a:bodyPr>
          <a:p>
            <a:pPr algn="l"/>
            <a:r>
              <a:rPr lang="en-US" b="1"/>
              <a:t>Instruction Pointer (IP):</a:t>
            </a:r>
            <a:r>
              <a:rPr lang="en-US"/>
              <a:t> The 16-bit IP register stores the offset address of the next instruction to be executed. IP in </a:t>
            </a:r>
            <a:endParaRPr lang="en-US"/>
          </a:p>
          <a:p>
            <a:pPr algn="l"/>
            <a:r>
              <a:rPr lang="en-US"/>
              <a:t>association with the CS register (as CS:IP) gives the complete address of the current instruction in the code segment.</a:t>
            </a:r>
            <a:endParaRPr lang="en-US"/>
          </a:p>
          <a:p>
            <a:pPr algn="l"/>
            <a:endParaRPr lang="en-US"/>
          </a:p>
          <a:p>
            <a:pPr algn="l"/>
            <a:r>
              <a:rPr lang="en-US"/>
              <a:t>The next few lines are the real business logic of the example assembly code:</a:t>
            </a:r>
            <a:endParaRPr lang="en-US"/>
          </a:p>
          <a:p>
            <a:pPr algn="l"/>
            <a:endParaRPr lang="en-US"/>
          </a:p>
          <a:p>
            <a:pPr algn="l"/>
            <a:r>
              <a:rPr lang="en-US"/>
              <a:t>    lea     rcx, [msg]</a:t>
            </a:r>
            <a:endParaRPr lang="en-US"/>
          </a:p>
          <a:p>
            <a:pPr algn="l"/>
            <a:r>
              <a:rPr lang="en-US"/>
              <a:t>    call    printf</a:t>
            </a:r>
            <a:endParaRPr lang="en-US"/>
          </a:p>
          <a:p>
            <a:pPr algn="l"/>
            <a:r>
              <a:rPr lang="en-US"/>
              <a:t>The first instruction here is a little confusing. </a:t>
            </a:r>
            <a:endParaRPr lang="en-US"/>
          </a:p>
          <a:p>
            <a:pPr algn="l"/>
            <a:endParaRPr lang="en-US"/>
          </a:p>
          <a:p>
            <a:pPr algn="l"/>
            <a:r>
              <a:rPr lang="en-US"/>
              <a:t>Well, LEA actually stands for Load Effective Address, which comes no closer to explaining what it actually does. The way </a:t>
            </a:r>
            <a:endParaRPr lang="en-US"/>
          </a:p>
          <a:p>
            <a:pPr algn="l"/>
            <a:r>
              <a:rPr lang="en-US"/>
              <a:t>I like to think about it is that lea serves essentially the same purpose as mov; they both move memory from the second </a:t>
            </a:r>
            <a:endParaRPr lang="en-US"/>
          </a:p>
          <a:p>
            <a:pPr algn="l"/>
            <a:r>
              <a:rPr lang="en-US"/>
              <a:t>operand to the first. The difference is in how exactly they do it; the mov instruction moves memory directly from </a:t>
            </a:r>
            <a:endParaRPr lang="en-US"/>
          </a:p>
          <a:p>
            <a:pPr algn="l"/>
            <a:r>
              <a:rPr lang="en-US"/>
              <a:t>operand to operand, while lea computes the effective address of the second operand, before moving it to the first </a:t>
            </a:r>
            <a:endParaRPr lang="en-US"/>
          </a:p>
          <a:p>
            <a:pPr algn="l"/>
            <a:r>
              <a:rPr lang="en-US"/>
              <a:t>operand. As such, while both instructions technically could do the same thing (just with slightly different syntax), the </a:t>
            </a:r>
            <a:endParaRPr lang="en-US"/>
          </a:p>
          <a:p>
            <a:pPr algn="l"/>
            <a:r>
              <a:rPr lang="en-US"/>
              <a:t>way they function is different enough to distinguish their use cases</a:t>
            </a:r>
            <a:endParaRPr lang="en-US"/>
          </a:p>
          <a:p>
            <a:pPr algn="l"/>
            <a:endParaRPr lang="en-US"/>
          </a:p>
          <a:p>
            <a:pPr algn="l"/>
            <a:r>
              <a:rPr lang="en-US"/>
              <a:t>In this case, we use lea to load the address of the msg variable (which is a pointer to our “Hello, world!” ) into the rcx </a:t>
            </a:r>
            <a:endParaRPr lang="en-US"/>
          </a:p>
          <a:p>
            <a:pPr algn="l"/>
            <a:r>
              <a:rPr lang="en-US"/>
              <a:t>register. If you recall the calling conventions, this is the register that should contain the first argument for a function call.</a:t>
            </a:r>
            <a:endParaRPr lang="en-US"/>
          </a:p>
          <a:p>
            <a:pPr algn="l"/>
            <a:endParaRPr lang="en-US"/>
          </a:p>
          <a:p>
            <a:pPr algn="l"/>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Shutting down the program</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903605" y="1310005"/>
            <a:ext cx="10804525" cy="2584450"/>
          </a:xfrm>
          <a:prstGeom prst="rect">
            <a:avLst/>
          </a:prstGeom>
          <a:noFill/>
        </p:spPr>
        <p:txBody>
          <a:bodyPr wrap="none" rtlCol="0">
            <a:spAutoFit/>
          </a:bodyPr>
          <a:p>
            <a:pPr algn="l"/>
            <a:r>
              <a:rPr lang="en-US"/>
              <a:t>Now that we've printed our line out to the console, we're good. It's time to shut it down!</a:t>
            </a:r>
            <a:endParaRPr lang="en-US"/>
          </a:p>
          <a:p>
            <a:pPr algn="l"/>
            <a:endParaRPr lang="en-US"/>
          </a:p>
          <a:p>
            <a:pPr algn="l"/>
            <a:r>
              <a:rPr lang="en-US"/>
              <a:t>    xor     rax, rax</a:t>
            </a:r>
            <a:endParaRPr lang="en-US"/>
          </a:p>
          <a:p>
            <a:pPr algn="l"/>
            <a:r>
              <a:rPr lang="en-US"/>
              <a:t>    call    ExitProcess</a:t>
            </a:r>
            <a:endParaRPr lang="en-US"/>
          </a:p>
          <a:p>
            <a:pPr algn="l"/>
            <a:endParaRPr lang="en-US"/>
          </a:p>
          <a:p>
            <a:pPr algn="l"/>
            <a:r>
              <a:rPr lang="en-US"/>
              <a:t>Remember that according to the calling convention, the return value for a function goes into rax for integers. Well, </a:t>
            </a:r>
            <a:endParaRPr lang="en-US"/>
          </a:p>
          <a:p>
            <a:pPr algn="l"/>
            <a:r>
              <a:rPr lang="en-US"/>
              <a:t>main is no different, and so we exclusive-or the rax register with itself, effectively zero-ing it out, before calling the </a:t>
            </a:r>
            <a:endParaRPr lang="en-US"/>
          </a:p>
          <a:p>
            <a:pPr algn="l"/>
            <a:r>
              <a:rPr lang="en-US"/>
              <a:t>Win32 ExitProcess function, thus ending the application.</a:t>
            </a:r>
            <a:endParaRPr lang="en-US"/>
          </a:p>
          <a:p>
            <a:pPr algn="l"/>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Constants</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63491"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421640" y="1217295"/>
            <a:ext cx="10215880" cy="344360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SzPct val="200000"/>
              <a:buBlip>
                <a:blip r:embed="rId2"/>
              </a:buBlip>
            </a:pPr>
            <a:r>
              <a:rPr dirty="0">
                <a:latin typeface="Arial" panose="020B0604020202020204" pitchFamily="34" charset="0"/>
                <a:cs typeface="Arial" panose="020B0604020202020204" pitchFamily="34" charset="0"/>
              </a:rPr>
              <a:t>There are several directives provided by NASM that define constants. We will particularly discuss </a:t>
            </a:r>
            <a:r>
              <a:rPr lang="en-US" dirty="0">
                <a:latin typeface="Arial" panose="020B0604020202020204" pitchFamily="34" charset="0"/>
                <a:cs typeface="Arial" panose="020B0604020202020204" pitchFamily="34" charset="0"/>
              </a:rPr>
              <a:t>three </a:t>
            </a:r>
            <a:r>
              <a:rPr dirty="0">
                <a:latin typeface="Arial" panose="020B0604020202020204" pitchFamily="34" charset="0"/>
                <a:cs typeface="Arial" panose="020B0604020202020204" pitchFamily="34" charset="0"/>
              </a:rPr>
              <a:t>directives −</a:t>
            </a:r>
            <a:endParaRPr dirty="0">
              <a:latin typeface="Arial" panose="020B0604020202020204" pitchFamily="34" charset="0"/>
              <a:cs typeface="Arial" panose="020B0604020202020204" pitchFamily="34" charset="0"/>
            </a:endParaRPr>
          </a:p>
          <a:p>
            <a:pPr marL="0" indent="0">
              <a:buSzPct val="200000"/>
              <a:buNone/>
            </a:pPr>
            <a:r>
              <a:rPr lang="en-US" dirty="0">
                <a:latin typeface="Arial" panose="020B0604020202020204" pitchFamily="34" charset="0"/>
                <a:cs typeface="Arial" panose="020B0604020202020204" pitchFamily="34" charset="0"/>
              </a:rPr>
              <a:t>    equ</a:t>
            </a:r>
            <a:endParaRPr lang="en-US" dirty="0">
              <a:latin typeface="Arial" panose="020B0604020202020204" pitchFamily="34" charset="0"/>
              <a:cs typeface="Arial" panose="020B0604020202020204" pitchFamily="34" charset="0"/>
            </a:endParaRPr>
          </a:p>
          <a:p>
            <a:pPr marL="0" indent="0">
              <a:buSzPct val="200000"/>
              <a:buNone/>
            </a:pPr>
            <a:r>
              <a:rPr lang="en-US" dirty="0">
                <a:latin typeface="Arial" panose="020B0604020202020204" pitchFamily="34" charset="0"/>
                <a:cs typeface="Arial" panose="020B0604020202020204" pitchFamily="34" charset="0"/>
              </a:rPr>
              <a:t>    %assign</a:t>
            </a:r>
            <a:endParaRPr lang="en-US" dirty="0">
              <a:latin typeface="Arial" panose="020B0604020202020204" pitchFamily="34" charset="0"/>
              <a:cs typeface="Arial" panose="020B0604020202020204" pitchFamily="34" charset="0"/>
            </a:endParaRPr>
          </a:p>
          <a:p>
            <a:pPr marL="0" indent="0">
              <a:buSzPct val="200000"/>
              <a:buNone/>
            </a:pPr>
            <a:r>
              <a:rPr lang="en-US" dirty="0">
                <a:latin typeface="Arial" panose="020B0604020202020204" pitchFamily="34" charset="0"/>
                <a:cs typeface="Arial" panose="020B0604020202020204" pitchFamily="34" charset="0"/>
              </a:rPr>
              <a:t>    %define</a:t>
            </a:r>
            <a:endParaRPr lang="en-US" dirty="0">
              <a:latin typeface="Arial" panose="020B0604020202020204" pitchFamily="34" charset="0"/>
              <a:cs typeface="Arial" panose="020B0604020202020204" pitchFamily="34" charset="0"/>
            </a:endParaRPr>
          </a:p>
          <a:p>
            <a:pPr marL="0" indent="0">
              <a:buSzPct val="200000"/>
              <a:buNone/>
            </a:pPr>
            <a:r>
              <a:rPr lang="en-US"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marL="0" indent="0">
              <a:buSzPct val="200000"/>
              <a:buNone/>
            </a:pP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0" y="0"/>
            <a:ext cx="12192635" cy="6858000"/>
          </a:xfrm>
          <a:prstGeom prst="rect">
            <a:avLst/>
          </a:prstGeom>
          <a:noFill/>
          <a:ln w="9525">
            <a:noFill/>
          </a:ln>
        </p:spPr>
      </p:pic>
      <p:sp>
        <p:nvSpPr>
          <p:cNvPr id="3" name="矩形 2"/>
          <p:cNvSpPr/>
          <p:nvPr/>
        </p:nvSpPr>
        <p:spPr>
          <a:xfrm>
            <a:off x="0" y="-2"/>
            <a:ext cx="12191998" cy="6858002"/>
          </a:xfrm>
          <a:prstGeom prst="rect">
            <a:avLst/>
          </a:prstGeom>
          <a:solidFill>
            <a:sysClr val="window" lastClr="FFFFFF">
              <a:alpha val="91765"/>
            </a:sysClr>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4" name="文本框 3"/>
          <p:cNvSpPr txBox="1"/>
          <p:nvPr/>
        </p:nvSpPr>
        <p:spPr>
          <a:xfrm>
            <a:off x="4278630" y="2934653"/>
            <a:ext cx="7913370" cy="852805"/>
          </a:xfrm>
          <a:prstGeom prst="rect">
            <a:avLst/>
          </a:prstGeom>
          <a:noFill/>
        </p:spPr>
        <p:txBody>
          <a:bodyPr wrap="square" rtlCol="0">
            <a:sp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sz="5500" b="1" noProof="0">
                <a:ln>
                  <a:noFill/>
                </a:ln>
                <a:solidFill>
                  <a:srgbClr val="07A7AF"/>
                </a:solidFill>
                <a:effectLst/>
                <a:uLnTx/>
                <a:uFillTx/>
                <a:latin typeface="Arial" panose="020B0604020202020204" pitchFamily="34" charset="0"/>
                <a:ea typeface="Microsoft YaHei" panose="020B0503020204020204" charset="-122"/>
                <a:sym typeface="+mn-ea"/>
              </a:rPr>
              <a:t>Volatile </a:t>
            </a:r>
            <a:endParaRPr lang="en-US" sz="5500" dirty="0">
              <a:solidFill>
                <a:srgbClr val="09DEE9">
                  <a:lumMod val="75000"/>
                </a:srgbClr>
              </a:solidFill>
              <a:latin typeface="Arial Black" panose="020B0A04020102020204" charset="0"/>
              <a:ea typeface="Microsoft YaHei Light" panose="020B0502040204020203" charset="-122"/>
              <a:cs typeface="Arial Black" panose="020B0A04020102020204" charset="0"/>
              <a:sym typeface="+mn-lt"/>
            </a:endParaRPr>
          </a:p>
        </p:txBody>
      </p:sp>
      <p:sp>
        <p:nvSpPr>
          <p:cNvPr id="5"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E7442A-BA00-4274-AC47-95D95C23D1C8}" type="datetimeFigureOut">
              <a:rPr lang="zh-CN" altLang="en-US" smtClean="0">
                <a:solidFill>
                  <a:prstClr val="black"/>
                </a:solidFill>
                <a:latin typeface="Segoe UI" panose="020B0502040204020203"/>
                <a:ea typeface="Microsoft YaHei Light" panose="020B0502040204020203" charset="-122"/>
              </a:rPr>
            </a:fld>
            <a:endParaRPr lang="zh-CN" altLang="en-US">
              <a:solidFill>
                <a:prstClr val="black"/>
              </a:solidFill>
              <a:latin typeface="Segoe UI" panose="020B0502040204020203"/>
              <a:ea typeface="Microsoft YaHei Light" panose="020B0502040204020203" charset="-122"/>
            </a:endParaRPr>
          </a:p>
        </p:txBody>
      </p:sp>
      <p:sp>
        <p:nvSpPr>
          <p:cNvPr id="6" name="矩形 5"/>
          <p:cNvSpPr/>
          <p:nvPr>
            <p:custDataLst>
              <p:tags r:id="rId3"/>
            </p:custDataLst>
          </p:nvPr>
        </p:nvSpPr>
        <p:spPr>
          <a:xfrm>
            <a:off x="707653" y="-2"/>
            <a:ext cx="3391877" cy="6858002"/>
          </a:xfrm>
          <a:prstGeom prst="rect">
            <a:avLst/>
          </a:prstGeom>
          <a:solidFill>
            <a:srgbClr val="07A7AF">
              <a:alpha val="9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7"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r>
              <a:rPr lang="en-US" altLang="zh-CN" dirty="0">
                <a:solidFill>
                  <a:prstClr val="white"/>
                </a:solidFill>
                <a:latin typeface="Segoe UI" panose="020B0502040204020203"/>
                <a:ea typeface="Microsoft YaHei Light" panose="020B0502040204020203" charset="-122"/>
              </a:rPr>
              <a:t>03</a:t>
            </a:r>
            <a:endParaRPr lang="zh-CN" altLang="en-US" dirty="0">
              <a:solidFill>
                <a:prstClr val="white"/>
              </a:solidFill>
              <a:latin typeface="Segoe UI" panose="020B0502040204020203"/>
              <a:ea typeface="Microsoft YaHei Light" panose="020B0502040204020203" charset="-122"/>
            </a:endParaRPr>
          </a:p>
        </p:txBody>
      </p:sp>
      <p:sp>
        <p:nvSpPr>
          <p:cNvPr id="8"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r>
              <a:rPr lang="en-US" altLang="zh-CN" dirty="0">
                <a:solidFill>
                  <a:prstClr val="white"/>
                </a:solidFill>
                <a:latin typeface="Segoe UI" panose="020B0502040204020203"/>
                <a:ea typeface="Microsoft YaHei Light" panose="020B0502040204020203" charset="-122"/>
              </a:rPr>
              <a:t>Part Three</a:t>
            </a:r>
            <a:endParaRPr lang="en-US" altLang="zh-CN" dirty="0">
              <a:solidFill>
                <a:prstClr val="white"/>
              </a:solidFill>
              <a:latin typeface="Segoe UI" panose="020B0502040204020203"/>
              <a:ea typeface="Microsoft YaHei Light" panose="020B0502040204020203" charset="-122"/>
            </a:endParaRPr>
          </a:p>
        </p:txBody>
      </p:sp>
      <p:grpSp>
        <p:nvGrpSpPr>
          <p:cNvPr id="9" name="组合 8"/>
          <p:cNvGrpSpPr/>
          <p:nvPr/>
        </p:nvGrpSpPr>
        <p:grpSpPr>
          <a:xfrm>
            <a:off x="1952199" y="2121506"/>
            <a:ext cx="658709" cy="199812"/>
            <a:chOff x="4510429" y="6007426"/>
            <a:chExt cx="658709" cy="199812"/>
          </a:xfrm>
        </p:grpSpPr>
        <p:sp>
          <p:nvSpPr>
            <p:cNvPr id="10" name="L 形 9"/>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1" name="L 形 10"/>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2" name="L 形 11"/>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3" name="直角三角形 12"/>
            <p:cNvSpPr/>
            <p:nvPr userDrawn="1">
              <p:custDataLst>
                <p:tags r:id="rId9"/>
              </p:custDataLst>
            </p:nvPr>
          </p:nvSpPr>
          <p:spPr>
            <a:xfrm rot="13500000">
              <a:off x="4510429" y="6007426"/>
              <a:ext cx="199812" cy="199812"/>
            </a:xfrm>
            <a:prstGeom prst="rtTriangle">
              <a:avLst/>
            </a:prstGeom>
            <a:solidFill>
              <a:srgbClr val="06DCA9">
                <a:lumMod val="50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grpSp>
      <p:sp>
        <p:nvSpPr>
          <p:cNvPr id="14" name="矩形 13"/>
          <p:cNvSpPr/>
          <p:nvPr>
            <p:custDataLst>
              <p:tags r:id="rId10"/>
            </p:custDataLst>
          </p:nvPr>
        </p:nvSpPr>
        <p:spPr>
          <a:xfrm>
            <a:off x="545426"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
        <p:nvSpPr>
          <p:cNvPr id="15" name="矩形 14"/>
          <p:cNvSpPr/>
          <p:nvPr>
            <p:custDataLst>
              <p:tags r:id="rId11"/>
            </p:custDataLst>
          </p:nvPr>
        </p:nvSpPr>
        <p:spPr>
          <a:xfrm flipV="1">
            <a:off x="4158103"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Microsoft YaHei Light" panose="020B0502040204020203" charset="-122"/>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Volatile and Non-volatile</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453390" y="1280795"/>
            <a:ext cx="11528425" cy="2584450"/>
          </a:xfrm>
          <a:prstGeom prst="rect">
            <a:avLst/>
          </a:prstGeom>
          <a:noFill/>
        </p:spPr>
        <p:txBody>
          <a:bodyPr wrap="none" rtlCol="0">
            <a:spAutoFit/>
          </a:bodyPr>
          <a:p>
            <a:pPr algn="l"/>
            <a:r>
              <a:rPr lang="en-US"/>
              <a:t>The concept of volatility differs from the volatile keyword in C/C++ slightly, though the general meaning doesn't change.</a:t>
            </a:r>
            <a:endParaRPr lang="en-US"/>
          </a:p>
          <a:p>
            <a:pPr algn="l"/>
            <a:r>
              <a:rPr lang="en-US"/>
              <a:t> In the Microsoft x64 calling convention, certain registers are treated as </a:t>
            </a:r>
            <a:r>
              <a:rPr lang="en-US" b="1"/>
              <a:t>volatile</a:t>
            </a:r>
            <a:r>
              <a:rPr lang="en-US"/>
              <a:t>, meaning that they are subject to change </a:t>
            </a:r>
            <a:endParaRPr lang="en-US"/>
          </a:p>
          <a:p>
            <a:pPr algn="l"/>
            <a:r>
              <a:rPr lang="en-US"/>
              <a:t>and are not guaranteed to be preserved between function calls or scope changes.</a:t>
            </a:r>
            <a:endParaRPr lang="en-US"/>
          </a:p>
          <a:p>
            <a:pPr algn="l"/>
            <a:endParaRPr lang="en-US"/>
          </a:p>
          <a:p>
            <a:pPr algn="l"/>
            <a:endParaRPr lang="en-US"/>
          </a:p>
          <a:p>
            <a:pPr algn="l"/>
            <a:r>
              <a:rPr lang="en-US"/>
              <a:t>some registers are what's known as </a:t>
            </a:r>
            <a:r>
              <a:rPr lang="en-US" b="1"/>
              <a:t>non-volatile</a:t>
            </a:r>
            <a:r>
              <a:rPr lang="en-US"/>
              <a:t>, which means that we are potentially responsible for preserving the state </a:t>
            </a:r>
            <a:endParaRPr lang="en-US"/>
          </a:p>
          <a:p>
            <a:pPr algn="l"/>
            <a:r>
              <a:rPr lang="en-US"/>
              <a:t>of the registers and restoring their states after our function call is complete. If we do not, then the caller might act upon </a:t>
            </a:r>
            <a:endParaRPr lang="en-US"/>
          </a:p>
          <a:p>
            <a:pPr algn="l"/>
            <a:r>
              <a:rPr lang="en-US"/>
              <a:t>invalid data in those registers, since we failed to preserve their original values that the caller was dependent on.</a:t>
            </a:r>
            <a:endParaRPr lang="en-US"/>
          </a:p>
          <a:p>
            <a:pPr algn="l"/>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Volatile and Non-volatile</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453390" y="1280795"/>
            <a:ext cx="10878185" cy="1476375"/>
          </a:xfrm>
          <a:prstGeom prst="rect">
            <a:avLst/>
          </a:prstGeom>
          <a:noFill/>
        </p:spPr>
        <p:txBody>
          <a:bodyPr wrap="none" rtlCol="0">
            <a:spAutoFit/>
          </a:bodyPr>
          <a:p>
            <a:pPr algn="l"/>
            <a:r>
              <a:rPr lang="en-US"/>
              <a:t>Under the Microsoft x64 calling convention, the rax, rcx, rdx, r8, r9, r10 and r11 registers are considered volatile</a:t>
            </a:r>
            <a:endParaRPr lang="en-US"/>
          </a:p>
          <a:p>
            <a:pPr algn="l"/>
            <a:endParaRPr lang="en-US"/>
          </a:p>
          <a:p>
            <a:pPr algn="l"/>
            <a:endParaRPr lang="en-US"/>
          </a:p>
          <a:p>
            <a:pPr algn="l"/>
            <a:r>
              <a:rPr lang="en-US"/>
              <a:t>the rbx, rbp, rdi, rsi, rsp, and r12 through r15 registers are considered non-volatile and must have their states saved </a:t>
            </a:r>
            <a:endParaRPr lang="en-US"/>
          </a:p>
          <a:p>
            <a:pPr algn="l"/>
            <a:r>
              <a:rPr lang="en-US"/>
              <a:t>and preserved through function calls.</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The shadow space</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453390" y="1280795"/>
            <a:ext cx="11685270" cy="3138170"/>
          </a:xfrm>
          <a:prstGeom prst="rect">
            <a:avLst/>
          </a:prstGeom>
          <a:noFill/>
        </p:spPr>
        <p:txBody>
          <a:bodyPr wrap="none" rtlCol="0">
            <a:spAutoFit/>
          </a:bodyPr>
          <a:p>
            <a:pPr algn="l"/>
            <a:r>
              <a:rPr lang="en-US"/>
              <a:t>Under the Microsoft x64 calling convention, there is a unique concept of what's known as a shadow space, also referred to </a:t>
            </a:r>
            <a:endParaRPr lang="en-US"/>
          </a:p>
          <a:p>
            <a:pPr algn="l"/>
            <a:r>
              <a:rPr lang="en-US"/>
              <a:t>as a home space. This is a space that is reserved every time you enter a function and is equal to at least 32 bytes (which is </a:t>
            </a:r>
            <a:endParaRPr lang="en-US"/>
          </a:p>
          <a:p>
            <a:pPr algn="l"/>
            <a:r>
              <a:rPr lang="en-US"/>
              <a:t>enough space to hold 4 arguments).</a:t>
            </a:r>
            <a:endParaRPr lang="en-US"/>
          </a:p>
          <a:p>
            <a:pPr algn="l"/>
            <a:endParaRPr lang="en-US"/>
          </a:p>
          <a:p>
            <a:pPr algn="l"/>
            <a:r>
              <a:rPr lang="en-US"/>
              <a:t>While the calling convention does not explicitly require the callee to use the shadow space, you should allocate it regardless </a:t>
            </a:r>
            <a:endParaRPr lang="en-US"/>
          </a:p>
          <a:p>
            <a:pPr algn="l"/>
            <a:r>
              <a:rPr lang="en-US"/>
              <a:t>when you are utilizing the stack, especially in a non-leaf function.</a:t>
            </a:r>
            <a:endParaRPr lang="en-US"/>
          </a:p>
          <a:p>
            <a:pPr algn="l"/>
            <a:endParaRPr lang="en-US"/>
          </a:p>
          <a:p>
            <a:pPr algn="l"/>
            <a:r>
              <a:rPr lang="en-US"/>
              <a:t>Also, as a reminder, no matter how much space you allocate for the shadow space and your own function's variables, </a:t>
            </a:r>
            <a:endParaRPr lang="en-US"/>
          </a:p>
          <a:p>
            <a:pPr algn="l"/>
            <a:r>
              <a:rPr lang="en-US"/>
              <a:t>you still need to ensure that the stack pointer is aligned on a 16-byte boundary after all is said and done.</a:t>
            </a:r>
            <a:endParaRPr lang="en-US"/>
          </a:p>
          <a:p>
            <a:pPr algn="l"/>
            <a:endParaRPr lang="en-US"/>
          </a:p>
          <a:p>
            <a:pPr algn="l"/>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图片 100"/>
          <p:cNvPicPr/>
          <p:nvPr/>
        </p:nvPicPr>
        <p:blipFill>
          <a:blip r:embed="rId1"/>
          <a:srcRect b="14287"/>
          <a:stretch>
            <a:fillRect/>
          </a:stretch>
        </p:blipFill>
        <p:spPr>
          <a:xfrm>
            <a:off x="0" y="-32385"/>
            <a:ext cx="12179300" cy="6900545"/>
          </a:xfrm>
          <a:prstGeom prst="rect">
            <a:avLst/>
          </a:prstGeom>
          <a:noFill/>
          <a:ln w="9525">
            <a:noFill/>
          </a:ln>
        </p:spPr>
      </p:pic>
      <p:sp>
        <p:nvSpPr>
          <p:cNvPr id="7" name="矩形 6"/>
          <p:cNvSpPr/>
          <p:nvPr/>
        </p:nvSpPr>
        <p:spPr>
          <a:xfrm>
            <a:off x="0" y="-32385"/>
            <a:ext cx="12192000" cy="690054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compatLnSpc="1">
            <a:noAutofit/>
          </a:bodyPr>
          <a:lstStyle/>
          <a:p>
            <a:pPr algn="ctr"/>
            <a:endParaRPr lang="zh-CN" altLang="en-US" dirty="0">
              <a:latin typeface="Times New Roman" panose="02020603050405020304" charset="0"/>
              <a:ea typeface="阿里巴巴普惠体 R" panose="00020600040101010101" pitchFamily="18" charset="-122"/>
              <a:cs typeface="Times New Roman" panose="02020603050405020304" charset="0"/>
            </a:endParaRPr>
          </a:p>
        </p:txBody>
      </p:sp>
      <p:sp>
        <p:nvSpPr>
          <p:cNvPr id="115" name="矩形 114"/>
          <p:cNvSpPr/>
          <p:nvPr/>
        </p:nvSpPr>
        <p:spPr bwMode="auto">
          <a:xfrm>
            <a:off x="-19050" y="2219960"/>
            <a:ext cx="12198985" cy="10147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rPr>
              <a:t>THE END</a:t>
            </a:r>
            <a:endParaRPr kumimoji="0" lang="en-US" altLang="zh-CN" sz="6000" b="1" i="0" u="none" strike="noStrike" kern="1200" cap="none" spc="0" normalizeH="0" baseline="0" noProof="0">
              <a:ln w="19050">
                <a:noFill/>
              </a:ln>
              <a:solidFill>
                <a:schemeClr val="tx1"/>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endParaRPr>
          </a:p>
        </p:txBody>
      </p:sp>
      <p:sp>
        <p:nvSpPr>
          <p:cNvPr id="9" name="矩形 8"/>
          <p:cNvSpPr/>
          <p:nvPr>
            <p:custDataLst>
              <p:tags r:id="rId2"/>
            </p:custDataLst>
          </p:nvPr>
        </p:nvSpPr>
        <p:spPr>
          <a:xfrm>
            <a:off x="9640129" y="6095138"/>
            <a:ext cx="2379149"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i="0" u="none" strike="noStrike" kern="1200" cap="none" spc="0" normalizeH="0" baseline="0" noProof="0" dirty="0">
                <a:ln>
                  <a:noFill/>
                </a:ln>
                <a:effectLst/>
                <a:uLnTx/>
                <a:uFillTx/>
                <a:latin typeface="Arial" panose="020B0604020202020204" pitchFamily="34" charset="0"/>
                <a:ea typeface="STKaiti" panose="02010600040101010101" pitchFamily="2" charset="-122"/>
                <a:cs typeface="Arial" panose="020B0604020202020204" pitchFamily="34" charset="0"/>
              </a:rPr>
              <a:t>2023.04.18</a:t>
            </a:r>
            <a:endParaRPr kumimoji="0" lang="en-US" altLang="zh-CN" sz="1600" i="0" u="none" strike="noStrike" kern="1200" cap="none" spc="0" normalizeH="0" baseline="0" noProof="0" dirty="0">
              <a:ln>
                <a:noFill/>
              </a:ln>
              <a:effectLst/>
              <a:uLnTx/>
              <a:uFillTx/>
              <a:latin typeface="Arial" panose="020B0604020202020204" pitchFamily="34" charset="0"/>
              <a:ea typeface="STKaiti" panose="02010600040101010101" pitchFamily="2" charset="-122"/>
              <a:cs typeface="Arial" panose="020B0604020202020204" pitchFamily="34" charset="0"/>
            </a:endParaRPr>
          </a:p>
        </p:txBody>
      </p:sp>
      <p:sp>
        <p:nvSpPr>
          <p:cNvPr id="10" name="矩形 9"/>
          <p:cNvSpPr/>
          <p:nvPr>
            <p:custDataLst>
              <p:tags r:id="rId3"/>
            </p:custDataLst>
          </p:nvPr>
        </p:nvSpPr>
        <p:spPr>
          <a:xfrm>
            <a:off x="2886710" y="4955540"/>
            <a:ext cx="6418580" cy="1139825"/>
          </a:xfrm>
          <a:prstGeom prst="rect">
            <a:avLst/>
          </a:prstGeom>
        </p:spPr>
        <p:txBody>
          <a:bodyPr wrap="square">
            <a:noAutofit/>
          </a:bodyPr>
          <a:lstStyle/>
          <a:p>
            <a:pPr indent="0" algn="ctr" fontAlgn="auto">
              <a:lnSpc>
                <a:spcPts val="2800"/>
              </a:lnSpc>
              <a:spcBef>
                <a:spcPts val="1500"/>
              </a:spcBef>
              <a:defRPr/>
            </a:pPr>
            <a:r>
              <a:rPr lang="en-US" altLang="zh-CN" dirty="0">
                <a:latin typeface="Palatino Linotype" panose="02040502050505030304" charset="0"/>
                <a:cs typeface="Palatino Linotype" panose="02040502050505030304" charset="0"/>
              </a:rPr>
              <a:t>Gianforte School of Computing </a:t>
            </a:r>
            <a:endParaRPr lang="en-US" altLang="zh-CN" dirty="0">
              <a:latin typeface="Palatino Linotype" panose="02040502050505030304" charset="0"/>
              <a:cs typeface="Palatino Linotype" panose="02040502050505030304" charset="0"/>
            </a:endParaRPr>
          </a:p>
          <a:p>
            <a:pPr indent="0" algn="ctr" fontAlgn="auto">
              <a:lnSpc>
                <a:spcPts val="2800"/>
              </a:lnSpc>
              <a:spcBef>
                <a:spcPts val="0"/>
              </a:spcBef>
              <a:defRPr/>
            </a:pPr>
            <a:r>
              <a:rPr lang="en-US" altLang="en-GB" dirty="0">
                <a:solidFill>
                  <a:srgbClr val="000000"/>
                </a:solidFill>
                <a:latin typeface="Palatino Linotype" panose="02040502050505030304" charset="0"/>
                <a:cs typeface="Palatino Linotype" panose="02040502050505030304" charset="0"/>
                <a:sym typeface="+mn-ea"/>
              </a:rPr>
              <a:t>Norm Asbjornson College of Engineerin</a:t>
            </a:r>
            <a:r>
              <a:rPr lang="en-US" altLang="zh-CN" dirty="0">
                <a:latin typeface="Palatino Linotype" panose="02040502050505030304" charset="0"/>
                <a:cs typeface="Palatino Linotype" panose="02040502050505030304" charset="0"/>
              </a:rPr>
              <a:t>E-mail: fzhong@montana.edu</a:t>
            </a:r>
            <a:endParaRPr lang="en-US" altLang="zh-CN" dirty="0">
              <a:latin typeface="Palatino Linotype" panose="02040502050505030304" charset="0"/>
              <a:cs typeface="Palatino Linotype" panose="02040502050505030304" charset="0"/>
            </a:endParaRPr>
          </a:p>
          <a:p>
            <a:pPr indent="0" algn="ctr" fontAlgn="auto">
              <a:lnSpc>
                <a:spcPts val="2800"/>
              </a:lnSpc>
              <a:spcBef>
                <a:spcPts val="0"/>
              </a:spcBef>
              <a:defRPr/>
            </a:pPr>
            <a:endParaRPr lang="en-US" altLang="zh-CN" dirty="0">
              <a:latin typeface="Palatino Linotype" panose="02040502050505030304" charset="0"/>
              <a:cs typeface="Palatino Linotype" panose="02040502050505030304" charset="0"/>
            </a:endParaRPr>
          </a:p>
        </p:txBody>
      </p:sp>
      <p:sp>
        <p:nvSpPr>
          <p:cNvPr id="12" name="文本框 11"/>
          <p:cNvSpPr txBox="1"/>
          <p:nvPr>
            <p:custDataLst>
              <p:tags r:id="rId4"/>
            </p:custDataLst>
          </p:nvPr>
        </p:nvSpPr>
        <p:spPr>
          <a:xfrm>
            <a:off x="4768215" y="3101340"/>
            <a:ext cx="2655570" cy="1001395"/>
          </a:xfrm>
          <a:prstGeom prst="rect">
            <a:avLst/>
          </a:prstGeom>
          <a:noFill/>
        </p:spPr>
        <p:txBody>
          <a:bodyPr wrap="square" rtlCol="0">
            <a:spAutoFit/>
          </a:bodyPr>
          <a:lstStyle/>
          <a:p>
            <a:pPr marR="0" indent="0" algn="ctr" defTabSz="914400" fontAlgn="auto">
              <a:lnSpc>
                <a:spcPct val="150000"/>
              </a:lnSpc>
              <a:spcBef>
                <a:spcPts val="0"/>
              </a:spcBef>
              <a:spcAft>
                <a:spcPts val="0"/>
              </a:spcAft>
              <a:buClrTx/>
              <a:buSzTx/>
              <a:buFontTx/>
              <a:buNone/>
              <a:defRPr/>
            </a:pPr>
            <a:r>
              <a:rPr lang="en-US" altLang="zh-CN" sz="2500" b="1" noProof="0" dirty="0" err="1">
                <a:latin typeface="Palatino Linotype" panose="02040502050505030304" charset="0"/>
                <a:ea typeface="STKaiti" panose="02010600040101010101" pitchFamily="2" charset="-122"/>
                <a:cs typeface="Palatino Linotype" panose="02040502050505030304" charset="0"/>
                <a:sym typeface="+mn-ea"/>
              </a:rPr>
              <a:t>Fangtian</a:t>
            </a:r>
            <a:r>
              <a:rPr lang="en-US" altLang="zh-CN" sz="2500" b="1" noProof="0" dirty="0">
                <a:latin typeface="Palatino Linotype" panose="02040502050505030304" charset="0"/>
                <a:ea typeface="STKaiti" panose="02010600040101010101" pitchFamily="2" charset="-122"/>
                <a:cs typeface="Palatino Linotype" panose="02040502050505030304" charset="0"/>
                <a:sym typeface="+mn-ea"/>
              </a:rPr>
              <a:t> </a:t>
            </a:r>
            <a:r>
              <a:rPr lang="en-US" altLang="zh-CN" sz="2500" b="1" noProof="0" dirty="0" err="1">
                <a:latin typeface="Palatino Linotype" panose="02040502050505030304" charset="0"/>
                <a:ea typeface="STKaiti" panose="02010600040101010101" pitchFamily="2" charset="-122"/>
                <a:cs typeface="Palatino Linotype" panose="02040502050505030304" charset="0"/>
                <a:sym typeface="+mn-ea"/>
              </a:rPr>
              <a:t>Zhong</a:t>
            </a:r>
            <a:endParaRPr kumimoji="0" lang="en-US" altLang="zh-CN" sz="2500" b="1" i="0" kern="1200" cap="none" spc="0" normalizeH="0" baseline="0" noProof="0" dirty="0" err="1">
              <a:latin typeface="Palatino Linotype" panose="02040502050505030304" charset="0"/>
              <a:ea typeface="STKaiti" panose="02010600040101010101" pitchFamily="2" charset="-122"/>
              <a:cs typeface="Palatino Linotype" panose="02040502050505030304" charset="0"/>
            </a:endParaRPr>
          </a:p>
          <a:p>
            <a:pPr marR="0" indent="0" algn="ctr" defTabSz="914400" fontAlgn="auto">
              <a:lnSpc>
                <a:spcPts val="2600"/>
              </a:lnSpc>
              <a:spcBef>
                <a:spcPts val="0"/>
              </a:spcBef>
              <a:spcAft>
                <a:spcPts val="0"/>
              </a:spcAft>
              <a:buClrTx/>
              <a:buSzTx/>
              <a:buFontTx/>
              <a:buNone/>
              <a:defRPr/>
            </a:pPr>
            <a:r>
              <a:rPr lang="en-US" altLang="zh-CN" sz="2500" b="1" noProof="0" dirty="0">
                <a:latin typeface="Palatino Linotype" panose="02040502050505030304" charset="0"/>
                <a:ea typeface="STKaiti" panose="02010600040101010101" pitchFamily="2" charset="-122"/>
                <a:cs typeface="Palatino Linotype" panose="02040502050505030304" charset="0"/>
                <a:sym typeface="+mn-ea"/>
              </a:rPr>
              <a:t>CSCI 491 </a:t>
            </a:r>
            <a:endParaRPr lang="zh-CN" altLang="en-US" sz="2500">
              <a:latin typeface="Palatino Linotype" panose="02040502050505030304" charset="0"/>
              <a:cs typeface="Palatino Linotype" panose="02040502050505030304" charset="0"/>
            </a:endParaRPr>
          </a:p>
        </p:txBody>
      </p:sp>
      <p:sp>
        <p:nvSpPr>
          <p:cNvPr id="4" name="Freeform 159"/>
          <p:cNvSpPr>
            <a:spLocks noEditPoints="1"/>
          </p:cNvSpPr>
          <p:nvPr>
            <p:custDataLst>
              <p:tags r:id="rId5"/>
            </p:custDataLst>
          </p:nvPr>
        </p:nvSpPr>
        <p:spPr bwMode="auto">
          <a:xfrm>
            <a:off x="675098" y="173263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ln>
        </p:spPr>
        <p:txBody>
          <a:bodyPr vert="horz" wrap="square" lIns="91440" tIns="45720" rIns="91440" bIns="45720" numCol="1" anchor="t" anchorCtr="0" compatLnSpc="1"/>
          <a:lstStyle/>
          <a:p>
            <a:endParaRPr lang="es-ES" dirty="0"/>
          </a:p>
        </p:txBody>
      </p:sp>
      <p:sp>
        <p:nvSpPr>
          <p:cNvPr id="5" name="Freeform 159"/>
          <p:cNvSpPr>
            <a:spLocks noEditPoints="1"/>
          </p:cNvSpPr>
          <p:nvPr>
            <p:custDataLst>
              <p:tags r:id="rId6"/>
            </p:custDataLst>
          </p:nvPr>
        </p:nvSpPr>
        <p:spPr bwMode="auto">
          <a:xfrm>
            <a:off x="1379361" y="1382802"/>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ln>
        </p:spPr>
        <p:txBody>
          <a:bodyPr vert="horz" wrap="square" lIns="91440" tIns="45720" rIns="91440" bIns="45720" numCol="1" anchor="t" anchorCtr="0" compatLnSpc="1"/>
          <a:lstStyle/>
          <a:p>
            <a:endParaRPr lang="es-ES" dirty="0"/>
          </a:p>
        </p:txBody>
      </p:sp>
      <p:sp>
        <p:nvSpPr>
          <p:cNvPr id="11" name="Freeform 159"/>
          <p:cNvSpPr>
            <a:spLocks noEditPoints="1"/>
          </p:cNvSpPr>
          <p:nvPr>
            <p:custDataLst>
              <p:tags r:id="rId7"/>
            </p:custDataLst>
          </p:nvPr>
        </p:nvSpPr>
        <p:spPr bwMode="auto">
          <a:xfrm>
            <a:off x="1969007" y="437235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3"/>
          </a:solidFill>
          <a:ln w="12700">
            <a:noFill/>
            <a:prstDash val="solid"/>
            <a:round/>
          </a:ln>
        </p:spPr>
        <p:txBody>
          <a:bodyPr vert="horz" wrap="square" lIns="91440" tIns="45720" rIns="91440" bIns="45720" numCol="1" anchor="t" anchorCtr="0" compatLnSpc="1"/>
          <a:lstStyle/>
          <a:p>
            <a:endParaRPr lang="es-ES" dirty="0"/>
          </a:p>
        </p:txBody>
      </p:sp>
      <p:sp>
        <p:nvSpPr>
          <p:cNvPr id="17" name="Freeform 298"/>
          <p:cNvSpPr/>
          <p:nvPr>
            <p:custDataLst>
              <p:tags r:id="rId8"/>
            </p:custDataLst>
          </p:nvPr>
        </p:nvSpPr>
        <p:spPr bwMode="auto">
          <a:xfrm>
            <a:off x="11101499" y="3197526"/>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ln>
        </p:spPr>
        <p:txBody>
          <a:bodyPr vert="horz" wrap="square" lIns="91440" tIns="45720" rIns="91440" bIns="45720" numCol="1" anchor="t" anchorCtr="0" compatLnSpc="1"/>
          <a:lstStyle/>
          <a:p>
            <a:endParaRPr lang="es-ES" dirty="0"/>
          </a:p>
        </p:txBody>
      </p:sp>
      <p:sp>
        <p:nvSpPr>
          <p:cNvPr id="18" name="Freeform 302"/>
          <p:cNvSpPr/>
          <p:nvPr>
            <p:custDataLst>
              <p:tags r:id="rId9"/>
            </p:custDataLst>
          </p:nvPr>
        </p:nvSpPr>
        <p:spPr bwMode="auto">
          <a:xfrm>
            <a:off x="11362690" y="125349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ln>
        </p:spPr>
        <p:txBody>
          <a:bodyPr vert="horz" wrap="square" lIns="91440" tIns="45720" rIns="91440" bIns="45720" numCol="1" anchor="t" anchorCtr="0" compatLnSpc="1"/>
          <a:lstStyle/>
          <a:p>
            <a:endParaRPr lang="es-ES" dirty="0"/>
          </a:p>
        </p:txBody>
      </p:sp>
      <p:sp>
        <p:nvSpPr>
          <p:cNvPr id="25" name="Freeform 157"/>
          <p:cNvSpPr>
            <a:spLocks noEditPoints="1"/>
          </p:cNvSpPr>
          <p:nvPr>
            <p:custDataLst>
              <p:tags r:id="rId10"/>
            </p:custDataLst>
          </p:nvPr>
        </p:nvSpPr>
        <p:spPr bwMode="auto">
          <a:xfrm>
            <a:off x="10433905" y="201774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ln>
        </p:spPr>
        <p:txBody>
          <a:bodyPr vert="horz" wrap="square" lIns="91440" tIns="45720" rIns="91440" bIns="45720" numCol="1" anchor="t" anchorCtr="0" compatLnSpc="1"/>
          <a:lstStyle/>
          <a:p>
            <a:endParaRPr lang="es-ES" dirty="0"/>
          </a:p>
        </p:txBody>
      </p:sp>
    </p:spTree>
    <p:custDataLst>
      <p:tags r:id="rId1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1" grpId="0" bldLvl="0" animBg="1"/>
      <p:bldP spid="17" grpId="0" bldLvl="0" animBg="1"/>
      <p:bldP spid="18" grpId="0" bldLvl="0" animBg="1"/>
      <p:bldP spid="2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a:ln>
                  <a:noFill/>
                </a:ln>
                <a:effectLst/>
                <a:uLnTx/>
                <a:uFillTx/>
                <a:sym typeface="+mn-ea"/>
              </a:rPr>
              <a:t>Constants </a:t>
            </a:r>
            <a:r>
              <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rPr>
              <a:t>Examples: equ</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pic>
        <p:nvPicPr>
          <p:cNvPr id="2" name="Picture 1"/>
          <p:cNvPicPr>
            <a:picLocks noChangeAspect="1"/>
          </p:cNvPicPr>
          <p:nvPr/>
        </p:nvPicPr>
        <p:blipFill>
          <a:blip r:embed="rId1"/>
          <a:stretch>
            <a:fillRect/>
          </a:stretch>
        </p:blipFill>
        <p:spPr>
          <a:xfrm>
            <a:off x="2047875" y="1309370"/>
            <a:ext cx="8096250" cy="62484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a:ln>
                  <a:noFill/>
                </a:ln>
                <a:effectLst/>
                <a:uLnTx/>
                <a:uFillTx/>
                <a:sym typeface="+mn-ea"/>
              </a:rPr>
              <a:t>Constants </a:t>
            </a:r>
            <a:r>
              <a:rPr lang="en-US" altLang="zh-CN" noProof="0">
                <a:ln>
                  <a:noFill/>
                </a:ln>
                <a:effectLst/>
                <a:uLnTx/>
                <a:uFillTx/>
                <a:sym typeface="+mn-ea"/>
              </a:rPr>
              <a:t>Examples: %assign</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pic>
        <p:nvPicPr>
          <p:cNvPr id="2" name="Picture 1"/>
          <p:cNvPicPr>
            <a:picLocks noChangeAspect="1"/>
          </p:cNvPicPr>
          <p:nvPr/>
        </p:nvPicPr>
        <p:blipFill>
          <a:blip r:embed="rId1"/>
          <a:stretch>
            <a:fillRect/>
          </a:stretch>
        </p:blipFill>
        <p:spPr>
          <a:xfrm>
            <a:off x="2900045" y="1489075"/>
            <a:ext cx="6391275" cy="6210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a:ln>
                  <a:noFill/>
                </a:ln>
                <a:effectLst/>
                <a:uLnTx/>
                <a:uFillTx/>
                <a:sym typeface="+mn-ea"/>
              </a:rPr>
              <a:t>Constants Examples: %define</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pic>
        <p:nvPicPr>
          <p:cNvPr id="4" name="Picture 3"/>
          <p:cNvPicPr>
            <a:picLocks noChangeAspect="1"/>
          </p:cNvPicPr>
          <p:nvPr/>
        </p:nvPicPr>
        <p:blipFill>
          <a:blip r:embed="rId1"/>
          <a:stretch>
            <a:fillRect/>
          </a:stretch>
        </p:blipFill>
        <p:spPr>
          <a:xfrm>
            <a:off x="1732280" y="1109345"/>
            <a:ext cx="8886825" cy="6096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9"/>
          <p:cNvSpPr txBox="1"/>
          <p:nvPr/>
        </p:nvSpPr>
        <p:spPr>
          <a:xfrm>
            <a:off x="975360" y="318770"/>
            <a:ext cx="977646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a:ln>
                  <a:noFill/>
                </a:ln>
                <a:effectLst/>
                <a:uLnTx/>
                <a:uFillTx/>
                <a:sym typeface="+mn-ea"/>
              </a:rPr>
              <a:t>Variables</a:t>
            </a:r>
            <a:endParaRPr kumimoji="0" lang="en-US" altLang="zh-CN" sz="3600" b="1"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charset="-122"/>
              <a:cs typeface="+mn-cs"/>
            </a:endParaRPr>
          </a:p>
        </p:txBody>
      </p:sp>
      <p:sp>
        <p:nvSpPr>
          <p:cNvPr id="3" name="Text Box 2"/>
          <p:cNvSpPr txBox="1"/>
          <p:nvPr/>
        </p:nvSpPr>
        <p:spPr>
          <a:xfrm>
            <a:off x="844550" y="1425575"/>
            <a:ext cx="11345545" cy="645160"/>
          </a:xfrm>
          <a:prstGeom prst="rect">
            <a:avLst/>
          </a:prstGeom>
          <a:noFill/>
        </p:spPr>
        <p:txBody>
          <a:bodyPr wrap="none" rtlCol="0">
            <a:spAutoFit/>
          </a:bodyPr>
          <a:p>
            <a:pPr algn="l"/>
            <a:r>
              <a:rPr lang="en-US"/>
              <a:t>NASM provides various define directives for reserving storage space for variables. The define assembler directive is used </a:t>
            </a:r>
            <a:endParaRPr lang="en-US"/>
          </a:p>
          <a:p>
            <a:pPr algn="l"/>
            <a:r>
              <a:rPr lang="en-US"/>
              <a:t>for allocation of storage space. It can be used to reserve as well as initialize one or more bytes.</a:t>
            </a:r>
            <a:endParaRPr lang="en-US"/>
          </a:p>
        </p:txBody>
      </p:sp>
      <p:sp>
        <p:nvSpPr>
          <p:cNvPr id="4" name="Text Box 3"/>
          <p:cNvSpPr txBox="1"/>
          <p:nvPr/>
        </p:nvSpPr>
        <p:spPr>
          <a:xfrm>
            <a:off x="975360" y="2255520"/>
            <a:ext cx="11107420" cy="2030095"/>
          </a:xfrm>
          <a:prstGeom prst="rect">
            <a:avLst/>
          </a:prstGeom>
          <a:noFill/>
        </p:spPr>
        <p:txBody>
          <a:bodyPr wrap="square" rtlCol="0">
            <a:spAutoFit/>
          </a:bodyPr>
          <a:p>
            <a:pPr algn="l"/>
            <a:r>
              <a:rPr lang="en-US"/>
              <a:t>The syntax for storage allocation statement for initialized data is −</a:t>
            </a:r>
            <a:endParaRPr lang="en-US"/>
          </a:p>
          <a:p>
            <a:pPr algn="l"/>
            <a:r>
              <a:rPr lang="en-US"/>
              <a:t>	[variable-name]    define-directive    initial-value   [,initial-value]...</a:t>
            </a:r>
            <a:endParaRPr lang="en-US"/>
          </a:p>
          <a:p>
            <a:pPr algn="l"/>
            <a:endParaRPr lang="en-US"/>
          </a:p>
          <a:p>
            <a:pPr algn="l"/>
            <a:r>
              <a:rPr lang="en-US"/>
              <a:t>Where, variable-name is the identifier for each storage space. The assembler associates an offset value for each variable name defined in the data segment.</a:t>
            </a:r>
            <a:endParaRPr lang="en-US"/>
          </a:p>
          <a:p>
            <a:pPr algn="l"/>
            <a:endParaRPr lang="en-US"/>
          </a:p>
          <a:p>
            <a:pPr algn="l"/>
            <a:r>
              <a:rPr lang="en-US"/>
              <a:t>There are five basic forms of the define directive</a:t>
            </a:r>
            <a:endParaRPr lang="en-US"/>
          </a:p>
        </p:txBody>
      </p:sp>
      <p:pic>
        <p:nvPicPr>
          <p:cNvPr id="5" name="Picture 4"/>
          <p:cNvPicPr>
            <a:picLocks noChangeAspect="1"/>
          </p:cNvPicPr>
          <p:nvPr/>
        </p:nvPicPr>
        <p:blipFill>
          <a:blip r:embed="rId1"/>
          <a:stretch>
            <a:fillRect/>
          </a:stretch>
        </p:blipFill>
        <p:spPr>
          <a:xfrm>
            <a:off x="1738630" y="4285615"/>
            <a:ext cx="8715375" cy="2209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rPr>
              <a:t>Allocating Storage Space for initialized Data</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charset="-122"/>
              <a:cs typeface="+mn-cs"/>
            </a:endParaRPr>
          </a:p>
        </p:txBody>
      </p:sp>
      <p:sp>
        <p:nvSpPr>
          <p:cNvPr id="3" name="Text Box 8" descr="7b0a202020202262756c6c6574223a20227b5c2263617465676f727949645c223a31303030362c5c2274656d706c61746549645c223a32303233313234337d220a7d0a"/>
          <p:cNvSpPr txBox="1">
            <a:spLocks noChangeArrowheads="1"/>
          </p:cNvSpPr>
          <p:nvPr>
            <p:custDataLst>
              <p:tags r:id="rId1"/>
            </p:custDataLst>
          </p:nvPr>
        </p:nvSpPr>
        <p:spPr bwMode="auto">
          <a:xfrm>
            <a:off x="264795" y="1276350"/>
            <a:ext cx="11303635" cy="4233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38100" indent="0">
              <a:lnSpc>
                <a:spcPts val="3600"/>
              </a:lnSpc>
              <a:spcBef>
                <a:spcPts val="500"/>
              </a:spcBef>
              <a:buSzPct val="200000"/>
              <a:buFontTx/>
              <a:buNone/>
            </a:pPr>
            <a:r>
              <a:rPr lang="en-US" altLang="zh-CN"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choice		db	'y'  </a:t>
            </a:r>
            <a:endParaRPr lang="en-US" altLang="zh-CN"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number		dw	12345</a:t>
            </a:r>
            <a:endParaRPr lang="en-US" altLang="zh-CN"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neg_number	dw	-12345</a:t>
            </a:r>
            <a:endParaRPr lang="en-US" altLang="zh-CN"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big_number	dq	123456789    ; eight byte constant </a:t>
            </a:r>
            <a:endParaRPr lang="en-US" altLang="zh-CN"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real_number1	dd	1.234            ; floating-point constant </a:t>
            </a:r>
            <a:endParaRPr lang="en-US" altLang="zh-CN"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real_number2	dq	123.456            ; double-precision float </a:t>
            </a:r>
            <a:endParaRPr lang="en-US" altLang="zh-CN"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r>
              <a:rPr lang="en-US" altLang="zh-CN"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rPr>
              <a:t>real_number_3    dt      1.234567e20         ; extended-precision float</a:t>
            </a:r>
            <a:endParaRPr lang="en-US" altLang="zh-CN" sz="2800"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a:p>
            <a:pPr marL="38100" indent="0">
              <a:lnSpc>
                <a:spcPts val="3600"/>
              </a:lnSpc>
              <a:spcBef>
                <a:spcPts val="500"/>
              </a:spcBef>
              <a:buSzPct val="200000"/>
              <a:buFontTx/>
              <a:buNone/>
            </a:pPr>
            <a:endParaRPr lang="en-US" altLang="zh-CN" b="0" dirty="0">
              <a:solidFill>
                <a:prstClr val="black"/>
              </a:solidFill>
              <a:latin typeface="Arial" panose="020B0604020202020204" pitchFamily="34" charset="0"/>
              <a:ea typeface="Microsoft YaHei Light" panose="020B0502040204020203" charset="-122"/>
              <a:cs typeface="Arial" panose="020B0604020202020204" pitchFamily="34" charset="0"/>
              <a:sym typeface="+mn-ea"/>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7679_5*l_h_i*1_2_1"/>
  <p:tag name="KSO_WM_TEMPLATE_CATEGORY" val="diagram"/>
  <p:tag name="KSO_WM_TEMPLATE_INDEX" val="2022767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27679_5*l_h_i*1_2_3"/>
  <p:tag name="KSO_WM_TEMPLATE_CATEGORY" val="diagram"/>
  <p:tag name="KSO_WM_TEMPLATE_INDEX" val="20227679"/>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27679_5*l_h_i*1_2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27679_5*l_h_i*1_2_2"/>
  <p:tag name="KSO_WM_TEMPLATE_CATEGORY" val="diagram"/>
  <p:tag name="KSO_WM_TEMPLATE_INDEX" val="20227679"/>
  <p:tag name="KSO_WM_UNIT_LAYERLEVEL" val="1_1_1"/>
  <p:tag name="KSO_WM_TAG_VERSION" val="1.0"/>
  <p:tag name="KSO_WM_BEAUTIFY_FLAG" val="#wm#"/>
  <p:tag name="KSO_WM_UNIT_TEXT_FILL_FORE_SCHEMECOLOR_INDEX" val="6"/>
  <p:tag name="KSO_WM_UNIT_TEXT_FILL_TYPE" val="1"/>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7679_5*l_h_i*1_3_1"/>
  <p:tag name="KSO_WM_TEMPLATE_CATEGORY" val="diagram"/>
  <p:tag name="KSO_WM_TEMPLATE_INDEX" val="2022767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27679_5*l_h_i*1_3_3"/>
  <p:tag name="KSO_WM_TEMPLATE_CATEGORY" val="diagram"/>
  <p:tag name="KSO_WM_TEMPLATE_INDEX" val="20227679"/>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27679_5*l_h_i*1_3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27679_5*l_h_i*1_3_2"/>
  <p:tag name="KSO_WM_TEMPLATE_CATEGORY" val="diagram"/>
  <p:tag name="KSO_WM_TEMPLATE_INDEX" val="20227679"/>
  <p:tag name="KSO_WM_UNIT_LAYERLEVEL" val="1_1_1"/>
  <p:tag name="KSO_WM_TAG_VERSION" val="1.0"/>
  <p:tag name="KSO_WM_BEAUTIFY_FLAG" val="#wm#"/>
  <p:tag name="KSO_WM_UNIT_TEXT_FILL_FORE_SCHEMECOLOR_INDEX" val="7"/>
  <p:tag name="KSO_WM_UNIT_TEXT_FILL_TYPE" val="1"/>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27679_5*l_h_i*1_4_1"/>
  <p:tag name="KSO_WM_TEMPLATE_CATEGORY" val="diagram"/>
  <p:tag name="KSO_WM_TEMPLATE_INDEX" val="20227679"/>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27679_5*l_h_i*1_4_3"/>
  <p:tag name="KSO_WM_TEMPLATE_CATEGORY" val="diagram"/>
  <p:tag name="KSO_WM_TEMPLATE_INDEX" val="20227679"/>
  <p:tag name="KSO_WM_UNIT_LAYERLEVEL" val="1_1_1"/>
  <p:tag name="KSO_WM_TAG_VERSION" val="1.0"/>
  <p:tag name="KSO_WM_BEAUTIFY_FLAG" val="#wm#"/>
  <p:tag name="KSO_WM_UNIT_FILL_FORE_SCHEMECOLOR_INDEX" val="8"/>
  <p:tag name="KSO_WM_UNIT_FILL_TYPE" val="1"/>
  <p:tag name="KSO_WM_UNIT_TEXT_FILL_FORE_SCHEMECOLOR_INDEX" val="2"/>
  <p:tag name="KSO_WM_UNIT_TEXT_FILL_TYPE"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4"/>
  <p:tag name="KSO_WM_UNIT_ID" val="diagram20227679_5*l_h_i*1_4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2"/>
  <p:tag name="KSO_WM_UNIT_ID" val="diagram20227679_5*l_h_i*1_4_2"/>
  <p:tag name="KSO_WM_TEMPLATE_CATEGORY" val="diagram"/>
  <p:tag name="KSO_WM_TEMPLATE_INDEX" val="20227679"/>
  <p:tag name="KSO_WM_UNIT_LAYERLEVEL" val="1_1_1"/>
  <p:tag name="KSO_WM_TAG_VERSION" val="1.0"/>
  <p:tag name="KSO_WM_BEAUTIFY_FLAG" val="#wm#"/>
  <p:tag name="KSO_WM_UNIT_TEXT_FILL_FORE_SCHEMECOLOR_INDEX" val="8"/>
  <p:tag name="KSO_WM_UNIT_TEXT_FILL_TYPE" val="1"/>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7679_5*l_h_i*1_3_1"/>
  <p:tag name="KSO_WM_TEMPLATE_CATEGORY" val="diagram"/>
  <p:tag name="KSO_WM_TEMPLATE_INDEX" val="20227679"/>
  <p:tag name="KSO_WM_UNIT_LAYERLEVEL" val="1_1_1"/>
  <p:tag name="KSO_WM_TAG_VERSION" val="1.0"/>
  <p:tag name="KSO_WM_BEAUTIFY_FLAG" val=""/>
  <p:tag name="KSO_WM_UNIT_FILL_FORE_SCHEMECOLOR_INDEX" val="7"/>
  <p:tag name="KSO_WM_UNIT_FILL_TYPE" val="1"/>
  <p:tag name="KSO_WM_UNIT_TEXT_FILL_FORE_SCHEMECOLOR_INDEX" val="2"/>
  <p:tag name="KSO_WM_UNIT_TEXT_FILL_TYPE"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27679_5*l_h_i*1_3_3"/>
  <p:tag name="KSO_WM_TEMPLATE_CATEGORY" val="diagram"/>
  <p:tag name="KSO_WM_TEMPLATE_INDEX" val="20227679"/>
  <p:tag name="KSO_WM_UNIT_LAYERLEVEL" val="1_1_1"/>
  <p:tag name="KSO_WM_TAG_VERSION" val="1.0"/>
  <p:tag name="KSO_WM_BEAUTIFY_FLAG" val=""/>
  <p:tag name="KSO_WM_UNIT_FILL_FORE_SCHEMECOLOR_INDEX" val="7"/>
  <p:tag name="KSO_WM_UNIT_FILL_TYPE" val="1"/>
  <p:tag name="KSO_WM_UNIT_TEXT_FILL_FORE_SCHEMECOLOR_INDEX" val="2"/>
  <p:tag name="KSO_WM_UNIT_TEXT_FILL_TYPE"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4"/>
  <p:tag name="KSO_WM_UNIT_ID" val="diagram20227679_5*l_h_i*1_3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27679_5*l_h_i*1_3_2"/>
  <p:tag name="KSO_WM_TEMPLATE_CATEGORY" val="diagram"/>
  <p:tag name="KSO_WM_TEMPLATE_INDEX" val="20227679"/>
  <p:tag name="KSO_WM_UNIT_LAYERLEVEL" val="1_1_1"/>
  <p:tag name="KSO_WM_TAG_VERSION" val="1.0"/>
  <p:tag name="KSO_WM_BEAUTIFY_FLAG" val=""/>
  <p:tag name="KSO_WM_UNIT_TEXT_FILL_FORE_SCHEMECOLOR_INDEX" val="7"/>
  <p:tag name="KSO_WM_UNIT_TEXT_FILL_TYPE" val="1"/>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wm#"/>
  <p:tag name="KSO_WM_UNIT_FILL_FORE_SCHEMECOLOR_INDEX" val="14"/>
  <p:tag name="KSO_WM_UNIT_FILL_TYPE" val="1"/>
  <p:tag name="KSO_WM_UNIT_SHADOW_SCHEMECOLOR_INDEX" val="14"/>
  <p:tag name="KSO_WM_UNIT_TEXT_FILL_FORE_SCHEMECOLOR_INDEX" val="2"/>
  <p:tag name="KSO_WM_UNIT_TEXT_FILL_TYPE" val="1"/>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wm#"/>
  <p:tag name="KSO_WM_UNIT_TEXT_FILL_FORE_SCHEMECOLOR_INDEX" val="5"/>
  <p:tag name="KSO_WM_UNIT_TEXT_FILL_TYPE" val="1"/>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SPECIAL_SOURCE" val="bdnull"/>
  <p:tag name="KSO_WM_SLIDE_ID" val="diagram20227964_3"/>
  <p:tag name="KSO_WM_TEMPLATE_SUBCATEGORY" val="0"/>
  <p:tag name="KSO_WM_TEMPLATE_MASTER_TYPE" val="1"/>
  <p:tag name="KSO_WM_TEMPLATE_COLOR_TYPE" val="0"/>
  <p:tag name="KSO_WM_SLIDE_INDEX" val="3"/>
  <p:tag name="KSO_WM_TAG_VERSION" val="1.0"/>
  <p:tag name="KSO_WM_BEAUTIFY_FLAG" val="#wm#"/>
  <p:tag name="KSO_WM_TEMPLATE_CATEGORY" val="diagram"/>
  <p:tag name="KSO_WM_TEMPLATE_INDEX" val="20227964"/>
  <p:tag name="KSO_WM_SLIDE_TYPE" val="text"/>
  <p:tag name="KSO_WM_SLIDE_SUBTYPE" val="diag"/>
  <p:tag name="KSO_WM_SLIDE_ITEM_CNT" val="3"/>
  <p:tag name="KSO_WM_SLIDE_SIZE" val="913.55*403"/>
  <p:tag name="KSO_WM_SLIDE_POSITION" val="0*66.25"/>
  <p:tag name="KSO_WM_DIAGRAM_GROUP_CODE" val="l1-1"/>
  <p:tag name="KSO_WM_SLIDE_DIAGTYPE" val="l"/>
  <p:tag name="KSO_WM_SLIDE_LAYOUT" val="l"/>
  <p:tag name="KSO_WM_SLIDE_LAYOUT_CNT" val="1"/>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17064</Words>
  <Application>WPS Presentation</Application>
  <PresentationFormat>Widescreen</PresentationFormat>
  <Paragraphs>435</Paragraphs>
  <Slides>44</Slides>
  <Notes>0</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44</vt:i4>
      </vt:variant>
    </vt:vector>
  </HeadingPairs>
  <TitlesOfParts>
    <vt:vector size="67" baseType="lpstr">
      <vt:lpstr>Arial</vt:lpstr>
      <vt:lpstr>SimSun</vt:lpstr>
      <vt:lpstr>Wingdings</vt:lpstr>
      <vt:lpstr>Arial</vt:lpstr>
      <vt:lpstr>Arial Black</vt:lpstr>
      <vt:lpstr>Palatino Linotype</vt:lpstr>
      <vt:lpstr>Fira Sans</vt:lpstr>
      <vt:lpstr>Yu Gothic UI</vt:lpstr>
      <vt:lpstr>STKaiti</vt:lpstr>
      <vt:lpstr>Microsoft YaHei</vt:lpstr>
      <vt:lpstr>Segoe UI</vt:lpstr>
      <vt:lpstr>Microsoft YaHei Light</vt:lpstr>
      <vt:lpstr>思源黑体 CN Bold</vt:lpstr>
      <vt:lpstr>Calibri</vt:lpstr>
      <vt:lpstr>Lucida Sans</vt:lpstr>
      <vt:lpstr>Lucida Sans Unicode</vt:lpstr>
      <vt:lpstr>Arial Unicode MS</vt:lpstr>
      <vt:lpstr>Calibri Light</vt:lpstr>
      <vt:lpstr>Times New Roman</vt:lpstr>
      <vt:lpstr>阿里巴巴普惠体 R</vt:lpstr>
      <vt:lpstr>思源黑体 CN Heavy</vt:lpstr>
      <vt:lpstr>思源黑体 CN Normal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Examples</vt:lpstr>
      <vt:lpstr>Multiple Definitions and Initializations</vt:lpstr>
      <vt:lpstr>Multiple Definitions and Initializations</vt:lpstr>
      <vt:lpstr>Multiple Definitions and Initializations</vt:lpstr>
      <vt:lpstr>PowerPoint 演示文稿</vt:lpstr>
      <vt:lpstr>PowerPoint 演示文稿</vt:lpstr>
      <vt:lpstr>Addressing Modes</vt:lpstr>
      <vt:lpstr>rip-relative addressing</vt:lpstr>
      <vt:lpstr>rip-relative addressing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defaultuser0</cp:lastModifiedBy>
  <cp:revision>202</cp:revision>
  <dcterms:created xsi:type="dcterms:W3CDTF">2023-06-03T14:52:00Z</dcterms:created>
  <dcterms:modified xsi:type="dcterms:W3CDTF">2023-06-04T02:07:39Z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4BFADB5D8E4A4E90BBCE0C5A58597B83</vt:lpwstr>
  </property>
  <property fmtid="{D5CDD505-2E9C-101B-9397-08002B2CF9AE}" pid="3" name="KSOProductBuildVer">
    <vt:lpwstr>1033-11.2.0.11417</vt:lpwstr>
  </property>
</Properties>
</file>