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0" r:id="rId3"/>
    <p:sldId id="3231" r:id="rId5"/>
    <p:sldId id="3322" r:id="rId6"/>
    <p:sldId id="3269" r:id="rId7"/>
    <p:sldId id="3308" r:id="rId8"/>
    <p:sldId id="3309" r:id="rId9"/>
    <p:sldId id="3310" r:id="rId10"/>
    <p:sldId id="3311" r:id="rId11"/>
    <p:sldId id="3312" r:id="rId12"/>
    <p:sldId id="3313" r:id="rId13"/>
    <p:sldId id="3314" r:id="rId14"/>
    <p:sldId id="3315" r:id="rId15"/>
    <p:sldId id="3320" r:id="rId16"/>
    <p:sldId id="3316" r:id="rId17"/>
    <p:sldId id="3317" r:id="rId18"/>
    <p:sldId id="3321" r:id="rId19"/>
    <p:sldId id="3318" r:id="rId20"/>
    <p:sldId id="3319" r:id="rId21"/>
    <p:sldId id="330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2" pos="2199" userDrawn="1">
          <p15:clr>
            <a:srgbClr val="A4A3A4"/>
          </p15:clr>
        </p15:guide>
        <p15:guide id="3" pos="7317" userDrawn="1">
          <p15:clr>
            <a:srgbClr val="A4A3A4"/>
          </p15:clr>
        </p15:guide>
        <p15:guide id="4" pos="1188" userDrawn="1">
          <p15:clr>
            <a:srgbClr val="A4A3A4"/>
          </p15:clr>
        </p15:guide>
        <p15:guide id="5" orient="horz" pos="36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3A9F5"/>
    <a:srgbClr val="0000FF"/>
    <a:srgbClr val="3161E6"/>
    <a:srgbClr val="DEF6F7"/>
    <a:srgbClr val="53CED5"/>
    <a:srgbClr val="97C502"/>
    <a:srgbClr val="004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708" y="498"/>
      </p:cViewPr>
      <p:guideLst>
        <p:guide orient="horz" pos="2160"/>
        <p:guide pos="3840"/>
        <p:guide pos="2199"/>
        <p:guide pos="7317"/>
        <p:guide pos="1188"/>
        <p:guide orient="horz" pos="36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3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101F-4754-41F0-A842-9887059466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D2374-3306-45C9-B973-F546AB4BFC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161E6"/>
        </a:solidFill>
        <a:effectLst/>
      </p:bgPr>
    </p:bg>
    <p:spTree>
      <p:nvGrpSpPr>
        <p:cNvPr id="1" name=""/>
        <p:cNvGrpSpPr/>
        <p:nvPr/>
      </p:nvGrpSpPr>
      <p:grpSpPr>
        <a:xfrm>
          <a:off x="0" y="0"/>
          <a:ext cx="0" cy="0"/>
          <a:chOff x="0" y="0"/>
          <a:chExt cx="0" cy="0"/>
        </a:xfrm>
      </p:grpSpPr>
      <p:sp>
        <p:nvSpPr>
          <p:cNvPr id="8" name="任意多边形: 形状 7"/>
          <p:cNvSpPr/>
          <p:nvPr userDrawn="1"/>
        </p:nvSpPr>
        <p:spPr>
          <a:xfrm>
            <a:off x="0" y="0"/>
            <a:ext cx="12192000" cy="5977890"/>
          </a:xfrm>
          <a:custGeom>
            <a:avLst/>
            <a:gdLst>
              <a:gd name="connsiteX0" fmla="*/ 0 w 12192000"/>
              <a:gd name="connsiteY0" fmla="*/ 0 h 5863772"/>
              <a:gd name="connsiteX1" fmla="*/ 12192000 w 12192000"/>
              <a:gd name="connsiteY1" fmla="*/ 0 h 5863772"/>
              <a:gd name="connsiteX2" fmla="*/ 12192000 w 12192000"/>
              <a:gd name="connsiteY2" fmla="*/ 4626074 h 5863772"/>
              <a:gd name="connsiteX3" fmla="*/ 11987476 w 12192000"/>
              <a:gd name="connsiteY3" fmla="*/ 4678954 h 5863772"/>
              <a:gd name="connsiteX4" fmla="*/ 823300 w 12192000"/>
              <a:gd name="connsiteY4" fmla="*/ 5817917 h 5863772"/>
              <a:gd name="connsiteX5" fmla="*/ 0 w 12192000"/>
              <a:gd name="connsiteY5" fmla="*/ 5863772 h 586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863772">
                <a:moveTo>
                  <a:pt x="0" y="0"/>
                </a:moveTo>
                <a:lnTo>
                  <a:pt x="12192000" y="0"/>
                </a:lnTo>
                <a:lnTo>
                  <a:pt x="12192000" y="4626074"/>
                </a:lnTo>
                <a:lnTo>
                  <a:pt x="11987476" y="4678954"/>
                </a:lnTo>
                <a:cubicBezTo>
                  <a:pt x="10181093" y="5116091"/>
                  <a:pt x="6245345" y="5507720"/>
                  <a:pt x="823300" y="5817917"/>
                </a:cubicBezTo>
                <a:lnTo>
                  <a:pt x="0" y="5863772"/>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形状 8"/>
          <p:cNvSpPr/>
          <p:nvPr userDrawn="1"/>
        </p:nvSpPr>
        <p:spPr>
          <a:xfrm>
            <a:off x="635" y="4728845"/>
            <a:ext cx="12099925" cy="1249680"/>
          </a:xfrm>
          <a:custGeom>
            <a:avLst/>
            <a:gdLst>
              <a:gd name="connsiteX0" fmla="*/ 12192000 w 12192000"/>
              <a:gd name="connsiteY0" fmla="*/ 0 h 1257639"/>
              <a:gd name="connsiteX1" fmla="*/ 12192000 w 12192000"/>
              <a:gd name="connsiteY1" fmla="*/ 19941 h 1257639"/>
              <a:gd name="connsiteX2" fmla="*/ 11987476 w 12192000"/>
              <a:gd name="connsiteY2" fmla="*/ 72821 h 1257639"/>
              <a:gd name="connsiteX3" fmla="*/ 823300 w 12192000"/>
              <a:gd name="connsiteY3" fmla="*/ 1211784 h 1257639"/>
              <a:gd name="connsiteX4" fmla="*/ 0 w 12192000"/>
              <a:gd name="connsiteY4" fmla="*/ 1257639 h 1257639"/>
              <a:gd name="connsiteX5" fmla="*/ 0 w 12192000"/>
              <a:gd name="connsiteY5" fmla="*/ 861174 h 1257639"/>
              <a:gd name="connsiteX6" fmla="*/ 823300 w 12192000"/>
              <a:gd name="connsiteY6" fmla="*/ 829269 h 1257639"/>
              <a:gd name="connsiteX7" fmla="*/ 11987476 w 12192000"/>
              <a:gd name="connsiteY7" fmla="*/ 36793 h 1257639"/>
              <a:gd name="connsiteX8" fmla="*/ 12192000 w 12192000"/>
              <a:gd name="connsiteY8" fmla="*/ 0 h 12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257639">
                <a:moveTo>
                  <a:pt x="12192000" y="0"/>
                </a:moveTo>
                <a:lnTo>
                  <a:pt x="12192000" y="19941"/>
                </a:lnTo>
                <a:lnTo>
                  <a:pt x="11987476" y="72821"/>
                </a:lnTo>
                <a:cubicBezTo>
                  <a:pt x="10181093" y="509958"/>
                  <a:pt x="6245345" y="901587"/>
                  <a:pt x="823300" y="1211784"/>
                </a:cubicBezTo>
                <a:lnTo>
                  <a:pt x="0" y="1257639"/>
                </a:lnTo>
                <a:lnTo>
                  <a:pt x="0" y="861174"/>
                </a:lnTo>
                <a:lnTo>
                  <a:pt x="823300" y="829269"/>
                </a:lnTo>
                <a:cubicBezTo>
                  <a:pt x="6245345" y="613438"/>
                  <a:pt x="10181093" y="340948"/>
                  <a:pt x="11987476" y="36793"/>
                </a:cubicBezTo>
                <a:lnTo>
                  <a:pt x="12192000" y="0"/>
                </a:ln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3" name="任意多边形: 形状 22"/>
          <p:cNvSpPr/>
          <p:nvPr userDrawn="1"/>
        </p:nvSpPr>
        <p:spPr>
          <a:xfrm>
            <a:off x="0" y="1"/>
            <a:ext cx="5123985" cy="574117"/>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userDrawn="1"/>
        </p:nvSpPr>
        <p:spPr>
          <a:xfrm rot="10800000">
            <a:off x="0" y="0"/>
            <a:ext cx="9744049" cy="63969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www.51pptmoban.com">
    <p:spTree>
      <p:nvGrpSpPr>
        <p:cNvPr id="1" name=""/>
        <p:cNvGrpSpPr/>
        <p:nvPr/>
      </p:nvGrpSpPr>
      <p:grpSpPr>
        <a:xfrm>
          <a:off x="0" y="0"/>
          <a:ext cx="0" cy="0"/>
          <a:chOff x="0" y="0"/>
          <a:chExt cx="0" cy="0"/>
        </a:xfrm>
      </p:grpSpPr>
      <p:grpSp>
        <p:nvGrpSpPr>
          <p:cNvPr id="6" name="组合 5"/>
          <p:cNvGrpSpPr/>
          <p:nvPr userDrawn="1"/>
        </p:nvGrpSpPr>
        <p:grpSpPr>
          <a:xfrm>
            <a:off x="807247" y="3092887"/>
            <a:ext cx="3513983" cy="1204794"/>
            <a:chOff x="870547" y="7238685"/>
            <a:chExt cx="3333750" cy="1143000"/>
          </a:xfrm>
        </p:grpSpPr>
        <p:grpSp>
          <p:nvGrpSpPr>
            <p:cNvPr id="7" name="组合 6"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9" name="任意多边形: 形状 8"/>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1" name="任意多边形: 形状 10"/>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12" name="任意多边形: 形状 11"/>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3" name="任意多边形: 形状 12"/>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4" name="组合 13"/>
              <p:cNvGrpSpPr/>
              <p:nvPr userDrawn="1"/>
            </p:nvGrpSpPr>
            <p:grpSpPr>
              <a:xfrm>
                <a:off x="2038610" y="3870398"/>
                <a:ext cx="413489" cy="89750"/>
                <a:chOff x="8686551" y="964247"/>
                <a:chExt cx="413489" cy="89750"/>
              </a:xfrm>
            </p:grpSpPr>
            <p:sp>
              <p:nvSpPr>
                <p:cNvPr id="33" name="任意多边形: 形状 32"/>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4" name="任意多边形: 形状 33"/>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5" name="任意多边形: 形状 34"/>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6" name="任意多边形: 形状 35"/>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5" name="组合 14"/>
              <p:cNvGrpSpPr/>
              <p:nvPr userDrawn="1"/>
            </p:nvGrpSpPr>
            <p:grpSpPr>
              <a:xfrm>
                <a:off x="2487485" y="3830214"/>
                <a:ext cx="173892" cy="129934"/>
                <a:chOff x="9130663" y="924063"/>
                <a:chExt cx="173892" cy="129934"/>
              </a:xfrm>
            </p:grpSpPr>
            <p:sp>
              <p:nvSpPr>
                <p:cNvPr id="31" name="任意多边形: 形状 30"/>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32" name="任意多边形: 形状 31"/>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6" name="组合 15"/>
              <p:cNvGrpSpPr/>
              <p:nvPr userDrawn="1"/>
            </p:nvGrpSpPr>
            <p:grpSpPr>
              <a:xfrm>
                <a:off x="2698897" y="3829531"/>
                <a:ext cx="804243" cy="165482"/>
                <a:chOff x="9323023" y="923380"/>
                <a:chExt cx="804243" cy="165482"/>
              </a:xfrm>
            </p:grpSpPr>
            <p:sp>
              <p:nvSpPr>
                <p:cNvPr id="23" name="任意多边形: 形状 22"/>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8" name="任意多边形: 形状 27"/>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9" name="任意多边形: 形状 28"/>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30" name="任意多边形: 形状 29"/>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7" name="组合 16"/>
              <p:cNvGrpSpPr/>
              <p:nvPr userDrawn="1"/>
            </p:nvGrpSpPr>
            <p:grpSpPr>
              <a:xfrm>
                <a:off x="3550756" y="3868116"/>
                <a:ext cx="359700" cy="92032"/>
                <a:chOff x="10146307" y="961965"/>
                <a:chExt cx="359700" cy="92032"/>
              </a:xfrm>
            </p:grpSpPr>
            <p:sp>
              <p:nvSpPr>
                <p:cNvPr id="19" name="任意多边形: 形状 18"/>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0" name="任意多边形: 形状 19"/>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1" name="任意多边形: 形状 20"/>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2" name="任意多边形: 形状 21"/>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8" name="任意多边形: 形状 17"/>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8" name="矩形 7">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任意多边形: 形状 36"/>
          <p:cNvSpPr/>
          <p:nvPr userDrawn="1"/>
        </p:nvSpPr>
        <p:spPr>
          <a:xfrm>
            <a:off x="2" y="3832097"/>
            <a:ext cx="12195175" cy="3022731"/>
          </a:xfrm>
          <a:custGeom>
            <a:avLst/>
            <a:gdLst>
              <a:gd name="connsiteX0" fmla="*/ 7975600 w 12192000"/>
              <a:gd name="connsiteY0" fmla="*/ 1366 h 3023966"/>
              <a:gd name="connsiteX1" fmla="*/ 11319470 w 12192000"/>
              <a:gd name="connsiteY1" fmla="*/ 330723 h 3023966"/>
              <a:gd name="connsiteX2" fmla="*/ 12192000 w 12192000"/>
              <a:gd name="connsiteY2" fmla="*/ 498201 h 3023966"/>
              <a:gd name="connsiteX3" fmla="*/ 12192000 w 12192000"/>
              <a:gd name="connsiteY3" fmla="*/ 3023966 h 3023966"/>
              <a:gd name="connsiteX4" fmla="*/ 0 w 12192000"/>
              <a:gd name="connsiteY4" fmla="*/ 3023966 h 3023966"/>
              <a:gd name="connsiteX5" fmla="*/ 0 w 12192000"/>
              <a:gd name="connsiteY5" fmla="*/ 376472 h 3023966"/>
              <a:gd name="connsiteX6" fmla="*/ 345926 w 12192000"/>
              <a:gd name="connsiteY6" fmla="*/ 450479 h 3023966"/>
              <a:gd name="connsiteX7" fmla="*/ 2908300 w 12192000"/>
              <a:gd name="connsiteY7" fmla="*/ 674466 h 3023966"/>
              <a:gd name="connsiteX8" fmla="*/ 7975600 w 12192000"/>
              <a:gd name="connsiteY8" fmla="*/ 1366 h 302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023966">
                <a:moveTo>
                  <a:pt x="7975600" y="1366"/>
                </a:moveTo>
                <a:cubicBezTo>
                  <a:pt x="9159875" y="-16096"/>
                  <a:pt x="10251281" y="136105"/>
                  <a:pt x="11319470" y="330723"/>
                </a:cubicBezTo>
                <a:lnTo>
                  <a:pt x="12192000" y="498201"/>
                </a:lnTo>
                <a:lnTo>
                  <a:pt x="12192000" y="3023966"/>
                </a:lnTo>
                <a:lnTo>
                  <a:pt x="0" y="3023966"/>
                </a:lnTo>
                <a:lnTo>
                  <a:pt x="0" y="376472"/>
                </a:lnTo>
                <a:lnTo>
                  <a:pt x="345926" y="450479"/>
                </a:lnTo>
                <a:cubicBezTo>
                  <a:pt x="1074142" y="599258"/>
                  <a:pt x="1865313" y="710978"/>
                  <a:pt x="2908300" y="674466"/>
                </a:cubicBezTo>
                <a:cubicBezTo>
                  <a:pt x="4298950" y="625783"/>
                  <a:pt x="6396567" y="24649"/>
                  <a:pt x="7975600" y="1366"/>
                </a:cubicBezTo>
                <a:close/>
              </a:path>
            </a:pathLst>
          </a:custGeom>
          <a:solidFill>
            <a:srgbClr val="0033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bg>
      <p:bgPr>
        <a:solidFill>
          <a:srgbClr val="3161E6"/>
        </a:solidFill>
        <a:effectLst/>
      </p:bgPr>
    </p:bg>
    <p:spTree>
      <p:nvGrpSpPr>
        <p:cNvPr id="1" name=""/>
        <p:cNvGrpSpPr/>
        <p:nvPr/>
      </p:nvGrpSpPr>
      <p:grpSpPr>
        <a:xfrm>
          <a:off x="0" y="0"/>
          <a:ext cx="0" cy="0"/>
          <a:chOff x="0" y="0"/>
          <a:chExt cx="0" cy="0"/>
        </a:xfrm>
      </p:grpSpPr>
      <p:sp>
        <p:nvSpPr>
          <p:cNvPr id="10" name="任意多边形: 形状 9"/>
          <p:cNvSpPr/>
          <p:nvPr userDrawn="1"/>
        </p:nvSpPr>
        <p:spPr>
          <a:xfrm flipH="1" flipV="1">
            <a:off x="0" y="-635"/>
            <a:ext cx="12192000" cy="6704965"/>
          </a:xfrm>
          <a:custGeom>
            <a:avLst/>
            <a:gdLst>
              <a:gd name="connsiteX0" fmla="*/ 0 w 19200"/>
              <a:gd name="connsiteY0" fmla="*/ 0 h 10559"/>
              <a:gd name="connsiteX1" fmla="*/ 19200 w 19200"/>
              <a:gd name="connsiteY1" fmla="*/ 0 h 10559"/>
              <a:gd name="connsiteX2" fmla="*/ 19200 w 19200"/>
              <a:gd name="connsiteY2" fmla="*/ 1631 h 10559"/>
              <a:gd name="connsiteX3" fmla="*/ 19200 w 19200"/>
              <a:gd name="connsiteY3" fmla="*/ 7043 h 10559"/>
              <a:gd name="connsiteX4" fmla="*/ 19200 w 19200"/>
              <a:gd name="connsiteY4" fmla="*/ 8675 h 10559"/>
              <a:gd name="connsiteX5" fmla="*/ 19150 w 19200"/>
              <a:gd name="connsiteY5" fmla="*/ 8700 h 10559"/>
              <a:gd name="connsiteX6" fmla="*/ 1297 w 19200"/>
              <a:gd name="connsiteY6" fmla="*/ 10489 h 10559"/>
              <a:gd name="connsiteX7" fmla="*/ 0 w 19200"/>
              <a:gd name="connsiteY7" fmla="*/ 10559 h 10559"/>
              <a:gd name="connsiteX8" fmla="*/ 0 w 19200"/>
              <a:gd name="connsiteY8" fmla="*/ 8928 h 10559"/>
              <a:gd name="connsiteX9" fmla="*/ 0 w 19200"/>
              <a:gd name="connsiteY9" fmla="*/ 1631 h 10559"/>
              <a:gd name="connsiteX10" fmla="*/ 0 w 19200"/>
              <a:gd name="connsiteY10" fmla="*/ 0 h 1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0" h="10559">
                <a:moveTo>
                  <a:pt x="0" y="0"/>
                </a:moveTo>
                <a:lnTo>
                  <a:pt x="19200" y="0"/>
                </a:lnTo>
                <a:lnTo>
                  <a:pt x="19200" y="1631"/>
                </a:lnTo>
                <a:lnTo>
                  <a:pt x="19200" y="7043"/>
                </a:lnTo>
                <a:lnTo>
                  <a:pt x="19200" y="8675"/>
                </a:lnTo>
                <a:lnTo>
                  <a:pt x="19150" y="8700"/>
                </a:lnTo>
                <a:cubicBezTo>
                  <a:pt x="16305" y="9366"/>
                  <a:pt x="9835" y="10017"/>
                  <a:pt x="1297" y="10489"/>
                </a:cubicBezTo>
                <a:lnTo>
                  <a:pt x="0" y="10559"/>
                </a:lnTo>
                <a:lnTo>
                  <a:pt x="0" y="8928"/>
                </a:lnTo>
                <a:lnTo>
                  <a:pt x="0" y="1631"/>
                </a:lnTo>
                <a:lnTo>
                  <a:pt x="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2" name="任意多边形: 形状 11"/>
          <p:cNvSpPr/>
          <p:nvPr userDrawn="1"/>
        </p:nvSpPr>
        <p:spPr>
          <a:xfrm flipH="1" flipV="1">
            <a:off x="7068185" y="6130290"/>
            <a:ext cx="5123815" cy="574040"/>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nvSpPr>
        <p:spPr>
          <a:xfrm rot="10800000" flipH="1" flipV="1">
            <a:off x="2447925" y="6064885"/>
            <a:ext cx="9744075" cy="63944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矩形 5"/>
          <p:cNvSpPr/>
          <p:nvPr userDrawn="1"/>
        </p:nvSpPr>
        <p:spPr>
          <a:xfrm>
            <a:off x="0" y="-635"/>
            <a:ext cx="12192635" cy="361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7" name="组合 6"/>
          <p:cNvGrpSpPr/>
          <p:nvPr userDrawn="1"/>
        </p:nvGrpSpPr>
        <p:grpSpPr>
          <a:xfrm>
            <a:off x="0" y="355600"/>
            <a:ext cx="696751" cy="519684"/>
            <a:chOff x="0" y="283464"/>
            <a:chExt cx="878601" cy="655320"/>
          </a:xfrm>
        </p:grpSpPr>
        <p:sp>
          <p:nvSpPr>
            <p:cNvPr id="8" name="手动输入 21"/>
            <p:cNvSpPr/>
            <p:nvPr>
              <p:custDataLst>
                <p:tags r:id="rId2"/>
              </p:custDataLst>
            </p:nvPr>
          </p:nvSpPr>
          <p:spPr>
            <a:xfrm rot="16200000" flipV="1">
              <a:off x="146693" y="206875"/>
              <a:ext cx="585216" cy="878601"/>
            </a:xfrm>
            <a:prstGeom prst="flowChartManualInput">
              <a:avLst/>
            </a:prstGeom>
            <a:solidFill>
              <a:srgbClr val="407BFF">
                <a:lumMod val="100000"/>
                <a:alpha val="46000"/>
              </a:srgbClr>
            </a:soli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sp>
          <p:nvSpPr>
            <p:cNvPr id="9" name="手动输入 3"/>
            <p:cNvSpPr/>
            <p:nvPr>
              <p:custDataLst>
                <p:tags r:id="rId3"/>
              </p:custDataLst>
            </p:nvPr>
          </p:nvSpPr>
          <p:spPr>
            <a:xfrm rot="16200000" flipV="1">
              <a:off x="114300" y="169164"/>
              <a:ext cx="585216" cy="813816"/>
            </a:xfrm>
            <a:prstGeom prst="flowChartManualInput">
              <a:avLst/>
            </a:prstGeom>
            <a:gradFill>
              <a:gsLst>
                <a:gs pos="0">
                  <a:srgbClr val="407BFF"/>
                </a:gs>
                <a:gs pos="100000">
                  <a:srgbClr val="407BFF">
                    <a:lumMod val="75000"/>
                  </a:srgbClr>
                </a:gs>
              </a:gsLst>
              <a:lin ang="3600000" scaled="0"/>
            </a:gra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grpSp>
      <p:cxnSp>
        <p:nvCxnSpPr>
          <p:cNvPr id="26" name="直接连接符 25"/>
          <p:cNvCxnSpPr/>
          <p:nvPr userDrawn="1">
            <p:custDataLst>
              <p:tags r:id="rId4"/>
            </p:custDataLst>
          </p:nvPr>
        </p:nvCxnSpPr>
        <p:spPr>
          <a:xfrm rot="5400000" flipV="1">
            <a:off x="6362982" y="-4873503"/>
            <a:ext cx="0" cy="11592000"/>
          </a:xfrm>
          <a:prstGeom prst="line">
            <a:avLst/>
          </a:prstGeom>
          <a:noFill/>
          <a:ln w="28575" cap="flat" cmpd="sng" algn="ctr">
            <a:gradFill flip="none" rotWithShape="1">
              <a:gsLst>
                <a:gs pos="0">
                  <a:srgbClr val="3161E6"/>
                </a:gs>
                <a:gs pos="100000">
                  <a:schemeClr val="bg1">
                    <a:lumMod val="95000"/>
                  </a:schemeClr>
                </a:gs>
                <a:gs pos="59000">
                  <a:srgbClr val="97C502"/>
                </a:gs>
              </a:gsLst>
              <a:lin ang="5400000" scaled="0"/>
              <a:tileRect/>
            </a:gradFill>
            <a:prstDash val="solid"/>
            <a:miter lim="800000"/>
          </a:ln>
          <a:effectLst/>
        </p:spPr>
      </p:cxnSp>
      <p:sp>
        <p:nvSpPr>
          <p:cNvPr id="30" name="灯片编号占位符 26"/>
          <p:cNvSpPr txBox="1"/>
          <p:nvPr userDrawn="1">
            <p:custDataLst>
              <p:tags r:id="rId5"/>
            </p:custDataLst>
          </p:nvPr>
        </p:nvSpPr>
        <p:spPr>
          <a:xfrm>
            <a:off x="11347200" y="6394935"/>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z="2000" b="1" smtClean="0">
                <a:solidFill>
                  <a:schemeClr val="bg1"/>
                </a:solidFill>
              </a:rPr>
            </a:fld>
            <a:endParaRPr lang="zh-CN" altLang="en-US" sz="2000" b="1"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4D7E-DF3D-4603-9D94-5C7CF6D3E4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4124-4F71-4FFE-A110-F4EB1F3113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899"/>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10.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12.xml"/><Relationship Id="rId1" Type="http://schemas.openxmlformats.org/officeDocument/2006/relationships/tags" Target="../tags/tag11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14.xml"/><Relationship Id="rId1" Type="http://schemas.openxmlformats.org/officeDocument/2006/relationships/tags" Target="../tags/tag1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16.xml"/><Relationship Id="rId1" Type="http://schemas.openxmlformats.org/officeDocument/2006/relationships/tags" Target="../tags/tag11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18.xml"/><Relationship Id="rId1" Type="http://schemas.openxmlformats.org/officeDocument/2006/relationships/tags" Target="../tags/tag11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20.xml"/><Relationship Id="rId1" Type="http://schemas.openxmlformats.org/officeDocument/2006/relationships/tags" Target="../tags/tag119.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23.xml"/><Relationship Id="rId3" Type="http://schemas.openxmlformats.org/officeDocument/2006/relationships/image" Target="../media/image10.png"/><Relationship Id="rId2" Type="http://schemas.openxmlformats.org/officeDocument/2006/relationships/tags" Target="../tags/tag122.xml"/><Relationship Id="rId1" Type="http://schemas.openxmlformats.org/officeDocument/2006/relationships/tags" Target="../tags/tag12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25.xml"/><Relationship Id="rId1" Type="http://schemas.openxmlformats.org/officeDocument/2006/relationships/tags" Target="../tags/tag12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27.xml"/><Relationship Id="rId1" Type="http://schemas.openxmlformats.org/officeDocument/2006/relationships/tags" Target="../tags/tag126.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image" Target="../media/image1.png"/><Relationship Id="rId1" Type="http://schemas.openxmlformats.org/officeDocument/2006/relationships/tags" Target="../tags/tag12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3.png"/><Relationship Id="rId5" Type="http://schemas.openxmlformats.org/officeDocument/2006/relationships/tags" Target="../tags/tag13.xml"/><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6" Type="http://schemas.openxmlformats.org/officeDocument/2006/relationships/notesSlide" Target="../notesSlides/notesSlide3.xml"/><Relationship Id="rId85" Type="http://schemas.openxmlformats.org/officeDocument/2006/relationships/slideLayout" Target="../slideLayouts/slideLayout2.xml"/><Relationship Id="rId84" Type="http://schemas.openxmlformats.org/officeDocument/2006/relationships/tags" Target="../tags/tag96.xml"/><Relationship Id="rId83" Type="http://schemas.openxmlformats.org/officeDocument/2006/relationships/tags" Target="../tags/tag95.xml"/><Relationship Id="rId82" Type="http://schemas.openxmlformats.org/officeDocument/2006/relationships/tags" Target="../tags/tag94.xml"/><Relationship Id="rId81" Type="http://schemas.openxmlformats.org/officeDocument/2006/relationships/tags" Target="../tags/tag93.xml"/><Relationship Id="rId80" Type="http://schemas.openxmlformats.org/officeDocument/2006/relationships/tags" Target="../tags/tag92.xml"/><Relationship Id="rId8" Type="http://schemas.openxmlformats.org/officeDocument/2006/relationships/tags" Target="../tags/tag22.xml"/><Relationship Id="rId79" Type="http://schemas.openxmlformats.org/officeDocument/2006/relationships/tags" Target="../tags/tag91.xml"/><Relationship Id="rId78" Type="http://schemas.openxmlformats.org/officeDocument/2006/relationships/tags" Target="../tags/tag90.xml"/><Relationship Id="rId77" Type="http://schemas.openxmlformats.org/officeDocument/2006/relationships/tags" Target="../tags/tag89.xml"/><Relationship Id="rId76" Type="http://schemas.openxmlformats.org/officeDocument/2006/relationships/tags" Target="../tags/tag88.xml"/><Relationship Id="rId75" Type="http://schemas.openxmlformats.org/officeDocument/2006/relationships/tags" Target="../tags/tag87.xml"/><Relationship Id="rId74" Type="http://schemas.openxmlformats.org/officeDocument/2006/relationships/tags" Target="../tags/tag86.xml"/><Relationship Id="rId73" Type="http://schemas.openxmlformats.org/officeDocument/2006/relationships/tags" Target="../tags/tag85.xml"/><Relationship Id="rId72" Type="http://schemas.openxmlformats.org/officeDocument/2006/relationships/tags" Target="../tags/tag84.xml"/><Relationship Id="rId71" Type="http://schemas.openxmlformats.org/officeDocument/2006/relationships/tags" Target="../tags/tag83.xml"/><Relationship Id="rId70" Type="http://schemas.openxmlformats.org/officeDocument/2006/relationships/tags" Target="../tags/tag82.xml"/><Relationship Id="rId7" Type="http://schemas.openxmlformats.org/officeDocument/2006/relationships/tags" Target="../tags/tag21.xml"/><Relationship Id="rId69" Type="http://schemas.openxmlformats.org/officeDocument/2006/relationships/tags" Target="../tags/tag81.xml"/><Relationship Id="rId68" Type="http://schemas.openxmlformats.org/officeDocument/2006/relationships/tags" Target="../tags/tag80.xml"/><Relationship Id="rId67" Type="http://schemas.openxmlformats.org/officeDocument/2006/relationships/image" Target="../media/image5.svg"/><Relationship Id="rId66" Type="http://schemas.openxmlformats.org/officeDocument/2006/relationships/image" Target="../media/image4.png"/><Relationship Id="rId65" Type="http://schemas.openxmlformats.org/officeDocument/2006/relationships/tags" Target="../tags/tag79.xml"/><Relationship Id="rId64" Type="http://schemas.openxmlformats.org/officeDocument/2006/relationships/tags" Target="../tags/tag78.xml"/><Relationship Id="rId63" Type="http://schemas.openxmlformats.org/officeDocument/2006/relationships/tags" Target="../tags/tag77.xml"/><Relationship Id="rId62" Type="http://schemas.openxmlformats.org/officeDocument/2006/relationships/tags" Target="../tags/tag76.xml"/><Relationship Id="rId61" Type="http://schemas.openxmlformats.org/officeDocument/2006/relationships/tags" Target="../tags/tag75.xml"/><Relationship Id="rId60" Type="http://schemas.openxmlformats.org/officeDocument/2006/relationships/tags" Target="../tags/tag74.xml"/><Relationship Id="rId6" Type="http://schemas.openxmlformats.org/officeDocument/2006/relationships/tags" Target="../tags/tag20.xml"/><Relationship Id="rId59" Type="http://schemas.openxmlformats.org/officeDocument/2006/relationships/tags" Target="../tags/tag73.xml"/><Relationship Id="rId58" Type="http://schemas.openxmlformats.org/officeDocument/2006/relationships/tags" Target="../tags/tag72.xml"/><Relationship Id="rId57" Type="http://schemas.openxmlformats.org/officeDocument/2006/relationships/tags" Target="../tags/tag71.xml"/><Relationship Id="rId56" Type="http://schemas.openxmlformats.org/officeDocument/2006/relationships/tags" Target="../tags/tag70.xml"/><Relationship Id="rId55" Type="http://schemas.openxmlformats.org/officeDocument/2006/relationships/tags" Target="../tags/tag69.xml"/><Relationship Id="rId54" Type="http://schemas.openxmlformats.org/officeDocument/2006/relationships/tags" Target="../tags/tag68.xml"/><Relationship Id="rId53" Type="http://schemas.openxmlformats.org/officeDocument/2006/relationships/tags" Target="../tags/tag67.xml"/><Relationship Id="rId52" Type="http://schemas.openxmlformats.org/officeDocument/2006/relationships/tags" Target="../tags/tag66.xml"/><Relationship Id="rId51" Type="http://schemas.openxmlformats.org/officeDocument/2006/relationships/tags" Target="../tags/tag65.xml"/><Relationship Id="rId50" Type="http://schemas.openxmlformats.org/officeDocument/2006/relationships/tags" Target="../tags/tag64.xml"/><Relationship Id="rId5" Type="http://schemas.openxmlformats.org/officeDocument/2006/relationships/tags" Target="../tags/tag19.xml"/><Relationship Id="rId49" Type="http://schemas.openxmlformats.org/officeDocument/2006/relationships/tags" Target="../tags/tag63.xml"/><Relationship Id="rId48" Type="http://schemas.openxmlformats.org/officeDocument/2006/relationships/tags" Target="../tags/tag62.xml"/><Relationship Id="rId47" Type="http://schemas.openxmlformats.org/officeDocument/2006/relationships/tags" Target="../tags/tag61.xml"/><Relationship Id="rId46" Type="http://schemas.openxmlformats.org/officeDocument/2006/relationships/tags" Target="../tags/tag60.xml"/><Relationship Id="rId45" Type="http://schemas.openxmlformats.org/officeDocument/2006/relationships/tags" Target="../tags/tag59.xml"/><Relationship Id="rId44" Type="http://schemas.openxmlformats.org/officeDocument/2006/relationships/tags" Target="../tags/tag58.xml"/><Relationship Id="rId43" Type="http://schemas.openxmlformats.org/officeDocument/2006/relationships/tags" Target="../tags/tag57.xml"/><Relationship Id="rId42" Type="http://schemas.openxmlformats.org/officeDocument/2006/relationships/tags" Target="../tags/tag56.xml"/><Relationship Id="rId41" Type="http://schemas.openxmlformats.org/officeDocument/2006/relationships/tags" Target="../tags/tag55.xml"/><Relationship Id="rId40" Type="http://schemas.openxmlformats.org/officeDocument/2006/relationships/tags" Target="../tags/tag54.xml"/><Relationship Id="rId4" Type="http://schemas.openxmlformats.org/officeDocument/2006/relationships/tags" Target="../tags/tag18.xml"/><Relationship Id="rId39" Type="http://schemas.openxmlformats.org/officeDocument/2006/relationships/tags" Target="../tags/tag53.xml"/><Relationship Id="rId38" Type="http://schemas.openxmlformats.org/officeDocument/2006/relationships/tags" Target="../tags/tag52.xml"/><Relationship Id="rId37" Type="http://schemas.openxmlformats.org/officeDocument/2006/relationships/tags" Target="../tags/tag51.xml"/><Relationship Id="rId36" Type="http://schemas.openxmlformats.org/officeDocument/2006/relationships/tags" Target="../tags/tag50.xml"/><Relationship Id="rId35" Type="http://schemas.openxmlformats.org/officeDocument/2006/relationships/tags" Target="../tags/tag49.xml"/><Relationship Id="rId34" Type="http://schemas.openxmlformats.org/officeDocument/2006/relationships/tags" Target="../tags/tag48.xml"/><Relationship Id="rId33" Type="http://schemas.openxmlformats.org/officeDocument/2006/relationships/tags" Target="../tags/tag47.xml"/><Relationship Id="rId32" Type="http://schemas.openxmlformats.org/officeDocument/2006/relationships/tags" Target="../tags/tag46.xml"/><Relationship Id="rId31" Type="http://schemas.openxmlformats.org/officeDocument/2006/relationships/tags" Target="../tags/tag45.xml"/><Relationship Id="rId30" Type="http://schemas.openxmlformats.org/officeDocument/2006/relationships/tags" Target="../tags/tag44.xml"/><Relationship Id="rId3" Type="http://schemas.openxmlformats.org/officeDocument/2006/relationships/tags" Target="../tags/tag17.xml"/><Relationship Id="rId29" Type="http://schemas.openxmlformats.org/officeDocument/2006/relationships/tags" Target="../tags/tag43.xml"/><Relationship Id="rId28" Type="http://schemas.openxmlformats.org/officeDocument/2006/relationships/tags" Target="../tags/tag42.xml"/><Relationship Id="rId27" Type="http://schemas.openxmlformats.org/officeDocument/2006/relationships/tags" Target="../tags/tag41.xml"/><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8.xml"/><Relationship Id="rId1" Type="http://schemas.openxmlformats.org/officeDocument/2006/relationships/tags" Target="../tags/tag9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0.xml"/><Relationship Id="rId1" Type="http://schemas.openxmlformats.org/officeDocument/2006/relationships/tags" Target="../tags/tag9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3.xml"/><Relationship Id="rId1" Type="http://schemas.openxmlformats.org/officeDocument/2006/relationships/tags" Target="../tags/tag10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8.xml"/><Relationship Id="rId1" Type="http://schemas.openxmlformats.org/officeDocument/2006/relationships/tags" Target="../tags/tag10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3" name="Google Shape;54;p15"/>
          <p:cNvSpPr txBox="1"/>
          <p:nvPr>
            <p:custDataLst>
              <p:tags r:id="rId3"/>
            </p:custDataLst>
          </p:nvPr>
        </p:nvSpPr>
        <p:spPr>
          <a:xfrm>
            <a:off x="1109028" y="1633855"/>
            <a:ext cx="9973945"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Programming with C I</a:t>
            </a:r>
            <a:endPar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sp>
        <p:nvSpPr>
          <p:cNvPr id="5" name="Google Shape;55;p15"/>
          <p:cNvSpPr txBox="1"/>
          <p:nvPr>
            <p:custDataLst>
              <p:tags r:id="rId4"/>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5"/>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2024.08.21</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Computer Science Success Center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185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free tutors available in Barnard 259. More information here: </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914400" indent="0">
              <a:lnSpc>
                <a:spcPct val="100000"/>
              </a:lnSpc>
              <a:spcBef>
                <a:spcPts val="0"/>
              </a:spcBef>
              <a:spcAft>
                <a:spcPts val="1500"/>
              </a:spcAft>
              <a:buSzPct val="200000"/>
              <a:buFontTx/>
              <a:buNone/>
              <a:extLst>
                <a:ext uri="{35155182-B16C-46BC-9424-99874614C6A1}">
                  <wpsdc:marlchars xmlns:wpsdc="http://www.wps.cn/officeDocument/2017/drawingmlCustomData" val="400" checksum="1645423262"/>
                </a:ext>
              </a:extLst>
            </a:pPr>
            <a:r>
              <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rPr>
              <a:t>https://www.cs.montana.edu/student-success-center.html.</a:t>
            </a:r>
            <a:endPar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Grade Breakdown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457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02590" y="1143000"/>
            <a:ext cx="10820400" cy="53213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You will be graded on the following:</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29 classwork assignments (lowest five dropped): 20%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13 labs (lowest two dropped): 40%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 12 in-class quizzes: 40%</a:t>
            </a:r>
            <a:endParaRPr lang="en-US" sz="3000" dirty="0">
              <a:latin typeface="Arial" panose="020B0604020202020204" pitchFamily="34" charset="0"/>
              <a:ea typeface="MS PGothic" panose="020B0600070205080204" charset="-128"/>
              <a:cs typeface="Arial" panose="020B0604020202020204" pitchFamily="34" charset="0"/>
            </a:endParaRPr>
          </a:p>
          <a:p>
            <a:pPr fontAlgn="auto">
              <a:lnSpc>
                <a:spcPct val="124000"/>
              </a:lnSpc>
              <a:spcBef>
                <a:spcPts val="1500"/>
              </a:spcBef>
              <a:buSzPct val="120000"/>
              <a:buBlip>
                <a:blip r:embed="rId3"/>
              </a:buBlip>
            </a:pPr>
            <a:r>
              <a:rPr lang="en-US" sz="3000" dirty="0">
                <a:solidFill>
                  <a:srgbClr val="FF0000"/>
                </a:solidFill>
                <a:latin typeface="Arial" panose="020B0604020202020204" pitchFamily="34" charset="0"/>
                <a:ea typeface="MS PGothic" panose="020B0600070205080204" charset="-128"/>
                <a:cs typeface="Arial" panose="020B0604020202020204" pitchFamily="34" charset="0"/>
              </a:rPr>
              <a:t>Your grade will be determined by your total score as follows: 93+: A; 90+: A-; 87+: B+; 83+: B; 80+: B-; 77+: C+; 73+: C; 70+: C-; 67+: D+; 63: D; 60: D-.</a:t>
            </a:r>
            <a:endParaRPr lang="en-US" sz="3000"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7" name="Text Box 6" descr="7b0a202020202262756c6c6574223a20227b5c2263617465676f727949645c223a31303030352c5c2274656d706c61746549645c223a32303233313534337d220a7d0a"/>
          <p:cNvSpPr txBox="1"/>
          <p:nvPr>
            <p:custDataLst>
              <p:tags r:id="rId2"/>
            </p:custDataLst>
          </p:nvPr>
        </p:nvSpPr>
        <p:spPr>
          <a:xfrm>
            <a:off x="356235" y="987425"/>
            <a:ext cx="11259820" cy="3950970"/>
          </a:xfrm>
          <a:prstGeom prst="rect">
            <a:avLst/>
          </a:prstGeom>
          <a:noFill/>
        </p:spPr>
        <p:txBody>
          <a:bodyPr wrap="square" rtlCol="0">
            <a:noAutofit/>
          </a:bodyPr>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To run a course of this size we cannot accommodate individual requests for extensions on assignments; therefore, we have strict rules for when assignments are due, but have some leeway built in. </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We want you to succeed!</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You are responsible for any announcements about assignments made in class, on Slack, on D2L, and on the course website.</a:t>
            </a:r>
            <a:endParaRPr lang="en-US" sz="30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Text Box 6" descr="7b0a202020202262756c6c6574223a20227b5c2263617465676f727949645c223a31303030352c5c2274656d706c61746549645c223a32303233313534337d220a7d0a"/>
          <p:cNvSpPr txBox="1"/>
          <p:nvPr>
            <p:custDataLst>
              <p:tags r:id="rId2"/>
            </p:custDataLst>
          </p:nvPr>
        </p:nvSpPr>
        <p:spPr>
          <a:xfrm>
            <a:off x="356235" y="987425"/>
            <a:ext cx="11361420" cy="5551170"/>
          </a:xfrm>
          <a:prstGeom prst="rect">
            <a:avLst/>
          </a:prstGeom>
          <a:noFill/>
        </p:spPr>
        <p:txBody>
          <a:bodyPr wrap="square" rtlCol="0">
            <a:noAutofit/>
          </a:bodyPr>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latin typeface="Arial" panose="020B0604020202020204" pitchFamily="34" charset="0"/>
                <a:cs typeface="Arial" panose="020B0604020202020204" pitchFamily="34" charset="0"/>
              </a:rPr>
              <a:t>All assignments are due on their due date by the Anywhere on Earth (AoE) timezone, which is 6 hours behind Bozeman (Actually, it’s only 5 hours behind during standard time, but we’ll go with 6 hours behind at all times). This means that the real due date is 6am the following day. If you submit labs within 24 hours of the due date, you get 25% off of whatever score you earn. If you submit within two days of the due date you get 50% off. Otherwise, no points are possible. You can submit as many times as you would like; only your last submission will be graded.</a:t>
            </a: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solidFill>
                  <a:srgbClr val="FF0000"/>
                </a:solidFill>
                <a:latin typeface="Arial" panose="020B0604020202020204" pitchFamily="34" charset="0"/>
                <a:cs typeface="Arial" panose="020B0604020202020204" pitchFamily="34" charset="0"/>
              </a:rPr>
              <a:t>Classwork cannot be submitted late.</a:t>
            </a:r>
            <a:endParaRPr lang="en-US" sz="28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Missed quiz policy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Note that quizzes are taken in-class. Any conflicts with a quiz must be discussed with me prior to missing the quiz. I follow University policy on makeups, which allows that serious illness or a serious family emergency are valid reasons requiring an accommodation.</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35642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Catch errors in course materials</a:t>
            </a:r>
            <a:endParaRPr sz="3200" b="1" dirty="0">
              <a:latin typeface="Arial" panose="020B0604020202020204" pitchFamily="34" charset="0"/>
              <a:cs typeface="Arial" panose="020B0604020202020204" pitchFamily="34" charset="0"/>
            </a:endParaRPr>
          </a:p>
          <a:p>
            <a:pPr marL="1371600" indent="-3556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2984165887"/>
                  <wpsdc:marlchars xmlns:wpsdc="http://www.wps.cn/officeDocument/2017/drawingmlCustomData" val="600" checksum="3581418924"/>
                </a:ext>
              </a:extLst>
            </a:pPr>
            <a:r>
              <a:rPr lang="en-US" dirty="0">
                <a:solidFill>
                  <a:schemeClr val="tx1"/>
                </a:solidFill>
                <a:latin typeface="Arial" panose="020B0604020202020204" pitchFamily="34" charset="0"/>
                <a:cs typeface="Arial" panose="020B0604020202020204" pitchFamily="34" charset="0"/>
              </a:rPr>
              <a:t>If you find an error in any of the course materials (typo, incorrect statement, etc.), post in the #errors_capture channel on Slack. I will decide whether it’s truly an error and not a duplicate. If it is really an error, you get a quarter of a point. Only the first person to post about an error gets the points. You can earn a max of 1 total point toward your 100 for the course (for four errors).</a:t>
            </a:r>
            <a:endParaRPr lang="en-US" dirty="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8122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Additional work throughout the semester</a:t>
            </a:r>
            <a:endParaRPr sz="3200" b="1"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Since five classworks and two labs are dropped, your work on dropped assignments may be counted as a bonus. You get:</a:t>
            </a:r>
            <a:endParaRPr lang="en-US" sz="26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sym typeface="+mn-ea"/>
              </a:rPr>
              <a:t>Course survey and evaluation</a:t>
            </a:r>
            <a:endParaRPr sz="3200" b="1" dirty="0">
              <a:latin typeface="Arial" panose="020B0604020202020204" pitchFamily="34" charset="0"/>
              <a:cs typeface="Arial" panose="020B0604020202020204" pitchFamily="34" charset="0"/>
              <a:sym typeface="+mn-ea"/>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latin typeface="Arial" panose="020B0604020202020204" pitchFamily="34" charset="0"/>
                <a:cs typeface="Arial" panose="020B0604020202020204" pitchFamily="34" charset="0"/>
                <a:sym typeface="+mn-ea"/>
              </a:rPr>
              <a:t>If 75% or more of the class completes the mid-semester course survey, the whole class gets 1 bonus point. Same goes for the course evaluation.</a:t>
            </a:r>
            <a:endParaRPr lang="en-US" sz="2600" dirty="0">
              <a:latin typeface="Arial" panose="020B0604020202020204" pitchFamily="34" charset="0"/>
              <a:cs typeface="Arial" panose="020B0604020202020204" pitchFamily="34" charset="0"/>
              <a:sym typeface="+mn-ea"/>
            </a:endParaRPr>
          </a:p>
        </p:txBody>
      </p:sp>
      <p:sp>
        <p:nvSpPr>
          <p:cNvPr id="4" name="圆角矩形 3"/>
          <p:cNvSpPr/>
          <p:nvPr>
            <p:custDataLst>
              <p:tags r:id="rId4"/>
            </p:custDataLst>
          </p:nvPr>
        </p:nvSpPr>
        <p:spPr>
          <a:xfrm>
            <a:off x="1292225" y="2755265"/>
            <a:ext cx="9607550" cy="1149350"/>
          </a:xfrm>
          <a:prstGeom prst="roundRect">
            <a:avLst/>
          </a:prstGeom>
          <a:solidFill>
            <a:srgbClr val="FF0000">
              <a:alpha val="5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just"/>
            <a:r>
              <a:rPr lang="en-US" sz="2400">
                <a:solidFill>
                  <a:schemeClr val="tx1"/>
                </a:solidFill>
                <a:latin typeface="Times New Roman" panose="02020603050405020304" charset="0"/>
                <a:cs typeface="Times New Roman" panose="02020603050405020304" charset="0"/>
              </a:rPr>
              <a:t>0.5</a:t>
            </a:r>
            <a:r>
              <a:rPr sz="2400">
                <a:solidFill>
                  <a:schemeClr val="tx1"/>
                </a:solidFill>
                <a:latin typeface="Times New Roman" panose="02020603050405020304" charset="0"/>
                <a:cs typeface="Times New Roman" panose="02020603050405020304" charset="0"/>
              </a:rPr>
              <a:t> point for a score of </a:t>
            </a:r>
            <a:r>
              <a:rPr lang="en-US" sz="2400">
                <a:solidFill>
                  <a:schemeClr val="tx1"/>
                </a:solidFill>
                <a:latin typeface="Times New Roman" panose="02020603050405020304" charset="0"/>
                <a:cs typeface="Times New Roman" panose="02020603050405020304" charset="0"/>
              </a:rPr>
              <a:t>80</a:t>
            </a:r>
            <a:r>
              <a:rPr sz="2400">
                <a:solidFill>
                  <a:schemeClr val="tx1"/>
                </a:solidFill>
                <a:latin typeface="Times New Roman" panose="02020603050405020304" charset="0"/>
                <a:cs typeface="Times New Roman" panose="02020603050405020304" charset="0"/>
              </a:rPr>
              <a:t>% or more on any lab beyond your required 11, and</a:t>
            </a:r>
            <a:r>
              <a:rPr lang="en-US" sz="2400">
                <a:solidFill>
                  <a:schemeClr val="tx1"/>
                </a:solidFill>
                <a:latin typeface="Times New Roman" panose="02020603050405020304" charset="0"/>
                <a:cs typeface="Times New Roman" panose="02020603050405020304" charset="0"/>
              </a:rPr>
              <a:t> </a:t>
            </a:r>
            <a:r>
              <a:rPr sz="2400">
                <a:solidFill>
                  <a:schemeClr val="tx1"/>
                </a:solidFill>
                <a:latin typeface="Times New Roman" panose="02020603050405020304" charset="0"/>
                <a:cs typeface="Times New Roman" panose="02020603050405020304" charset="0"/>
              </a:rPr>
              <a:t>0.1 point for any completed classwork beyond your required 24.</a:t>
            </a:r>
            <a:r>
              <a:rPr lang="en-US" sz="2400">
                <a:solidFill>
                  <a:schemeClr val="tx1"/>
                </a:solidFill>
                <a:latin typeface="Times New Roman" panose="02020603050405020304" charset="0"/>
                <a:cs typeface="Times New Roman" panose="02020603050405020304" charset="0"/>
              </a:rPr>
              <a:t> 0.5 point for a score of 80% or more on any quiz beyond your required 10.</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outcomes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516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0960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3117762872"/>
                  <wpsdc:marlchars xmlns:wpsdc="http://www.wps.cn/officeDocument/2017/drawingmlCustomData" val="250" checksum="1039213347"/>
                </a:ext>
              </a:extLst>
            </a:pPr>
            <a:r>
              <a:rPr lang="en-US" altLang="zh-CN" sz="32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By the end of the course, students should be able to:</a:t>
            </a:r>
            <a:endParaRPr lang="en-US" altLang="zh-CN" sz="35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Navigate a Linux operating system using the command line.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vim to edit files.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git to version control their work.</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Write code using C syntax.</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Build computer programs using the C language.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Take advantage of major capabilities of the C language, including pointers, dynamic memory allocation and structs.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power of pointers, structs and strings to C programs.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programming knowledge you learned to solve basic real-world problem.</a:t>
            </a:r>
            <a:endParaRPr lang="en-US" sz="2500" b="0" dirty="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Academic Honesty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183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000" dirty="0">
                <a:latin typeface="Arial" panose="020B0604020202020204" pitchFamily="34" charset="0"/>
                <a:cs typeface="Arial" panose="020B0604020202020204" pitchFamily="34" charset="0"/>
              </a:rPr>
              <a:t>Please review </a:t>
            </a:r>
            <a:r>
              <a:rPr sz="3000" u="sng" dirty="0">
                <a:solidFill>
                  <a:srgbClr val="0000FF"/>
                </a:solidFill>
                <a:latin typeface="Arial" panose="020B0604020202020204" pitchFamily="34" charset="0"/>
                <a:cs typeface="Arial" panose="020B0604020202020204" pitchFamily="34" charset="0"/>
              </a:rPr>
              <a:t>MSU’s Code of Conduct, Policies, Regulations, &amp; Reports.</a:t>
            </a:r>
            <a:r>
              <a:rPr sz="3000" dirty="0">
                <a:latin typeface="Arial" panose="020B0604020202020204" pitchFamily="34" charset="0"/>
                <a:cs typeface="Arial" panose="020B0604020202020204" pitchFamily="34" charset="0"/>
              </a:rPr>
              <a:t> A couple of clarifications and additions:</a:t>
            </a:r>
            <a:endParaRPr sz="3000"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Although you may discuss and design with others, the work you hand in (e.g., code, write-ups) must be entirely your own. (Applies to individual assignments only.)</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Anything you submit that did not originate from you must be accompanied by attribution.</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Also, please do not share solutions or detailed information about solutions (e.g., specific code, non-trivial command line sequences) with others.</a:t>
            </a:r>
            <a:endParaRPr lang="en-US" sz="2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5" name="Google Shape;55;p15"/>
          <p:cNvSpPr txBox="1"/>
          <p:nvPr>
            <p:custDataLst>
              <p:tags r:id="rId3"/>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4"/>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15" name="矩形 114"/>
          <p:cNvSpPr/>
          <p:nvPr>
            <p:custDataLst>
              <p:tags r:id="rId5"/>
            </p:custDataLst>
          </p:nvPr>
        </p:nvSpPr>
        <p:spPr bwMode="auto">
          <a:xfrm>
            <a:off x="-19050" y="2219960"/>
            <a:ext cx="12198985" cy="101473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2024.08.21</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Info About Me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8" name="圆角矩形 7"/>
          <p:cNvSpPr/>
          <p:nvPr>
            <p:custDataLst>
              <p:tags r:id="rId2"/>
            </p:custDataLst>
          </p:nvPr>
        </p:nvSpPr>
        <p:spPr>
          <a:xfrm>
            <a:off x="255270" y="1007745"/>
            <a:ext cx="11681460" cy="5568315"/>
          </a:xfrm>
          <a:prstGeom prst="roundRect">
            <a:avLst>
              <a:gd name="adj" fmla="val 7836"/>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descr="7b0a202020202262756c6c6574223a20227b5c2263617465676f727949645c223a31303030352c5c2274656d706c61746549645c223a32303233313533367d220a7d0a"/>
          <p:cNvSpPr txBox="1"/>
          <p:nvPr>
            <p:custDataLst>
              <p:tags r:id="rId3"/>
            </p:custDataLst>
          </p:nvPr>
        </p:nvSpPr>
        <p:spPr>
          <a:xfrm>
            <a:off x="383540" y="1970405"/>
            <a:ext cx="10817225" cy="4194810"/>
          </a:xfrm>
          <a:prstGeom prst="rect">
            <a:avLst/>
          </a:prstGeom>
          <a:noFill/>
        </p:spPr>
        <p:txBody>
          <a:bodyPr wrap="square" rtlCol="0">
            <a:spAutoFit/>
          </a:bodyPr>
          <a:p>
            <a:pPr marL="457200" indent="-457200">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Education</a:t>
            </a:r>
            <a:endParaRPr lang="en-US" altLang="zh-CN" sz="25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Ph.D., George Washington University, 2021</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Postdoc., Pennsylvnia State University and University of Notre Dame</a:t>
            </a:r>
            <a:endParaRPr lang="en-US" sz="2500">
              <a:latin typeface="Arial" panose="020B0604020202020204" pitchFamily="34" charset="0"/>
              <a:cs typeface="Arial" panose="020B0604020202020204" pitchFamily="34" charset="0"/>
              <a:sym typeface="+mn-ea"/>
            </a:endParaRPr>
          </a:p>
          <a:p>
            <a:pPr marL="457200" indent="-457200" fontAlgn="auto">
              <a:spcBef>
                <a:spcPts val="2000"/>
              </a:spcBef>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Research interests</a:t>
            </a:r>
            <a:endParaRPr lang="en-US" altLang="zh-CN" sz="22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Software security</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Program analysis</a:t>
            </a:r>
            <a:endParaRPr lang="en-US" sz="2500">
              <a:latin typeface="Arial" panose="020B0604020202020204" pitchFamily="34" charset="0"/>
              <a:cs typeface="Arial" panose="020B0604020202020204" pitchFamily="34" charset="0"/>
              <a:sym typeface="+mn-ea"/>
            </a:endParaRPr>
          </a:p>
          <a:p>
            <a:pPr marL="791845" indent="-288290" algn="l" fontAlgn="auto">
              <a:spcAft>
                <a:spcPts val="1000"/>
              </a:spcAft>
              <a:buFont typeface="Arial" panose="020B0604020202020204" pitchFamily="34" charset="0"/>
              <a:buChar char="•"/>
            </a:pPr>
            <a:r>
              <a:rPr lang="en-US" sz="2500">
                <a:latin typeface="Arial" panose="020B0604020202020204" pitchFamily="34" charset="0"/>
                <a:cs typeface="Arial" panose="020B0604020202020204" pitchFamily="34" charset="0"/>
                <a:sym typeface="+mn-ea"/>
              </a:rPr>
              <a:t>Machine learning for cybersecurity</a:t>
            </a:r>
            <a:endParaRPr lang="en-US" altLang="zh-CN" sz="2500">
              <a:latin typeface="Arial" panose="020B0604020202020204" pitchFamily="34" charset="0"/>
              <a:cs typeface="Arial" panose="020B0604020202020204" pitchFamily="34" charset="0"/>
              <a:sym typeface="+mn-ea"/>
            </a:endParaRPr>
          </a:p>
          <a:p>
            <a:pPr marL="457200" indent="-457200" fontAlgn="auto">
              <a:spcBef>
                <a:spcPts val="2000"/>
              </a:spcBef>
              <a:spcAft>
                <a:spcPts val="0"/>
              </a:spcAft>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More</a:t>
            </a:r>
            <a:endParaRPr lang="en-US" altLang="zh-CN" sz="22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https://fangtian-zhong.github.io/</a:t>
            </a:r>
            <a:endParaRPr lang="en-US" sz="2500">
              <a:latin typeface="Arial" panose="020B0604020202020204" pitchFamily="34" charset="0"/>
              <a:cs typeface="Arial" panose="020B0604020202020204" pitchFamily="34" charset="0"/>
              <a:sym typeface="+mn-ea"/>
            </a:endParaRPr>
          </a:p>
        </p:txBody>
      </p:sp>
      <p:pic>
        <p:nvPicPr>
          <p:cNvPr id="6" name="图片 5" descr="图片1"/>
          <p:cNvPicPr>
            <a:picLocks noChangeAspect="1"/>
          </p:cNvPicPr>
          <p:nvPr>
            <p:custDataLst>
              <p:tags r:id="rId5"/>
            </p:custDataLst>
          </p:nvPr>
        </p:nvPicPr>
        <p:blipFill>
          <a:blip r:embed="rId6"/>
          <a:srcRect t="21305" r="3432" b="12006"/>
          <a:stretch>
            <a:fillRect/>
          </a:stretch>
        </p:blipFill>
        <p:spPr>
          <a:xfrm>
            <a:off x="9616440" y="4796790"/>
            <a:ext cx="2461260" cy="2061210"/>
          </a:xfrm>
          <a:prstGeom prst="rect">
            <a:avLst/>
          </a:prstGeom>
        </p:spPr>
      </p:pic>
      <p:sp>
        <p:nvSpPr>
          <p:cNvPr id="7" name="文本框 6"/>
          <p:cNvSpPr txBox="1"/>
          <p:nvPr>
            <p:custDataLst>
              <p:tags r:id="rId7"/>
            </p:custDataLst>
          </p:nvPr>
        </p:nvSpPr>
        <p:spPr>
          <a:xfrm>
            <a:off x="3865245" y="1134745"/>
            <a:ext cx="8047355" cy="598805"/>
          </a:xfrm>
          <a:prstGeom prst="rect">
            <a:avLst/>
          </a:prstGeom>
          <a:noFill/>
        </p:spPr>
        <p:txBody>
          <a:bodyPr wrap="square" rtlCol="0">
            <a:spAutoFit/>
          </a:bodyPr>
          <a:p>
            <a:pPr indent="0" fontAlgn="auto">
              <a:spcAft>
                <a:spcPts val="1000"/>
              </a:spcAft>
            </a:pPr>
            <a:r>
              <a:rPr lang="en-US" sz="3300">
                <a:solidFill>
                  <a:srgbClr val="0070C0"/>
                </a:solidFill>
                <a:latin typeface="Arial Black" panose="020B0A04020102020204" charset="0"/>
                <a:cs typeface="Arial Black" panose="020B0A04020102020204" charset="0"/>
                <a:sym typeface="+mn-ea"/>
              </a:rPr>
              <a:t>Fangtian Zhong</a:t>
            </a:r>
            <a:endParaRPr lang="en-US" altLang="zh-CN" sz="22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0" name="Group 29"/>
          <p:cNvGrpSpPr/>
          <p:nvPr/>
        </p:nvGrpSpPr>
        <p:grpSpPr>
          <a:xfrm>
            <a:off x="4391660" y="3276600"/>
            <a:ext cx="5321300" cy="1125855"/>
            <a:chOff x="6916" y="5160"/>
            <a:chExt cx="8380" cy="1773"/>
          </a:xfrm>
        </p:grpSpPr>
        <p:sp>
          <p:nvSpPr>
            <p:cNvPr id="198" name="圆角矩形 197"/>
            <p:cNvSpPr/>
            <p:nvPr>
              <p:custDataLst>
                <p:tags r:id="rId1"/>
              </p:custDataLst>
            </p:nvPr>
          </p:nvSpPr>
          <p:spPr>
            <a:xfrm>
              <a:off x="6916" y="5595"/>
              <a:ext cx="8380" cy="1339"/>
            </a:xfrm>
            <a:prstGeom prst="roundRect">
              <a:avLst/>
            </a:prstGeom>
            <a:solidFill>
              <a:srgbClr val="03A9F5">
                <a:alpha val="20000"/>
              </a:srgbClr>
            </a:solidFill>
            <a:ln w="12700">
              <a:solidFill>
                <a:srgbClr val="00B0F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9" name="文本框 198"/>
            <p:cNvSpPr txBox="1"/>
            <p:nvPr>
              <p:custDataLst>
                <p:tags r:id="rId2"/>
              </p:custDataLst>
            </p:nvPr>
          </p:nvSpPr>
          <p:spPr>
            <a:xfrm>
              <a:off x="10399" y="5160"/>
              <a:ext cx="1794" cy="872"/>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Assistant</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29" name="Group 28"/>
          <p:cNvGrpSpPr/>
          <p:nvPr/>
        </p:nvGrpSpPr>
        <p:grpSpPr>
          <a:xfrm>
            <a:off x="7923530" y="2676525"/>
            <a:ext cx="4197350" cy="3056890"/>
            <a:chOff x="12478" y="4215"/>
            <a:chExt cx="6610" cy="4814"/>
          </a:xfrm>
        </p:grpSpPr>
        <p:sp>
          <p:nvSpPr>
            <p:cNvPr id="19" name="圆角矩形 18"/>
            <p:cNvSpPr/>
            <p:nvPr>
              <p:custDataLst>
                <p:tags r:id="rId3"/>
              </p:custDataLst>
            </p:nvPr>
          </p:nvSpPr>
          <p:spPr>
            <a:xfrm>
              <a:off x="12478" y="7281"/>
              <a:ext cx="6611"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20" name="文本框 19"/>
            <p:cNvSpPr txBox="1"/>
            <p:nvPr>
              <p:custDataLst>
                <p:tags r:id="rId4"/>
              </p:custDataLst>
            </p:nvPr>
          </p:nvSpPr>
          <p:spPr>
            <a:xfrm>
              <a:off x="16808" y="4215"/>
              <a:ext cx="2163" cy="1234"/>
            </a:xfrm>
            <a:prstGeom prst="rect">
              <a:avLst/>
            </a:prstGeom>
            <a:solidFill>
              <a:srgbClr val="03A9F5"/>
            </a:solidFill>
            <a:ln w="12700">
              <a:solidFill>
                <a:srgbClr val="03A9F5"/>
              </a:solidFill>
              <a:prstDash val="solid"/>
            </a:ln>
          </p:spPr>
          <p:txBody>
            <a:bodyPr wrap="square" rtlCol="0">
              <a:spAutoFit/>
            </a:bodyPr>
            <a:p>
              <a:pPr algn="ctr"/>
              <a:r>
                <a:rPr lang="en-US" altLang="zh-CN" sz="1500" b="1" dirty="0">
                  <a:solidFill>
                    <a:sysClr val="window" lastClr="FFFFFF"/>
                  </a:solidFill>
                  <a:latin typeface="Arial" panose="020B0604020202020204" pitchFamily="34" charset="0"/>
                  <a:cs typeface="Arial" panose="020B0604020202020204" pitchFamily="34" charset="0"/>
                </a:rPr>
                <a:t>Vulnerability</a:t>
              </a:r>
              <a:r>
                <a:rPr lang="zh-CN" altLang="en-US" sz="1500" b="1" dirty="0">
                  <a:solidFill>
                    <a:sysClr val="window" lastClr="FFFFFF"/>
                  </a:solidFill>
                  <a:latin typeface="Arial" panose="020B0604020202020204" pitchFamily="34" charset="0"/>
                  <a:cs typeface="Arial" panose="020B0604020202020204" pitchFamily="34" charset="0"/>
                </a:rPr>
                <a:t>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cxnSp>
          <p:nvCxnSpPr>
            <p:cNvPr id="21" name="直接箭头连接符 20"/>
            <p:cNvCxnSpPr/>
            <p:nvPr/>
          </p:nvCxnSpPr>
          <p:spPr>
            <a:xfrm flipH="1" flipV="1">
              <a:off x="17890" y="5449"/>
              <a:ext cx="448" cy="1832"/>
            </a:xfrm>
            <a:prstGeom prst="straightConnector1">
              <a:avLst/>
            </a:prstGeom>
            <a:noFill/>
            <a:ln w="28575" cap="flat" cmpd="sng" algn="ctr">
              <a:solidFill>
                <a:srgbClr val="03A9F5"/>
              </a:solidFill>
              <a:prstDash val="solid"/>
              <a:miter lim="800000"/>
              <a:tailEnd type="triangle" w="lg" len="lg"/>
            </a:ln>
          </p:spPr>
        </p:cxnSp>
      </p:grpSp>
      <p:grpSp>
        <p:nvGrpSpPr>
          <p:cNvPr id="28" name="Group 27"/>
          <p:cNvGrpSpPr/>
          <p:nvPr/>
        </p:nvGrpSpPr>
        <p:grpSpPr>
          <a:xfrm>
            <a:off x="2820035" y="3460115"/>
            <a:ext cx="4921885" cy="2273300"/>
            <a:chOff x="4441" y="5449"/>
            <a:chExt cx="7751" cy="3580"/>
          </a:xfrm>
        </p:grpSpPr>
        <p:sp>
          <p:nvSpPr>
            <p:cNvPr id="195" name="圆角矩形 194"/>
            <p:cNvSpPr/>
            <p:nvPr>
              <p:custDataLst>
                <p:tags r:id="rId5"/>
              </p:custDataLst>
            </p:nvPr>
          </p:nvSpPr>
          <p:spPr>
            <a:xfrm>
              <a:off x="4900" y="7281"/>
              <a:ext cx="7292"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6" name="文本框 195"/>
            <p:cNvSpPr txBox="1"/>
            <p:nvPr>
              <p:custDataLst>
                <p:tags r:id="rId6"/>
              </p:custDataLst>
            </p:nvPr>
          </p:nvSpPr>
          <p:spPr>
            <a:xfrm>
              <a:off x="4441" y="5449"/>
              <a:ext cx="1949" cy="1234"/>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cxnSp>
          <p:nvCxnSpPr>
            <p:cNvPr id="23" name="直接箭头连接符 20"/>
            <p:cNvCxnSpPr/>
            <p:nvPr/>
          </p:nvCxnSpPr>
          <p:spPr>
            <a:xfrm flipH="1" flipV="1">
              <a:off x="5319" y="6683"/>
              <a:ext cx="126" cy="612"/>
            </a:xfrm>
            <a:prstGeom prst="straightConnector1">
              <a:avLst/>
            </a:prstGeom>
            <a:noFill/>
            <a:ln w="28575" cap="flat" cmpd="sng" algn="ctr">
              <a:solidFill>
                <a:srgbClr val="03A9F5"/>
              </a:solidFill>
              <a:prstDash val="solid"/>
              <a:miter lim="800000"/>
              <a:tailEnd type="triangle" w="lg" len="lg"/>
            </a:ln>
          </p:spPr>
        </p:cxnSp>
      </p:grpSp>
      <p:sp>
        <p:nvSpPr>
          <p:cNvPr id="33" name="内容占位符 9"/>
          <p:cNvSpPr txBox="1"/>
          <p:nvPr>
            <p:custDataLst>
              <p:tags r:id="rId7"/>
            </p:custDataLst>
          </p:nvPr>
        </p:nvSpPr>
        <p:spPr>
          <a:xfrm>
            <a:off x="-13335" y="196215"/>
            <a:ext cx="4605655"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rPr>
              <a:t> Research Roadmap</a:t>
            </a:r>
            <a:endPar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endParaRPr>
          </a:p>
        </p:txBody>
      </p:sp>
      <p:sp>
        <p:nvSpPr>
          <p:cNvPr id="129" name="椭圆 128"/>
          <p:cNvSpPr>
            <a:spLocks noChangeAspect="1"/>
          </p:cNvSpPr>
          <p:nvPr>
            <p:custDataLst>
              <p:tags r:id="rId8"/>
            </p:custDataLst>
          </p:nvPr>
        </p:nvSpPr>
        <p:spPr>
          <a:xfrm>
            <a:off x="4744720" y="215265"/>
            <a:ext cx="2879725" cy="2879725"/>
          </a:xfrm>
          <a:prstGeom prst="ellipse">
            <a:avLst/>
          </a:prstGeom>
          <a:solidFill>
            <a:srgbClr val="01B0C3"/>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0" name="椭圆 129"/>
          <p:cNvSpPr>
            <a:spLocks noChangeAspect="1"/>
          </p:cNvSpPr>
          <p:nvPr>
            <p:custDataLst>
              <p:tags r:id="rId9"/>
            </p:custDataLst>
          </p:nvPr>
        </p:nvSpPr>
        <p:spPr>
          <a:xfrm>
            <a:off x="5132070" y="989330"/>
            <a:ext cx="2105660" cy="2105660"/>
          </a:xfrm>
          <a:prstGeom prst="ellipse">
            <a:avLst/>
          </a:prstGeom>
          <a:solidFill>
            <a:srgbClr val="092A49"/>
          </a:solidFill>
          <a:ln w="25400" cmpd="sng">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1" name="椭圆 130"/>
          <p:cNvSpPr>
            <a:spLocks noChangeAspect="1"/>
          </p:cNvSpPr>
          <p:nvPr>
            <p:custDataLst>
              <p:tags r:id="rId10"/>
            </p:custDataLst>
          </p:nvPr>
        </p:nvSpPr>
        <p:spPr>
          <a:xfrm>
            <a:off x="5519420" y="1764030"/>
            <a:ext cx="1330960" cy="1330960"/>
          </a:xfrm>
          <a:prstGeom prst="ellipse">
            <a:avLst/>
          </a:prstGeom>
          <a:solidFill>
            <a:srgbClr val="E54A24"/>
          </a:solidFill>
          <a:ln w="25400">
            <a:noFill/>
          </a:ln>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2" name="文本框 131"/>
          <p:cNvSpPr txBox="1"/>
          <p:nvPr>
            <p:custDataLst>
              <p:tags r:id="rId11"/>
            </p:custDataLst>
          </p:nvPr>
        </p:nvSpPr>
        <p:spPr>
          <a:xfrm>
            <a:off x="4980305" y="309880"/>
            <a:ext cx="2409190" cy="645160"/>
          </a:xfrm>
          <a:prstGeom prst="rect">
            <a:avLst/>
          </a:prstGeom>
          <a:noFill/>
        </p:spPr>
        <p:txBody>
          <a:bodyPr wrap="square" rtlCol="0">
            <a:spAutoFit/>
          </a:bodyPr>
          <a:p>
            <a:pPr algn="ctr"/>
            <a:r>
              <a:rPr lang="zh-CN" altLang="en-US" b="1">
                <a:solidFill>
                  <a:sysClr val="window" lastClr="FFFFFF"/>
                </a:solidFill>
                <a:latin typeface="Arial" panose="020B0604020202020204" pitchFamily="34" charset="0"/>
                <a:cs typeface="Arial" panose="020B0604020202020204" pitchFamily="34" charset="0"/>
              </a:rPr>
              <a:t>Software Security/Analysis</a:t>
            </a:r>
            <a:endParaRPr lang="zh-CN" altLang="en-US" b="1">
              <a:solidFill>
                <a:sysClr val="window" lastClr="FFFFFF"/>
              </a:solidFill>
              <a:latin typeface="Arial" panose="020B0604020202020204" pitchFamily="34" charset="0"/>
              <a:cs typeface="Arial" panose="020B0604020202020204" pitchFamily="34" charset="0"/>
            </a:endParaRPr>
          </a:p>
        </p:txBody>
      </p:sp>
      <p:sp>
        <p:nvSpPr>
          <p:cNvPr id="133" name="文本框 132"/>
          <p:cNvSpPr txBox="1"/>
          <p:nvPr>
            <p:custDataLst>
              <p:tags r:id="rId12"/>
            </p:custDataLst>
          </p:nvPr>
        </p:nvSpPr>
        <p:spPr>
          <a:xfrm>
            <a:off x="5469890" y="1129030"/>
            <a:ext cx="142938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Software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sp>
        <p:nvSpPr>
          <p:cNvPr id="134" name="文本框 133"/>
          <p:cNvSpPr txBox="1"/>
          <p:nvPr>
            <p:custDataLst>
              <p:tags r:id="rId13"/>
            </p:custDataLst>
          </p:nvPr>
        </p:nvSpPr>
        <p:spPr>
          <a:xfrm>
            <a:off x="5367020" y="2139315"/>
            <a:ext cx="163512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Malware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cxnSp>
        <p:nvCxnSpPr>
          <p:cNvPr id="149" name="直接连接符 148"/>
          <p:cNvCxnSpPr/>
          <p:nvPr>
            <p:custDataLst>
              <p:tags r:id="rId14"/>
            </p:custDataLst>
          </p:nvPr>
        </p:nvCxnSpPr>
        <p:spPr>
          <a:xfrm flipH="1" flipV="1">
            <a:off x="3454400" y="2513965"/>
            <a:ext cx="2072005"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0" name="直接连接符 149"/>
          <p:cNvCxnSpPr/>
          <p:nvPr>
            <p:custDataLst>
              <p:tags r:id="rId15"/>
            </p:custDataLst>
          </p:nvPr>
        </p:nvCxnSpPr>
        <p:spPr>
          <a:xfrm flipH="1">
            <a:off x="1548765" y="3253105"/>
            <a:ext cx="382905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1" name="直接连接符 150"/>
          <p:cNvCxnSpPr/>
          <p:nvPr>
            <p:custDataLst>
              <p:tags r:id="rId16"/>
            </p:custDataLst>
          </p:nvPr>
        </p:nvCxnSpPr>
        <p:spPr>
          <a:xfrm rot="16200000" flipH="1" flipV="1">
            <a:off x="1260475" y="3549015"/>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2" name="直接连接符 151"/>
          <p:cNvCxnSpPr/>
          <p:nvPr>
            <p:custDataLst>
              <p:tags r:id="rId17"/>
            </p:custDataLst>
          </p:nvPr>
        </p:nvCxnSpPr>
        <p:spPr>
          <a:xfrm rot="16200000" flipH="1" flipV="1">
            <a:off x="5081270" y="3540125"/>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3" name="直接连接符 152"/>
          <p:cNvCxnSpPr/>
          <p:nvPr>
            <p:custDataLst>
              <p:tags r:id="rId18"/>
            </p:custDataLst>
          </p:nvPr>
        </p:nvCxnSpPr>
        <p:spPr>
          <a:xfrm flipH="1">
            <a:off x="3454400" y="2514250"/>
            <a:ext cx="3175" cy="741045"/>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0" name="直接连接符 159"/>
          <p:cNvCxnSpPr/>
          <p:nvPr>
            <p:custDataLst>
              <p:tags r:id="rId19"/>
            </p:custDataLst>
          </p:nvPr>
        </p:nvCxnSpPr>
        <p:spPr>
          <a:xfrm flipH="1" flipV="1">
            <a:off x="7139305" y="1655445"/>
            <a:ext cx="2572385" cy="3175"/>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3" name="直接连接符 162"/>
          <p:cNvCxnSpPr/>
          <p:nvPr>
            <p:custDataLst>
              <p:tags r:id="rId20"/>
            </p:custDataLst>
          </p:nvPr>
        </p:nvCxnSpPr>
        <p:spPr>
          <a:xfrm>
            <a:off x="9700260" y="1655035"/>
            <a:ext cx="0" cy="1626235"/>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38" name="矩形 137"/>
          <p:cNvSpPr/>
          <p:nvPr>
            <p:custDataLst>
              <p:tags r:id="rId21"/>
            </p:custDataLst>
          </p:nvPr>
        </p:nvSpPr>
        <p:spPr>
          <a:xfrm>
            <a:off x="77470" y="4796155"/>
            <a:ext cx="935990" cy="791845"/>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Android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9" name="矩形 138"/>
          <p:cNvSpPr/>
          <p:nvPr>
            <p:custDataLst>
              <p:tags r:id="rId22"/>
            </p:custDataLst>
          </p:nvPr>
        </p:nvSpPr>
        <p:spPr>
          <a:xfrm>
            <a:off x="1080770" y="4796155"/>
            <a:ext cx="935990" cy="791845"/>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a:t>
            </a: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0" name="矩形 139"/>
          <p:cNvSpPr/>
          <p:nvPr>
            <p:custDataLst>
              <p:tags r:id="rId23"/>
            </p:custDataLst>
          </p:nvPr>
        </p:nvSpPr>
        <p:spPr>
          <a:xfrm>
            <a:off x="2084070" y="4796155"/>
            <a:ext cx="935990" cy="791845"/>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1" name="矩形 140" descr="7b0a20202020227461726765744964223a202270726f636573734f6e6c696e65576f7264417274220a7d0a"/>
          <p:cNvSpPr/>
          <p:nvPr>
            <p:custDataLst>
              <p:tags r:id="rId24"/>
            </p:custDataLst>
          </p:nvPr>
        </p:nvSpPr>
        <p:spPr>
          <a:xfrm>
            <a:off x="602615" y="6115685"/>
            <a:ext cx="899795" cy="360045"/>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2" name="矩形 141"/>
          <p:cNvSpPr/>
          <p:nvPr>
            <p:custDataLst>
              <p:tags r:id="rId25"/>
            </p:custDataLst>
          </p:nvPr>
        </p:nvSpPr>
        <p:spPr>
          <a:xfrm>
            <a:off x="1711325" y="6115685"/>
            <a:ext cx="899795" cy="360045"/>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MalInfo</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4" name="直接连接符 153"/>
          <p:cNvCxnSpPr/>
          <p:nvPr>
            <p:custDataLst>
              <p:tags r:id="rId26"/>
            </p:custDataLst>
          </p:nvPr>
        </p:nvCxnSpPr>
        <p:spPr>
          <a:xfrm rot="16200000" flipH="1" flipV="1">
            <a:off x="1386840" y="4395470"/>
            <a:ext cx="323850"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55" name="直接连接符 154"/>
          <p:cNvCxnSpPr/>
          <p:nvPr>
            <p:custDataLst>
              <p:tags r:id="rId27"/>
            </p:custDataLst>
          </p:nvPr>
        </p:nvCxnSpPr>
        <p:spPr>
          <a:xfrm flipH="1">
            <a:off x="539750" y="4529455"/>
            <a:ext cx="2009775"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6" name="直接连接符 155"/>
          <p:cNvCxnSpPr/>
          <p:nvPr>
            <p:custDataLst>
              <p:tags r:id="rId28"/>
            </p:custDataLst>
          </p:nvPr>
        </p:nvCxnSpPr>
        <p:spPr>
          <a:xfrm rot="16200000" flipH="1" flipV="1">
            <a:off x="401320" y="467360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7" name="直接连接符 156"/>
          <p:cNvCxnSpPr/>
          <p:nvPr>
            <p:custDataLst>
              <p:tags r:id="rId29"/>
            </p:custDataLst>
          </p:nvPr>
        </p:nvCxnSpPr>
        <p:spPr>
          <a:xfrm rot="16200000" flipH="1" flipV="1">
            <a:off x="140462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8" name="直接连接符 157"/>
          <p:cNvCxnSpPr/>
          <p:nvPr>
            <p:custDataLst>
              <p:tags r:id="rId30"/>
            </p:custDataLst>
          </p:nvPr>
        </p:nvCxnSpPr>
        <p:spPr>
          <a:xfrm rot="16200000" flipH="1" flipV="1">
            <a:off x="240792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68" name="矩形 167"/>
          <p:cNvSpPr/>
          <p:nvPr>
            <p:custDataLst>
              <p:tags r:id="rId31"/>
            </p:custDataLst>
          </p:nvPr>
        </p:nvSpPr>
        <p:spPr>
          <a:xfrm>
            <a:off x="663575" y="3829050"/>
            <a:ext cx="1764030" cy="396240"/>
          </a:xfrm>
          <a:prstGeom prst="rect">
            <a:avLst/>
          </a:prstGeom>
          <a:no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9" name="直接连接符 168"/>
          <p:cNvCxnSpPr/>
          <p:nvPr>
            <p:custDataLst>
              <p:tags r:id="rId32"/>
            </p:custDataLst>
          </p:nvPr>
        </p:nvCxnSpPr>
        <p:spPr>
          <a:xfrm rot="16200000" flipH="1" flipV="1">
            <a:off x="926465" y="5997575"/>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0" name="直接连接符 169"/>
          <p:cNvCxnSpPr/>
          <p:nvPr>
            <p:custDataLst>
              <p:tags r:id="rId33"/>
            </p:custDataLst>
          </p:nvPr>
        </p:nvCxnSpPr>
        <p:spPr>
          <a:xfrm rot="16200000" flipH="1" flipV="1">
            <a:off x="2035810" y="5997575"/>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1" name="直接连接符 170"/>
          <p:cNvCxnSpPr/>
          <p:nvPr>
            <p:custDataLst>
              <p:tags r:id="rId34"/>
            </p:custDataLst>
          </p:nvPr>
        </p:nvCxnSpPr>
        <p:spPr>
          <a:xfrm flipH="1">
            <a:off x="1052195" y="5871210"/>
            <a:ext cx="1108075" cy="635"/>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2" name="直接连接符 171"/>
          <p:cNvCxnSpPr/>
          <p:nvPr>
            <p:custDataLst>
              <p:tags r:id="rId35"/>
            </p:custDataLst>
          </p:nvPr>
        </p:nvCxnSpPr>
        <p:spPr>
          <a:xfrm>
            <a:off x="1609408" y="5585778"/>
            <a:ext cx="4445" cy="288925"/>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sp>
        <p:nvSpPr>
          <p:cNvPr id="143" name="矩形 142"/>
          <p:cNvSpPr/>
          <p:nvPr>
            <p:custDataLst>
              <p:tags r:id="rId36"/>
            </p:custDataLst>
          </p:nvPr>
        </p:nvSpPr>
        <p:spPr>
          <a:xfrm>
            <a:off x="4331335" y="4796155"/>
            <a:ext cx="100774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4" name="矩形 143"/>
          <p:cNvSpPr/>
          <p:nvPr>
            <p:custDataLst>
              <p:tags r:id="rId37"/>
            </p:custDataLst>
          </p:nvPr>
        </p:nvSpPr>
        <p:spPr>
          <a:xfrm>
            <a:off x="6532880" y="4796155"/>
            <a:ext cx="100520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3" name="直接连接符 172"/>
          <p:cNvCxnSpPr/>
          <p:nvPr>
            <p:custDataLst>
              <p:tags r:id="rId38"/>
            </p:custDataLst>
          </p:nvPr>
        </p:nvCxnSpPr>
        <p:spPr>
          <a:xfrm rot="16200000" flipH="1" flipV="1">
            <a:off x="6724015" y="5980430"/>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4" name="直接连接符 173"/>
          <p:cNvCxnSpPr/>
          <p:nvPr>
            <p:custDataLst>
              <p:tags r:id="rId39"/>
            </p:custDataLst>
          </p:nvPr>
        </p:nvCxnSpPr>
        <p:spPr>
          <a:xfrm rot="16200000" flipH="1" flipV="1">
            <a:off x="7565390" y="5980430"/>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5" name="直接连接符 174"/>
          <p:cNvCxnSpPr/>
          <p:nvPr>
            <p:custDataLst>
              <p:tags r:id="rId40"/>
            </p:custDataLst>
          </p:nvPr>
        </p:nvCxnSpPr>
        <p:spPr>
          <a:xfrm flipH="1">
            <a:off x="5984240" y="5857240"/>
            <a:ext cx="1716405"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6" name="直接连接符 175"/>
          <p:cNvCxnSpPr/>
          <p:nvPr>
            <p:custDataLst>
              <p:tags r:id="rId41"/>
            </p:custDataLst>
          </p:nvPr>
        </p:nvCxnSpPr>
        <p:spPr>
          <a:xfrm>
            <a:off x="6850063" y="5590858"/>
            <a:ext cx="0" cy="27305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sp>
        <p:nvSpPr>
          <p:cNvPr id="177" name="矩形 176"/>
          <p:cNvSpPr/>
          <p:nvPr>
            <p:custDataLst>
              <p:tags r:id="rId42"/>
            </p:custDataLst>
          </p:nvPr>
        </p:nvSpPr>
        <p:spPr>
          <a:xfrm>
            <a:off x="5443220" y="4796155"/>
            <a:ext cx="100774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Linux</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8" name="直接连接符 177"/>
          <p:cNvCxnSpPr/>
          <p:nvPr>
            <p:custDataLst>
              <p:tags r:id="rId43"/>
            </p:custDataLst>
          </p:nvPr>
        </p:nvCxnSpPr>
        <p:spPr>
          <a:xfrm rot="16200000" flipH="1" flipV="1">
            <a:off x="5201285" y="4361180"/>
            <a:ext cx="306070"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79" name="直接连接符 178"/>
          <p:cNvCxnSpPr/>
          <p:nvPr>
            <p:custDataLst>
              <p:tags r:id="rId44"/>
            </p:custDataLst>
          </p:nvPr>
        </p:nvCxnSpPr>
        <p:spPr>
          <a:xfrm flipH="1">
            <a:off x="3653790" y="4512310"/>
            <a:ext cx="3401060" cy="1905"/>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80" name="直接连接符 179"/>
          <p:cNvCxnSpPr/>
          <p:nvPr>
            <p:custDataLst>
              <p:tags r:id="rId45"/>
            </p:custDataLst>
          </p:nvPr>
        </p:nvCxnSpPr>
        <p:spPr>
          <a:xfrm rot="16200000" flipH="1" flipV="1">
            <a:off x="469138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1" name="直接连接符 180"/>
          <p:cNvCxnSpPr/>
          <p:nvPr>
            <p:custDataLst>
              <p:tags r:id="rId46"/>
            </p:custDataLst>
          </p:nvPr>
        </p:nvCxnSpPr>
        <p:spPr>
          <a:xfrm rot="16200000" flipH="1" flipV="1">
            <a:off x="580263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2" name="直接连接符 181"/>
          <p:cNvCxnSpPr/>
          <p:nvPr>
            <p:custDataLst>
              <p:tags r:id="rId47"/>
            </p:custDataLst>
          </p:nvPr>
        </p:nvCxnSpPr>
        <p:spPr>
          <a:xfrm rot="16200000" flipH="1" flipV="1">
            <a:off x="6908165"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83" name="矩形 182"/>
          <p:cNvSpPr/>
          <p:nvPr>
            <p:custDataLst>
              <p:tags r:id="rId48"/>
            </p:custDataLst>
          </p:nvPr>
        </p:nvSpPr>
        <p:spPr>
          <a:xfrm>
            <a:off x="4479925" y="3829050"/>
            <a:ext cx="1764030" cy="396240"/>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5" name="矩形 134"/>
          <p:cNvSpPr/>
          <p:nvPr>
            <p:custDataLst>
              <p:tags r:id="rId49"/>
            </p:custDataLst>
          </p:nvPr>
        </p:nvSpPr>
        <p:spPr>
          <a:xfrm>
            <a:off x="9799955" y="3759835"/>
            <a:ext cx="1224280" cy="566420"/>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Exploitation</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6" name="矩形 135"/>
          <p:cNvSpPr/>
          <p:nvPr>
            <p:custDataLst>
              <p:tags r:id="rId50"/>
            </p:custDataLst>
          </p:nvPr>
        </p:nvSpPr>
        <p:spPr>
          <a:xfrm>
            <a:off x="8308340" y="3711575"/>
            <a:ext cx="1280160" cy="605155"/>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Discovery</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1" name="直接连接符 160"/>
          <p:cNvCxnSpPr/>
          <p:nvPr>
            <p:custDataLst>
              <p:tags r:id="rId51"/>
            </p:custDataLst>
          </p:nvPr>
        </p:nvCxnSpPr>
        <p:spPr>
          <a:xfrm rot="16200000" flipH="1" flipV="1">
            <a:off x="8816975" y="3484880"/>
            <a:ext cx="45021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2" name="直接连接符 161"/>
          <p:cNvCxnSpPr/>
          <p:nvPr>
            <p:custDataLst>
              <p:tags r:id="rId52"/>
            </p:custDataLst>
          </p:nvPr>
        </p:nvCxnSpPr>
        <p:spPr>
          <a:xfrm flipH="1">
            <a:off x="9042400" y="3275330"/>
            <a:ext cx="1371600" cy="127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4" name="直接连接符 163"/>
          <p:cNvCxnSpPr/>
          <p:nvPr>
            <p:custDataLst>
              <p:tags r:id="rId53"/>
            </p:custDataLst>
          </p:nvPr>
        </p:nvCxnSpPr>
        <p:spPr>
          <a:xfrm>
            <a:off x="10033000" y="4545013"/>
            <a:ext cx="0" cy="28829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5" name="直接连接符 164"/>
          <p:cNvCxnSpPr/>
          <p:nvPr>
            <p:custDataLst>
              <p:tags r:id="rId54"/>
            </p:custDataLst>
          </p:nvPr>
        </p:nvCxnSpPr>
        <p:spPr>
          <a:xfrm flipH="1" flipV="1">
            <a:off x="8682990" y="4532630"/>
            <a:ext cx="2630170"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6" name="直接连接符 165"/>
          <p:cNvCxnSpPr/>
          <p:nvPr>
            <p:custDataLst>
              <p:tags r:id="rId55"/>
            </p:custDataLst>
          </p:nvPr>
        </p:nvCxnSpPr>
        <p:spPr>
          <a:xfrm rot="16200000" flipH="1" flipV="1">
            <a:off x="8934450" y="4424680"/>
            <a:ext cx="21590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84" name="直接连接符 183"/>
          <p:cNvCxnSpPr/>
          <p:nvPr>
            <p:custDataLst>
              <p:tags r:id="rId56"/>
            </p:custDataLst>
          </p:nvPr>
        </p:nvCxnSpPr>
        <p:spPr>
          <a:xfrm>
            <a:off x="10411143" y="3276283"/>
            <a:ext cx="4445" cy="493395"/>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5" name="直接连接符 184"/>
          <p:cNvCxnSpPr/>
          <p:nvPr>
            <p:custDataLst>
              <p:tags r:id="rId57"/>
            </p:custDataLst>
          </p:nvPr>
        </p:nvCxnSpPr>
        <p:spPr>
          <a:xfrm rot="16200000" flipH="1" flipV="1">
            <a:off x="10307955" y="4437380"/>
            <a:ext cx="21590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graphicFrame>
        <p:nvGraphicFramePr>
          <p:cNvPr id="186" name="表格 185"/>
          <p:cNvGraphicFramePr/>
          <p:nvPr>
            <p:custDataLst>
              <p:tags r:id="rId58"/>
            </p:custDataLst>
          </p:nvPr>
        </p:nvGraphicFramePr>
        <p:xfrm>
          <a:off x="9674225" y="309880"/>
          <a:ext cx="1692000" cy="1101090"/>
        </p:xfrm>
        <a:graphic>
          <a:graphicData uri="http://schemas.openxmlformats.org/drawingml/2006/table">
            <a:tbl>
              <a:tblPr firstRow="1" bandRow="1">
                <a:effectLst/>
                <a:tableStyleId>{5940675A-B579-460E-94D1-54222C63F5DA}</a:tableStyleId>
              </a:tblPr>
              <a:tblGrid>
                <a:gridCol w="504000"/>
                <a:gridCol w="1188000"/>
              </a:tblGrid>
              <a:tr h="367030">
                <a:tc>
                  <a:txBody>
                    <a:bodyPr/>
                    <a:p>
                      <a:pPr>
                        <a:buNone/>
                      </a:pPr>
                      <a:endParaRPr lang="zh-CN" altLang="en-US">
                        <a:solidFill>
                          <a:srgbClr val="FFFFFF"/>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50"/>
                    </a:solidFill>
                  </a:tcPr>
                </a:tc>
                <a:tc>
                  <a:txBody>
                    <a:bodyPr/>
                    <a:p>
                      <a:pPr>
                        <a:buNone/>
                      </a:pP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Completed</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89406"/>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Ongoing</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F0"/>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Future</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bl>
          </a:graphicData>
        </a:graphic>
      </p:graphicFrame>
      <p:sp>
        <p:nvSpPr>
          <p:cNvPr id="188" name="矩形 187" descr="7b0a20202020227461726765744964223a202270726f636573734f6e6c696e65576f7264417274220a7d0a"/>
          <p:cNvSpPr/>
          <p:nvPr>
            <p:custDataLst>
              <p:tags r:id="rId59"/>
            </p:custDataLst>
          </p:nvPr>
        </p:nvSpPr>
        <p:spPr>
          <a:xfrm>
            <a:off x="600075" y="6111875"/>
            <a:ext cx="89979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89" name="矩形 188" descr="7b0a20202020227461726765744964223a202270726f636573734f6e6c696e65576f7264417274220a7d0a"/>
          <p:cNvSpPr/>
          <p:nvPr>
            <p:custDataLst>
              <p:tags r:id="rId60"/>
            </p:custDataLst>
          </p:nvPr>
        </p:nvSpPr>
        <p:spPr>
          <a:xfrm>
            <a:off x="1710055" y="6116955"/>
            <a:ext cx="89979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a:t>
            </a:r>
            <a:r>
              <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Info</a:t>
            </a:r>
            <a:endPar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90" name="矩形 189" descr="7b0a20202020227461726765744964223a202270726f636573734f6e6c696e65576f7264417274220a7d0a"/>
          <p:cNvSpPr/>
          <p:nvPr>
            <p:custDataLst>
              <p:tags r:id="rId61"/>
            </p:custDataLst>
          </p:nvPr>
        </p:nvSpPr>
        <p:spPr>
          <a:xfrm>
            <a:off x="5589905" y="6087745"/>
            <a:ext cx="79184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sz="1500" b="1" dirty="0">
                <a:solidFill>
                  <a:sysClr val="window" lastClr="FFFFFF"/>
                </a:solidFill>
                <a:latin typeface="Arial" panose="020B0604020202020204" pitchFamily="34" charset="0"/>
                <a:cs typeface="Arial" panose="020B0604020202020204" pitchFamily="34" charset="0"/>
              </a:rPr>
              <a:t>VisMal</a:t>
            </a:r>
            <a:endParaRPr lang="en-US" sz="1500" b="1" dirty="0">
              <a:solidFill>
                <a:sysClr val="window" lastClr="FFFFFF"/>
              </a:solidFill>
              <a:latin typeface="Arial" panose="020B0604020202020204" pitchFamily="34" charset="0"/>
              <a:cs typeface="Arial" panose="020B0604020202020204" pitchFamily="34" charset="0"/>
            </a:endParaRPr>
          </a:p>
        </p:txBody>
      </p:sp>
      <p:sp>
        <p:nvSpPr>
          <p:cNvPr id="192" name="矩形 191"/>
          <p:cNvSpPr/>
          <p:nvPr>
            <p:custDataLst>
              <p:tags r:id="rId62"/>
            </p:custDataLst>
          </p:nvPr>
        </p:nvSpPr>
        <p:spPr>
          <a:xfrm>
            <a:off x="7295515" y="6087745"/>
            <a:ext cx="79184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rPr>
              <a:t>VisBin</a:t>
            </a:r>
            <a:endPar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sp>
        <p:nvSpPr>
          <p:cNvPr id="193" name="矩形 192"/>
          <p:cNvSpPr/>
          <p:nvPr>
            <p:custDataLst>
              <p:tags r:id="rId63"/>
            </p:custDataLst>
          </p:nvPr>
        </p:nvSpPr>
        <p:spPr>
          <a:xfrm>
            <a:off x="4345305" y="6087745"/>
            <a:ext cx="1005840"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chemeClr val="bg1"/>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sp>
        <p:nvSpPr>
          <p:cNvPr id="194" name="矩形 193"/>
          <p:cNvSpPr/>
          <p:nvPr>
            <p:custDataLst>
              <p:tags r:id="rId64"/>
            </p:custDataLst>
          </p:nvPr>
        </p:nvSpPr>
        <p:spPr>
          <a:xfrm>
            <a:off x="9582785" y="608774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WinVul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pic>
        <p:nvPicPr>
          <p:cNvPr id="204" name="图片 203" descr="templates\docerresourceshop\icons\\32313539323731353b32313539323730373bcbbcbfbc"/>
          <p:cNvPicPr>
            <a:picLocks noChangeAspect="1"/>
          </p:cNvPicPr>
          <p:nvPr>
            <p:custDataLst>
              <p:tags r:id="rId65"/>
            </p:custDataLst>
          </p:nvPr>
        </p:nvPicPr>
        <p:blipFill>
          <a:blip r:embed="rId66">
            <a:extLst>
              <a:ext uri="{96DAC541-7B7A-43D3-8B79-37D633B846F1}">
                <asvg:svgBlip xmlns:asvg="http://schemas.microsoft.com/office/drawing/2016/SVG/main" r:embed="rId67"/>
              </a:ext>
            </a:extLst>
          </a:blip>
          <a:stretch>
            <a:fillRect/>
          </a:stretch>
        </p:blipFill>
        <p:spPr>
          <a:xfrm>
            <a:off x="147955" y="935990"/>
            <a:ext cx="1614170" cy="1614170"/>
          </a:xfrm>
          <a:prstGeom prst="rect">
            <a:avLst/>
          </a:prstGeom>
        </p:spPr>
      </p:pic>
      <p:sp>
        <p:nvSpPr>
          <p:cNvPr id="10" name="矩形 9"/>
          <p:cNvSpPr/>
          <p:nvPr>
            <p:custDataLst>
              <p:tags r:id="rId68"/>
            </p:custDataLst>
          </p:nvPr>
        </p:nvSpPr>
        <p:spPr>
          <a:xfrm>
            <a:off x="8053070" y="4820920"/>
            <a:ext cx="128016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 name="矩形 12"/>
          <p:cNvSpPr/>
          <p:nvPr>
            <p:custDataLst>
              <p:tags r:id="rId69"/>
            </p:custDataLst>
          </p:nvPr>
        </p:nvSpPr>
        <p:spPr>
          <a:xfrm>
            <a:off x="9392920" y="4820920"/>
            <a:ext cx="128016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 name="矩形 13"/>
          <p:cNvSpPr/>
          <p:nvPr>
            <p:custDataLst>
              <p:tags r:id="rId70"/>
            </p:custDataLst>
          </p:nvPr>
        </p:nvSpPr>
        <p:spPr>
          <a:xfrm>
            <a:off x="10732770" y="4820920"/>
            <a:ext cx="128016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Linux</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5" name="矩形 14"/>
          <p:cNvSpPr/>
          <p:nvPr>
            <p:custDataLst>
              <p:tags r:id="rId71"/>
            </p:custDataLst>
          </p:nvPr>
        </p:nvSpPr>
        <p:spPr>
          <a:xfrm>
            <a:off x="8248015" y="608774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6" name="矩形 15"/>
          <p:cNvSpPr/>
          <p:nvPr>
            <p:custDataLst>
              <p:tags r:id="rId72"/>
            </p:custDataLst>
          </p:nvPr>
        </p:nvSpPr>
        <p:spPr>
          <a:xfrm>
            <a:off x="10872875" y="608774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8" name="直接连接符 17"/>
          <p:cNvCxnSpPr>
            <a:endCxn id="15" idx="0"/>
          </p:cNvCxnSpPr>
          <p:nvPr>
            <p:custDataLst>
              <p:tags r:id="rId73"/>
            </p:custDataLst>
          </p:nvPr>
        </p:nvCxnSpPr>
        <p:spPr>
          <a:xfrm>
            <a:off x="8692833" y="5622290"/>
            <a:ext cx="0" cy="47498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2" name="矩形 191"/>
          <p:cNvSpPr/>
          <p:nvPr>
            <p:custDataLst>
              <p:tags r:id="rId74"/>
            </p:custDataLst>
          </p:nvPr>
        </p:nvSpPr>
        <p:spPr>
          <a:xfrm>
            <a:off x="6442710" y="6087745"/>
            <a:ext cx="79184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rPr>
              <a:t>BBSS</a:t>
            </a:r>
            <a:endPar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sp>
        <p:nvSpPr>
          <p:cNvPr id="4" name="矩形 142"/>
          <p:cNvSpPr/>
          <p:nvPr>
            <p:custDataLst>
              <p:tags r:id="rId75"/>
            </p:custDataLst>
          </p:nvPr>
        </p:nvSpPr>
        <p:spPr>
          <a:xfrm>
            <a:off x="3170555" y="4793615"/>
            <a:ext cx="100774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IOT</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6" name="矩形 191"/>
          <p:cNvSpPr/>
          <p:nvPr>
            <p:custDataLst>
              <p:tags r:id="rId76"/>
            </p:custDataLst>
          </p:nvPr>
        </p:nvSpPr>
        <p:spPr>
          <a:xfrm>
            <a:off x="3070860" y="6087745"/>
            <a:ext cx="1188720"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rPr>
              <a:t>Flowguard</a:t>
            </a:r>
            <a:endPar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cxnSp>
        <p:nvCxnSpPr>
          <p:cNvPr id="7" name="直接连接符 180"/>
          <p:cNvCxnSpPr/>
          <p:nvPr>
            <p:custDataLst>
              <p:tags r:id="rId77"/>
            </p:custDataLst>
          </p:nvPr>
        </p:nvCxnSpPr>
        <p:spPr>
          <a:xfrm rot="16200000" flipH="1" flipV="1">
            <a:off x="3509645" y="464947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8" name="直接连接符 158"/>
          <p:cNvCxnSpPr/>
          <p:nvPr>
            <p:custDataLst>
              <p:tags r:id="rId78"/>
            </p:custDataLst>
          </p:nvPr>
        </p:nvCxnSpPr>
        <p:spPr>
          <a:xfrm flipH="1">
            <a:off x="3653790" y="5585460"/>
            <a:ext cx="0" cy="499745"/>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1" name="直接连接符 163"/>
          <p:cNvCxnSpPr/>
          <p:nvPr>
            <p:custDataLst>
              <p:tags r:id="rId79"/>
            </p:custDataLst>
          </p:nvPr>
        </p:nvCxnSpPr>
        <p:spPr>
          <a:xfrm>
            <a:off x="8693150" y="4545013"/>
            <a:ext cx="0" cy="28829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2" name="直接连接符 163"/>
          <p:cNvCxnSpPr/>
          <p:nvPr>
            <p:custDataLst>
              <p:tags r:id="rId80"/>
            </p:custDataLst>
          </p:nvPr>
        </p:nvCxnSpPr>
        <p:spPr>
          <a:xfrm>
            <a:off x="11304270" y="4528503"/>
            <a:ext cx="0" cy="305435"/>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4" name="直接连接符 172"/>
          <p:cNvCxnSpPr/>
          <p:nvPr>
            <p:custDataLst>
              <p:tags r:id="rId81"/>
            </p:custDataLst>
          </p:nvPr>
        </p:nvCxnSpPr>
        <p:spPr>
          <a:xfrm rot="16200000" flipH="1" flipV="1">
            <a:off x="5869940" y="5985510"/>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5" name="直接连接符 158"/>
          <p:cNvCxnSpPr/>
          <p:nvPr>
            <p:custDataLst>
              <p:tags r:id="rId82"/>
            </p:custDataLst>
          </p:nvPr>
        </p:nvCxnSpPr>
        <p:spPr>
          <a:xfrm flipH="1">
            <a:off x="4835525" y="5585460"/>
            <a:ext cx="0" cy="499745"/>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6" name="直接连接符 17"/>
          <p:cNvCxnSpPr/>
          <p:nvPr>
            <p:custDataLst>
              <p:tags r:id="rId83"/>
            </p:custDataLst>
          </p:nvPr>
        </p:nvCxnSpPr>
        <p:spPr>
          <a:xfrm>
            <a:off x="10032683" y="5622290"/>
            <a:ext cx="0" cy="47498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7" name="直接连接符 17"/>
          <p:cNvCxnSpPr/>
          <p:nvPr>
            <p:custDataLst>
              <p:tags r:id="rId84"/>
            </p:custDataLst>
          </p:nvPr>
        </p:nvCxnSpPr>
        <p:spPr>
          <a:xfrm>
            <a:off x="11359833" y="5622290"/>
            <a:ext cx="0" cy="47498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Information</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Website: https://fangtian-zhong.github.io/teaching/csci112-fall-2024/syllabus</a:t>
            </a:r>
            <a:endParaRPr lang="en-US" sz="2800" dirty="0">
              <a:latin typeface="Arial" panose="020B0604020202020204" pitchFamily="34" charset="0"/>
              <a:ea typeface="MS PGothic" panose="020B0600070205080204" charset="-128"/>
              <a:cs typeface="Arial" panose="020B0604020202020204" pitchFamily="34" charset="0"/>
              <a:sym typeface="+mn-ea"/>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Time&amp;</a:t>
            </a:r>
            <a:r>
              <a:rPr lang="en-US" sz="2800" dirty="0">
                <a:latin typeface="Arial" panose="020B0604020202020204" pitchFamily="34" charset="0"/>
                <a:ea typeface="MS PGothic" panose="020B0600070205080204" charset="-128"/>
                <a:cs typeface="Arial" panose="020B0604020202020204" pitchFamily="34" charset="0"/>
              </a:rPr>
              <a:t>Location: </a:t>
            </a:r>
            <a:r>
              <a:rPr lang="en-US" sz="2800" dirty="0">
                <a:latin typeface="Arial" panose="020B0604020202020204" pitchFamily="34" charset="0"/>
                <a:ea typeface="MS PGothic" panose="020B0600070205080204" charset="-128"/>
                <a:cs typeface="Arial" panose="020B0604020202020204" pitchFamily="34" charset="0"/>
                <a:sym typeface="+mn-ea"/>
              </a:rPr>
              <a:t>MWF 8:00am-8:50am, </a:t>
            </a:r>
            <a:r>
              <a:rPr lang="en-US" sz="2800" noProof="0" dirty="0">
                <a:latin typeface="Arial" panose="020B0604020202020204" pitchFamily="34" charset="0"/>
                <a:cs typeface="Arial" panose="020B0604020202020204" pitchFamily="34" charset="0"/>
                <a:sym typeface="+mn-ea"/>
              </a:rPr>
              <a:t>Leon Johnson Hall</a:t>
            </a:r>
            <a:r>
              <a:rPr lang="en-US" sz="2800" noProof="0" dirty="0">
                <a:latin typeface="Arial" panose="020B0604020202020204" pitchFamily="34" charset="0"/>
                <a:cs typeface="Arial" panose="020B0604020202020204" pitchFamily="34" charset="0"/>
                <a:sym typeface="+mn-ea"/>
              </a:rPr>
              <a:t> 346</a:t>
            </a:r>
            <a:endParaRPr lang="en-US" sz="2800" noProof="0" dirty="0">
              <a:latin typeface="Arial" panose="020B0604020202020204" pitchFamily="34" charset="0"/>
              <a:cs typeface="Arial" panose="020B0604020202020204" pitchFamily="34" charset="0"/>
              <a:sym typeface="+mn-ea"/>
            </a:endParaRPr>
          </a:p>
          <a:p>
            <a:pPr>
              <a:lnSpc>
                <a:spcPct val="113000"/>
              </a:lnSpc>
              <a:buSzPct val="130000"/>
              <a:buBlip>
                <a:blip r:embed="rId3"/>
              </a:buBlip>
            </a:pPr>
            <a:r>
              <a:rPr lang="en-US" sz="2800" noProof="0" dirty="0">
                <a:latin typeface="Arial" panose="020B0604020202020204" pitchFamily="34" charset="0"/>
                <a:cs typeface="Arial" panose="020B0604020202020204" pitchFamily="34" charset="0"/>
                <a:sym typeface="+mn-ea"/>
              </a:rPr>
              <a:t>Optional Lab: </a:t>
            </a:r>
            <a:r>
              <a:rPr lang="en-US" sz="2800" dirty="0">
                <a:latin typeface="Arial" panose="020B0604020202020204" pitchFamily="34" charset="0"/>
                <a:ea typeface="MS PGothic" panose="020B0600070205080204" charset="-128"/>
                <a:cs typeface="Arial" panose="020B0604020202020204" pitchFamily="34" charset="0"/>
                <a:sym typeface="+mn-ea"/>
              </a:rPr>
              <a:t>F 10am-4pm, </a:t>
            </a:r>
            <a:r>
              <a:rPr lang="en-US" sz="2800" dirty="0">
                <a:latin typeface="Arial" panose="020B0604020202020204" pitchFamily="34" charset="0"/>
                <a:cs typeface="Arial" panose="020B0604020202020204" pitchFamily="34" charset="0"/>
                <a:sym typeface="+mn-ea"/>
              </a:rPr>
              <a:t>ROBERT 111</a:t>
            </a:r>
            <a:endParaRPr lang="en-US" sz="2800" dirty="0">
              <a:latin typeface="Arial" panose="020B0604020202020204" pitchFamily="34" charset="0"/>
              <a:cs typeface="Arial" panose="020B0604020202020204" pitchFamily="34" charset="0"/>
              <a:sym typeface="+mn-ea"/>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Hour: MWF 9:00am – 9:50am or by appointment</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Barnard Hall 352</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Email: fangtian.zhong@montana.edu</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Course Slack: </a:t>
            </a:r>
            <a:r>
              <a:rPr lang="en-US" sz="2800" u="sng" dirty="0">
                <a:solidFill>
                  <a:srgbClr val="FF0000"/>
                </a:solidFill>
                <a:latin typeface="Arial" panose="020B0604020202020204" pitchFamily="34" charset="0"/>
                <a:ea typeface="MS PGothic" panose="020B0600070205080204" charset="-128"/>
                <a:cs typeface="Arial" panose="020B0604020202020204" pitchFamily="34" charset="0"/>
              </a:rPr>
              <a:t>https://join.slack.com/t/montana-izi8174/shared_invite/zt-2oyzs4ewy-5yrdf~RtrHUR6FVjKEcF~w</a:t>
            </a:r>
            <a:endParaRPr lang="en-US" sz="2800" u="sng"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Text Books (Optional)</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The textbook is optional for this course, but is a good resource for anyone who is interested. Most classwork and lab programming assignments will come from the book, and lectures are based on the content in the book as well.</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Problem Solving and Program Design in C, by Jeri R. Hanley &amp; Elliot B. Koffman, Eighth Edition.</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You can find free PDFs of the textbook online.</a:t>
            </a:r>
            <a:endParaRPr lang="en-US" sz="2800"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Prerequisite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 name="圆角矩形标注 2"/>
          <p:cNvSpPr/>
          <p:nvPr/>
        </p:nvSpPr>
        <p:spPr>
          <a:xfrm>
            <a:off x="882968" y="2406015"/>
            <a:ext cx="10426065" cy="1625600"/>
          </a:xfrm>
          <a:prstGeom prst="wedgeRoundRectCallout">
            <a:avLst/>
          </a:prstGeom>
          <a:solidFill>
            <a:srgbClr val="0000FF">
              <a:alpha val="5000"/>
            </a:srgbClr>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r>
              <a:rPr lang="en-US" sz="3000" b="1">
                <a:solidFill>
                  <a:schemeClr val="tx1"/>
                </a:solidFill>
                <a:latin typeface="Times New Roman" panose="02020603050405020304" charset="0"/>
                <a:cs typeface="Times New Roman" panose="02020603050405020304" charset="0"/>
                <a:sym typeface="+mn-ea"/>
              </a:rPr>
              <a:t>CSCI 127  Joy and Beauty of Data: 4 Credits (3 Lec, 1 Lab)</a:t>
            </a:r>
            <a:endParaRPr lang="en-US" altLang="en-US" sz="3000" b="1">
              <a:solidFill>
                <a:schemeClr val="tx1"/>
              </a:solidFill>
              <a:latin typeface="Times New Roman" panose="02020603050405020304" charset="0"/>
              <a:cs typeface="Times New Roman" panose="02020603050405020304" charset="0"/>
            </a:endParaRPr>
          </a:p>
        </p:txBody>
      </p:sp>
      <p:pic>
        <p:nvPicPr>
          <p:cNvPr id="4" name="http://photo-static-api.fotomore.com/creative/vcg/400/new/VCG211130250582.jpg?uid=386&amp;timestamp=1705393281&amp;sign=66e122d5bd091d02a6b54a9b648bf5a5" descr="在书本上行走的学生的微缩摄影"/>
          <p:cNvPicPr>
            <a:picLocks noChangeAspect="1"/>
          </p:cNvPicPr>
          <p:nvPr/>
        </p:nvPicPr>
        <p:blipFill>
          <a:blip r:embed="rId2"/>
          <a:srcRect t="19630"/>
          <a:stretch>
            <a:fillRect/>
          </a:stretch>
        </p:blipFill>
        <p:spPr>
          <a:xfrm>
            <a:off x="341630" y="4958715"/>
            <a:ext cx="2834640" cy="1518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Schedule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Rectangle 3" descr="7b0a202020202262756c6c6574223a20227b5c2263617465676f727949645c223a31303030352c5c2274656d706c61746549645c223a32303233313533367d220a7d0a"/>
          <p:cNvSpPr>
            <a:spLocks noGrp="1" noChangeArrowheads="1"/>
          </p:cNvSpPr>
          <p:nvPr>
            <p:custDataLst>
              <p:tags r:id="rId2"/>
            </p:custDataLst>
          </p:nvPr>
        </p:nvSpPr>
        <p:spPr>
          <a:xfrm>
            <a:off x="579755" y="1219200"/>
            <a:ext cx="10443210" cy="44196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ysClr val="windowText" lastClr="000000"/>
                </a:solidFill>
                <a:latin typeface="Arial" panose="020B0604020202020204" pitchFamily="34" charset="0"/>
                <a:ea typeface="Microsoft YaHei" panose="020B0503020204020204" charset="-122"/>
                <a:cs typeface="+mn-ea"/>
              </a:defRPr>
            </a:lvl1pPr>
            <a:lvl2pPr marL="742950" indent="-285750" algn="l" defTabSz="457200" rtl="0" eaLnBrk="1" latinLnBrk="0" hangingPunct="1">
              <a:spcBef>
                <a:spcPct val="20000"/>
              </a:spcBef>
              <a:buFont typeface="Arial" panose="020B0604020202020204"/>
              <a:buChar char="–"/>
              <a:defRPr sz="2800" kern="1200">
                <a:solidFill>
                  <a:sysClr val="windowText" lastClr="000000"/>
                </a:solidFill>
                <a:latin typeface="Arial" panose="020B0604020202020204" pitchFamily="34" charset="0"/>
                <a:ea typeface="Microsoft YaHei" panose="020B0503020204020204" charset="-122"/>
                <a:cs typeface="+mn-ea"/>
              </a:defRPr>
            </a:lvl2pPr>
            <a:lvl3pPr marL="1143000" indent="-228600" algn="l" defTabSz="457200" rtl="0" eaLnBrk="1" latinLnBrk="0" hangingPunct="1">
              <a:spcBef>
                <a:spcPct val="20000"/>
              </a:spcBef>
              <a:buFont typeface="Arial" panose="020B0604020202020204"/>
              <a:buChar char="•"/>
              <a:defRPr sz="2400" kern="1200">
                <a:solidFill>
                  <a:sysClr val="windowText" lastClr="000000"/>
                </a:solidFill>
                <a:latin typeface="Arial" panose="020B0604020202020204" pitchFamily="34" charset="0"/>
                <a:ea typeface="Microsoft YaHei" panose="020B0503020204020204" charset="-122"/>
                <a:cs typeface="+mn-ea"/>
              </a:defRPr>
            </a:lvl3pPr>
            <a:lvl4pPr marL="1600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4pPr>
            <a:lvl5pPr marL="20574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5pPr>
            <a:lvl6pPr marL="25146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6pPr>
            <a:lvl7pPr marL="29718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7pPr>
            <a:lvl8pPr marL="34290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8pPr>
            <a:lvl9pPr marL="3886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9pPr>
          </a:lstStyle>
          <a:p>
            <a:pPr eaLnBrk="1" hangingPunct="1">
              <a:buSzPct val="130000"/>
              <a:buBlip>
                <a:blip r:embed="rId3"/>
              </a:buBlip>
            </a:pPr>
            <a:r>
              <a:rPr lang="en-US" sz="3000" noProof="0" dirty="0"/>
              <a:t>The first 30 minutes of lecture will be spent learning new material, and the last 20 minutes will be spent on small programming assignments (or on short quizzes). We will use Slack as the primary method of course communication, and all course information will be posted on the course website or on the Slack server; D2L will be used only for grading.</a:t>
            </a:r>
            <a:endParaRPr lang="en-US" sz="3000" noProof="0" dirty="0"/>
          </a:p>
          <a:p>
            <a:pPr marL="0" indent="0" eaLnBrk="1" hangingPunct="1">
              <a:buNone/>
            </a:pPr>
            <a:endParaRPr lang="en-US" sz="3000" noProof="0" dirty="0"/>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Linux Server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945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219200"/>
            <a:ext cx="10883900" cy="48437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We have a shared course server for you to develop, compile, and run your C programs on. Details for how to access the server can be found on the lecture 1 page.</a:t>
            </a:r>
            <a:endParaRPr lang="en-US" sz="3000" dirty="0">
              <a:latin typeface="Arial" panose="020B0604020202020204" pitchFamily="34" charset="0"/>
              <a:ea typeface="MS PGothic" panose="020B0600070205080204" charset="-128"/>
              <a:cs typeface="Arial" panose="020B0604020202020204" pitchFamily="34" charset="0"/>
            </a:endParaRPr>
          </a:p>
        </p:txBody>
      </p:sp>
      <p:pic>
        <p:nvPicPr>
          <p:cNvPr id="3" name="图片 2" descr="2378 [转换]"/>
          <p:cNvPicPr>
            <a:picLocks noChangeAspect="1"/>
          </p:cNvPicPr>
          <p:nvPr>
            <p:custDataLst>
              <p:tags r:id="rId4"/>
            </p:custDataLst>
          </p:nvPr>
        </p:nvPicPr>
        <p:blipFill>
          <a:blip r:embed="rId5"/>
          <a:srcRect l="-644" r="84596" b="8932"/>
          <a:stretch>
            <a:fillRect/>
          </a:stretch>
        </p:blipFill>
        <p:spPr>
          <a:xfrm>
            <a:off x="236220" y="5036820"/>
            <a:ext cx="1172845" cy="164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SmartyCats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5602"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57200" y="1191260"/>
            <a:ext cx="11155680" cy="4476115"/>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fontAlgn="auto">
              <a:lnSpc>
                <a:spcPts val="5000"/>
              </a:lnSpc>
              <a:spcBef>
                <a:spcPts val="0"/>
              </a:spcBef>
              <a:buSzPct val="130000"/>
              <a:buBlip>
                <a:blip r:embed="rId3"/>
              </a:buBlip>
            </a:pPr>
            <a:r>
              <a:rPr lang="en-US" dirty="0">
                <a:latin typeface="Arial" panose="020B0604020202020204" pitchFamily="34" charset="0"/>
                <a:ea typeface="MS PGothic" panose="020B0600070205080204" charset="-128"/>
                <a:cs typeface="Arial" panose="020B0604020202020204" pitchFamily="34" charset="0"/>
              </a:rPr>
              <a:t>There is SmartyCats tutoring for this course! Visit their website to find out more. You can also apply to be a SmartyCats tutor yourself for other CS courses you’ve taken, or for this one next semester.</a:t>
            </a:r>
            <a:endParaRPr lang="en-US"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commondata" val="eyJoZGlkIjoiMmY5MzdhMTM4MGYwZjY3MmUyNDAwYWI5ODI4MjA4MzUifQ=="/>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TABLE_BEAUTIFY" val="smartTable{93f34e1d-86a3-4a8e-92bc-d3747711a314}"/>
  <p:tag name="TABLE_EMPHASIZE_COLOR" val="15158332"/>
  <p:tag name="TABLE_SKINIDX" val="3"/>
  <p:tag name="TABLE_COLORIDX" val="10"/>
  <p:tag name="TABLE_COLOR_RGB" val="0x000000*0xFFFFFF*0x212121*0xFFFFFF*0xe74c3c*0xf89406*0xf7b619*0xc0ca33*0x7cb342*0x009688"/>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5pv1z53">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97C502"/>
            </a:gs>
            <a:gs pos="100000">
              <a:srgbClr val="3161E6"/>
            </a:gs>
          </a:gsLst>
          <a:lin ang="0" scaled="1"/>
          <a:tileRect/>
        </a:gradFill>
        <a:ln>
          <a:noFill/>
        </a:ln>
      </a:spPr>
      <a:bodyPr wrap="square" rtlCol="0" anchor="ctr">
        <a:noAutofit/>
      </a:bodyP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6472</Words>
  <Application>WPS Presentation</Application>
  <PresentationFormat>宽屏</PresentationFormat>
  <Paragraphs>211</Paragraphs>
  <Slides>19</Slides>
  <Notes>24</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19</vt:i4>
      </vt:variant>
    </vt:vector>
  </HeadingPairs>
  <TitlesOfParts>
    <vt:vector size="42" baseType="lpstr">
      <vt:lpstr>Arial</vt:lpstr>
      <vt:lpstr>SimSun</vt:lpstr>
      <vt:lpstr>Wingdings</vt:lpstr>
      <vt:lpstr>OPPOSans R</vt:lpstr>
      <vt:lpstr>HarmonyOS Sans SC Light</vt:lpstr>
      <vt:lpstr>阿里巴巴普惠体 2.0 55 Regular</vt:lpstr>
      <vt:lpstr>Arial</vt:lpstr>
      <vt:lpstr>Arial Black</vt:lpstr>
      <vt:lpstr>Palatino Linotype</vt:lpstr>
      <vt:lpstr>Microsoft YaHei</vt:lpstr>
      <vt:lpstr>华文楷体</vt:lpstr>
      <vt:lpstr>Wingdings</vt:lpstr>
      <vt:lpstr>Segoe UI</vt:lpstr>
      <vt:lpstr>Microsoft YaHei Light</vt:lpstr>
      <vt:lpstr>MS PGothic</vt:lpstr>
      <vt:lpstr>Times New Roman</vt:lpstr>
      <vt:lpstr>Arial Unicode MS</vt:lpstr>
      <vt:lpstr>等线</vt:lpstr>
      <vt:lpstr>Lucida Sans</vt:lpstr>
      <vt:lpstr>思源黑体 CN Heavy</vt:lpstr>
      <vt:lpstr>思源黑体 CN Normal</vt:lpstr>
      <vt:lpstr>Segoe Print</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蓝绿几何风年终工作报告ppt模板</dc:title>
  <dc:creator>©51PPT模板网</dc:creator>
  <cp:keywords>www.51pptmoban.com</cp:keywords>
  <dc:description>51PPT模板网，幻灯片演示模板及素材免费下载！
51PPT模板网 唯一访问网址：www.51pptmoban.com</dc:description>
  <cp:lastModifiedBy>Daniel Zhong</cp:lastModifiedBy>
  <cp:revision>202</cp:revision>
  <dcterms:created xsi:type="dcterms:W3CDTF">2023-12-04T02:40:00Z</dcterms:created>
  <dcterms:modified xsi:type="dcterms:W3CDTF">2024-08-20T04:05:06Z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09D3FD2A1F7F42C9A288F3EC4F16E1DA_12</vt:lpwstr>
  </property>
  <property fmtid="{D5CDD505-2E9C-101B-9397-08002B2CF9AE}" pid="3" name="KSOProductBuildVer">
    <vt:lpwstr>1033-12.2.0.17545</vt:lpwstr>
  </property>
</Properties>
</file>