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86" r:id="rId3"/>
    <p:sldId id="263" r:id="rId4"/>
    <p:sldId id="267" r:id="rId5"/>
    <p:sldId id="270" r:id="rId6"/>
    <p:sldId id="265" r:id="rId7"/>
    <p:sldId id="268" r:id="rId8"/>
    <p:sldId id="266" r:id="rId9"/>
    <p:sldId id="272" r:id="rId10"/>
    <p:sldId id="264" r:id="rId11"/>
    <p:sldId id="279" r:id="rId12"/>
    <p:sldId id="290" r:id="rId13"/>
    <p:sldId id="288" r:id="rId14"/>
    <p:sldId id="289" r:id="rId15"/>
    <p:sldId id="25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E78"/>
    <a:srgbClr val="234777"/>
    <a:srgbClr val="CBCBCD"/>
    <a:srgbClr val="2A558E"/>
    <a:srgbClr val="4117C7"/>
    <a:srgbClr val="4D8AC1"/>
    <a:srgbClr val="0D264F"/>
    <a:srgbClr val="091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8D492-C5AF-4748-AE24-BBD3D818BFA1}" type="datetimeFigureOut">
              <a:rPr lang="zh-CN" altLang="en-US" smtClean="0"/>
              <a:t>2018/11/20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D3E1C-7163-4E1C-B6CF-E5C89AFEF8DB}" type="slidenum">
              <a:rPr lang="zh-CN" altLang="en-US" smtClean="0"/>
              <a:t>‹#›</a:t>
            </a:fld>
            <a:endParaRPr lang="zh-CN" altLang="en-US"/>
          </a:p>
        </p:txBody>
      </p:sp>
    </p:spTree>
    <p:extLst>
      <p:ext uri="{BB962C8B-B14F-4D97-AF65-F5344CB8AC3E}">
        <p14:creationId xmlns:p14="http://schemas.microsoft.com/office/powerpoint/2010/main" val="1031344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1</a:t>
            </a:fld>
            <a:endParaRPr lang="zh-CN" altLang="en-US"/>
          </a:p>
        </p:txBody>
      </p:sp>
    </p:spTree>
    <p:extLst>
      <p:ext uri="{BB962C8B-B14F-4D97-AF65-F5344CB8AC3E}">
        <p14:creationId xmlns:p14="http://schemas.microsoft.com/office/powerpoint/2010/main" val="973232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10</a:t>
            </a:fld>
            <a:endParaRPr lang="zh-CN" altLang="en-US"/>
          </a:p>
        </p:txBody>
      </p:sp>
    </p:spTree>
    <p:extLst>
      <p:ext uri="{BB962C8B-B14F-4D97-AF65-F5344CB8AC3E}">
        <p14:creationId xmlns:p14="http://schemas.microsoft.com/office/powerpoint/2010/main" val="308782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11</a:t>
            </a:fld>
            <a:endParaRPr lang="zh-CN" altLang="en-US"/>
          </a:p>
        </p:txBody>
      </p:sp>
    </p:spTree>
    <p:extLst>
      <p:ext uri="{BB962C8B-B14F-4D97-AF65-F5344CB8AC3E}">
        <p14:creationId xmlns:p14="http://schemas.microsoft.com/office/powerpoint/2010/main" val="362499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D3E1C-7163-4E1C-B6CF-E5C89AFEF8D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59226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D3E1C-7163-4E1C-B6CF-E5C89AFEF8D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3464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D3E1C-7163-4E1C-B6CF-E5C89AFEF8D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014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15</a:t>
            </a:fld>
            <a:endParaRPr lang="zh-CN" altLang="en-US"/>
          </a:p>
        </p:txBody>
      </p:sp>
    </p:spTree>
    <p:extLst>
      <p:ext uri="{BB962C8B-B14F-4D97-AF65-F5344CB8AC3E}">
        <p14:creationId xmlns:p14="http://schemas.microsoft.com/office/powerpoint/2010/main" val="35205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D3E1C-7163-4E1C-B6CF-E5C89AFEF8D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7912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3</a:t>
            </a:fld>
            <a:endParaRPr lang="zh-CN" altLang="en-US"/>
          </a:p>
        </p:txBody>
      </p:sp>
    </p:spTree>
    <p:extLst>
      <p:ext uri="{BB962C8B-B14F-4D97-AF65-F5344CB8AC3E}">
        <p14:creationId xmlns:p14="http://schemas.microsoft.com/office/powerpoint/2010/main" val="2909195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4</a:t>
            </a:fld>
            <a:endParaRPr lang="zh-CN" altLang="en-US"/>
          </a:p>
        </p:txBody>
      </p:sp>
    </p:spTree>
    <p:extLst>
      <p:ext uri="{BB962C8B-B14F-4D97-AF65-F5344CB8AC3E}">
        <p14:creationId xmlns:p14="http://schemas.microsoft.com/office/powerpoint/2010/main" val="108127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5</a:t>
            </a:fld>
            <a:endParaRPr lang="zh-CN" altLang="en-US"/>
          </a:p>
        </p:txBody>
      </p:sp>
    </p:spTree>
    <p:extLst>
      <p:ext uri="{BB962C8B-B14F-4D97-AF65-F5344CB8AC3E}">
        <p14:creationId xmlns:p14="http://schemas.microsoft.com/office/powerpoint/2010/main" val="256096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6</a:t>
            </a:fld>
            <a:endParaRPr lang="zh-CN" altLang="en-US"/>
          </a:p>
        </p:txBody>
      </p:sp>
    </p:spTree>
    <p:extLst>
      <p:ext uri="{BB962C8B-B14F-4D97-AF65-F5344CB8AC3E}">
        <p14:creationId xmlns:p14="http://schemas.microsoft.com/office/powerpoint/2010/main" val="311853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7</a:t>
            </a:fld>
            <a:endParaRPr lang="zh-CN" altLang="en-US"/>
          </a:p>
        </p:txBody>
      </p:sp>
    </p:spTree>
    <p:extLst>
      <p:ext uri="{BB962C8B-B14F-4D97-AF65-F5344CB8AC3E}">
        <p14:creationId xmlns:p14="http://schemas.microsoft.com/office/powerpoint/2010/main" val="3398190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8</a:t>
            </a:fld>
            <a:endParaRPr lang="zh-CN" altLang="en-US"/>
          </a:p>
        </p:txBody>
      </p:sp>
    </p:spTree>
    <p:extLst>
      <p:ext uri="{BB962C8B-B14F-4D97-AF65-F5344CB8AC3E}">
        <p14:creationId xmlns:p14="http://schemas.microsoft.com/office/powerpoint/2010/main" val="283504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0D3E1C-7163-4E1C-B6CF-E5C89AFEF8DB}" type="slidenum">
              <a:rPr lang="zh-CN" altLang="en-US" smtClean="0"/>
              <a:t>9</a:t>
            </a:fld>
            <a:endParaRPr lang="zh-CN" altLang="en-US"/>
          </a:p>
        </p:txBody>
      </p:sp>
    </p:spTree>
    <p:extLst>
      <p:ext uri="{BB962C8B-B14F-4D97-AF65-F5344CB8AC3E}">
        <p14:creationId xmlns:p14="http://schemas.microsoft.com/office/powerpoint/2010/main" val="277866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365305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358403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355365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195663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72413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141945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195810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243615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82978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293291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3671DA9-F0FF-44B5-BF2C-AABD5EDDCC84}"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186410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71DA9-F0FF-44B5-BF2C-AABD5EDDCC84}" type="datetimeFigureOut">
              <a:rPr lang="zh-CN" altLang="en-US" smtClean="0"/>
              <a:t>2018/11/20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95D04-C6F2-4CC0-AD4B-B544DEF88133}" type="slidenum">
              <a:rPr lang="zh-CN" altLang="en-US" smtClean="0"/>
              <a:t>‹#›</a:t>
            </a:fld>
            <a:endParaRPr lang="zh-CN" altLang="en-US"/>
          </a:p>
        </p:txBody>
      </p:sp>
    </p:spTree>
    <p:extLst>
      <p:ext uri="{BB962C8B-B14F-4D97-AF65-F5344CB8AC3E}">
        <p14:creationId xmlns:p14="http://schemas.microsoft.com/office/powerpoint/2010/main" val="187732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6" name="矩形 15"/>
          <p:cNvSpPr/>
          <p:nvPr/>
        </p:nvSpPr>
        <p:spPr>
          <a:xfrm flipV="1">
            <a:off x="0" y="2139320"/>
            <a:ext cx="12192000" cy="4683760"/>
          </a:xfrm>
          <a:prstGeom prst="rect">
            <a:avLst/>
          </a:prstGeom>
          <a:gradFill>
            <a:gsLst>
              <a:gs pos="0">
                <a:schemeClr val="tx1">
                  <a:alpha val="62000"/>
                </a:schemeClr>
              </a:gs>
              <a:gs pos="26000">
                <a:schemeClr val="tx1">
                  <a:alpha val="58000"/>
                </a:schemeClr>
              </a:gs>
              <a:gs pos="57000">
                <a:schemeClr val="tx1">
                  <a:alpha val="50000"/>
                </a:schemeClr>
              </a:gs>
              <a:gs pos="43000">
                <a:schemeClr val="tx1">
                  <a:alpha val="52000"/>
                </a:schemeClr>
              </a:gs>
              <a:gs pos="35000">
                <a:schemeClr val="tx1">
                  <a:alpha val="55000"/>
                </a:schemeClr>
              </a:gs>
              <a:gs pos="14000">
                <a:schemeClr val="tx1">
                  <a:alpha val="60000"/>
                </a:schemeClr>
              </a:gs>
              <a:gs pos="87000">
                <a:schemeClr val="tx1">
                  <a:alpha val="20000"/>
                </a:schemeClr>
              </a:gs>
              <a:gs pos="73000">
                <a:schemeClr val="tx1">
                  <a:alpha val="30000"/>
                </a:schemeClr>
              </a:gs>
              <a:gs pos="63000">
                <a:schemeClr val="tx1">
                  <a:alpha val="40000"/>
                </a:schemeClr>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a:off x="0" y="0"/>
            <a:ext cx="6096000" cy="6858000"/>
          </a:xfrm>
          <a:prstGeom prst="rtTriangle">
            <a:avLst/>
          </a:prstGeom>
          <a:solidFill>
            <a:srgbClr val="091A3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0" y="2661920"/>
            <a:ext cx="3729849" cy="4196080"/>
          </a:xfrm>
          <a:prstGeom prst="rtTriangle">
            <a:avLst/>
          </a:prstGeom>
          <a:solidFill>
            <a:srgbClr val="091A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flipH="1">
            <a:off x="9058203" y="3332480"/>
            <a:ext cx="3133796" cy="3525520"/>
          </a:xfrm>
          <a:prstGeom prst="rtTriangle">
            <a:avLst/>
          </a:prstGeom>
          <a:solidFill>
            <a:srgbClr val="CBCBC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10342879" y="4777740"/>
            <a:ext cx="1849120" cy="2080260"/>
          </a:xfrm>
          <a:prstGeom prst="rtTriangle">
            <a:avLst/>
          </a:prstGeom>
          <a:solidFill>
            <a:srgbClr val="CBCB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398104" y="1133109"/>
            <a:ext cx="6869335" cy="923330"/>
          </a:xfrm>
          <a:prstGeom prst="rect">
            <a:avLst/>
          </a:prstGeom>
          <a:noFill/>
        </p:spPr>
        <p:txBody>
          <a:bodyPr wrap="square" rtlCol="0">
            <a:spAutoFit/>
          </a:bodyPr>
          <a:lstStyle/>
          <a:p>
            <a:r>
              <a:rPr lang="en-US" altLang="zh-CN" sz="5400" dirty="0" err="1">
                <a:solidFill>
                  <a:srgbClr val="234777"/>
                </a:solidFill>
                <a:latin typeface="Agency FB" panose="020B0503020202020204" pitchFamily="34" charset="0"/>
                <a:ea typeface="锐字云字库细黑体1.0" panose="02010604000000000000" pitchFamily="2" charset="-122"/>
              </a:rPr>
              <a:t>Matlab</a:t>
            </a:r>
            <a:r>
              <a:rPr lang="en-US" altLang="zh-CN" sz="5400" dirty="0">
                <a:solidFill>
                  <a:srgbClr val="234777"/>
                </a:solidFill>
                <a:latin typeface="Agency FB" panose="020B0503020202020204" pitchFamily="34" charset="0"/>
                <a:ea typeface="锐字云字库细黑体1.0" panose="02010604000000000000" pitchFamily="2" charset="-122"/>
              </a:rPr>
              <a:t> Fuzzy Logic toolbox</a:t>
            </a:r>
            <a:endParaRPr lang="zh-CN" altLang="en-US" sz="5400" dirty="0">
              <a:solidFill>
                <a:srgbClr val="234777"/>
              </a:solidFill>
              <a:latin typeface="Agency FB" panose="020B0503020202020204" pitchFamily="34" charset="0"/>
              <a:ea typeface="锐字云字库细黑体1.0" panose="02010604000000000000" pitchFamily="2" charset="-122"/>
            </a:endParaRPr>
          </a:p>
        </p:txBody>
      </p:sp>
      <p:sp>
        <p:nvSpPr>
          <p:cNvPr id="23" name="文本框 22"/>
          <p:cNvSpPr txBox="1"/>
          <p:nvPr/>
        </p:nvSpPr>
        <p:spPr>
          <a:xfrm>
            <a:off x="4376420" y="2139320"/>
            <a:ext cx="7266940" cy="1015663"/>
          </a:xfrm>
          <a:prstGeom prst="rect">
            <a:avLst/>
          </a:prstGeom>
          <a:noFill/>
        </p:spPr>
        <p:txBody>
          <a:bodyPr wrap="square" rtlCol="0">
            <a:spAutoFit/>
          </a:bodyPr>
          <a:lstStyle/>
          <a:p>
            <a:r>
              <a:rPr lang="zh-CN" altLang="en-US" sz="6000" b="1" spc="600" dirty="0">
                <a:solidFill>
                  <a:schemeClr val="bg1"/>
                </a:solidFill>
                <a:latin typeface="锐字云字库细黑体1.0" panose="02010604000000000000" pitchFamily="2" charset="-122"/>
                <a:ea typeface="锐字云字库细黑体1.0" panose="02010604000000000000" pitchFamily="2" charset="-122"/>
              </a:rPr>
              <a:t>模糊逻辑工具箱</a:t>
            </a:r>
          </a:p>
        </p:txBody>
      </p:sp>
      <p:sp>
        <p:nvSpPr>
          <p:cNvPr id="24" name="文本框 23"/>
          <p:cNvSpPr txBox="1"/>
          <p:nvPr/>
        </p:nvSpPr>
        <p:spPr>
          <a:xfrm>
            <a:off x="7597984" y="5817870"/>
            <a:ext cx="3439160" cy="400110"/>
          </a:xfrm>
          <a:prstGeom prst="rect">
            <a:avLst/>
          </a:prstGeom>
          <a:noFill/>
        </p:spPr>
        <p:txBody>
          <a:bodyPr wrap="square" rtlCol="0">
            <a:spAutoFit/>
          </a:bodyPr>
          <a:lstStyle/>
          <a:p>
            <a:r>
              <a:rPr lang="en-US" altLang="zh-CN" sz="2000" dirty="0">
                <a:solidFill>
                  <a:schemeClr val="bg1"/>
                </a:solidFill>
                <a:latin typeface="锐字云字库细黑体1.0" panose="02010604000000000000" pitchFamily="2" charset="-122"/>
                <a:ea typeface="锐字云字库细黑体1.0" panose="02010604000000000000" pitchFamily="2" charset="-122"/>
              </a:rPr>
              <a:t>Made by fangtiqiang</a:t>
            </a:r>
            <a:endParaRPr lang="zh-CN" altLang="en-US" sz="2000" dirty="0">
              <a:solidFill>
                <a:schemeClr val="bg1"/>
              </a:solidFill>
              <a:latin typeface="锐字云字库细黑体1.0" panose="02010604000000000000" pitchFamily="2" charset="-122"/>
              <a:ea typeface="锐字云字库细黑体1.0" panose="02010604000000000000" pitchFamily="2" charset="-122"/>
            </a:endParaRPr>
          </a:p>
        </p:txBody>
      </p:sp>
      <p:sp>
        <p:nvSpPr>
          <p:cNvPr id="25" name="矩形 24"/>
          <p:cNvSpPr/>
          <p:nvPr/>
        </p:nvSpPr>
        <p:spPr>
          <a:xfrm>
            <a:off x="4376420" y="3288538"/>
            <a:ext cx="6167755" cy="523220"/>
          </a:xfrm>
          <a:prstGeom prst="rect">
            <a:avLst/>
          </a:prstGeom>
          <a:noFill/>
          <a:ln>
            <a:noFill/>
          </a:ln>
        </p:spPr>
        <p:txBody>
          <a:bodyPr wrap="square">
            <a:spAutoFit/>
          </a:bodyPr>
          <a:lstStyle/>
          <a:p>
            <a:pPr algn="ctr"/>
            <a:r>
              <a:rPr lang="en-US" altLang="zh-CN" sz="2800" b="1" dirty="0">
                <a:solidFill>
                  <a:schemeClr val="bg1"/>
                </a:solidFill>
                <a:latin typeface="锐字云字库细黑体1.0" panose="02010604000000000000" pitchFamily="2" charset="-122"/>
                <a:ea typeface="锐字云字库细黑体1.0" panose="02010604000000000000" pitchFamily="2" charset="-122"/>
              </a:rPr>
              <a:t>Foundations of Fuzzy Logic</a:t>
            </a:r>
            <a:endParaRPr lang="zh-CN" altLang="en-US" sz="2800" b="1" dirty="0">
              <a:solidFill>
                <a:schemeClr val="bg1"/>
              </a:solidFill>
              <a:latin typeface="锐字云字库细黑体1.0" panose="02010604000000000000" pitchFamily="2" charset="-122"/>
              <a:ea typeface="锐字云字库细黑体1.0" panose="02010604000000000000" pitchFamily="2" charset="-122"/>
            </a:endParaRPr>
          </a:p>
        </p:txBody>
      </p:sp>
      <p:cxnSp>
        <p:nvCxnSpPr>
          <p:cNvPr id="26" name="直接连接符 25"/>
          <p:cNvCxnSpPr/>
          <p:nvPr/>
        </p:nvCxnSpPr>
        <p:spPr>
          <a:xfrm>
            <a:off x="4511040" y="2032000"/>
            <a:ext cx="5862320" cy="0"/>
          </a:xfrm>
          <a:prstGeom prst="line">
            <a:avLst/>
          </a:prstGeom>
          <a:ln w="19050">
            <a:solidFill>
              <a:srgbClr val="091A3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536344" y="5817870"/>
            <a:ext cx="1978941" cy="400110"/>
          </a:xfrm>
          <a:prstGeom prst="rect">
            <a:avLst/>
          </a:prstGeom>
          <a:noFill/>
        </p:spPr>
        <p:txBody>
          <a:bodyPr wrap="square" rtlCol="0">
            <a:spAutoFit/>
          </a:bodyPr>
          <a:lstStyle/>
          <a:p>
            <a:r>
              <a:rPr lang="en-US" altLang="zh-CN" sz="2000" dirty="0">
                <a:solidFill>
                  <a:schemeClr val="bg1"/>
                </a:solidFill>
                <a:latin typeface="锐字云字库细黑体1.0" panose="02010604000000000000" pitchFamily="2" charset="-122"/>
                <a:ea typeface="锐字云字库细黑体1.0" panose="02010604000000000000" pitchFamily="2" charset="-122"/>
              </a:rPr>
              <a:t>2018.11.21</a:t>
            </a:r>
            <a:endParaRPr lang="zh-CN" altLang="en-US" sz="2000" dirty="0">
              <a:solidFill>
                <a:schemeClr val="bg1"/>
              </a:solidFill>
              <a:latin typeface="锐字云字库细黑体1.0" panose="02010604000000000000" pitchFamily="2" charset="-122"/>
              <a:ea typeface="锐字云字库细黑体1.0" panose="02010604000000000000" pitchFamily="2" charset="-122"/>
            </a:endParaRPr>
          </a:p>
        </p:txBody>
      </p:sp>
    </p:spTree>
    <p:extLst>
      <p:ext uri="{BB962C8B-B14F-4D97-AF65-F5344CB8AC3E}">
        <p14:creationId xmlns:p14="http://schemas.microsoft.com/office/powerpoint/2010/main" val="7119619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a:off x="0" y="3982720"/>
            <a:ext cx="12192000" cy="287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38"/>
          <p:cNvSpPr txBox="1"/>
          <p:nvPr/>
        </p:nvSpPr>
        <p:spPr>
          <a:xfrm>
            <a:off x="2711628" y="4498526"/>
            <a:ext cx="6777811" cy="16890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4800" dirty="0">
                <a:latin typeface="锐字云字库细黑体1.0" panose="02010604000000000000" pitchFamily="2" charset="-122"/>
                <a:ea typeface="锐字云字库细黑体1.0" panose="02010604000000000000" pitchFamily="2" charset="-122"/>
              </a:rPr>
              <a:t>逻 辑 运 算</a:t>
            </a:r>
            <a:endParaRPr lang="en-US" altLang="zh-CN" sz="4800" dirty="0">
              <a:latin typeface="锐字云字库细黑体1.0" panose="02010604000000000000" pitchFamily="2" charset="-122"/>
              <a:ea typeface="锐字云字库细黑体1.0" panose="02010604000000000000" pitchFamily="2" charset="-122"/>
            </a:endParaRPr>
          </a:p>
          <a:p>
            <a:pPr algn="ctr">
              <a:lnSpc>
                <a:spcPct val="150000"/>
              </a:lnSpc>
            </a:pPr>
            <a:r>
              <a:rPr lang="en-US" altLang="zh-CN" sz="2400" dirty="0">
                <a:latin typeface="锐字云字库细黑体1.0" panose="02010604000000000000" pitchFamily="2" charset="-122"/>
                <a:ea typeface="锐字云字库细黑体1.0" panose="02010604000000000000" pitchFamily="2" charset="-122"/>
              </a:rPr>
              <a:t>Logical Operations</a:t>
            </a:r>
          </a:p>
        </p:txBody>
      </p:sp>
      <p:sp>
        <p:nvSpPr>
          <p:cNvPr id="15" name="矩形 14"/>
          <p:cNvSpPr/>
          <p:nvPr/>
        </p:nvSpPr>
        <p:spPr>
          <a:xfrm>
            <a:off x="3886199" y="1336040"/>
            <a:ext cx="4439920" cy="441960"/>
          </a:xfrm>
          <a:prstGeom prst="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latin typeface="Agency FB" panose="020B0503020202020204" pitchFamily="34" charset="0"/>
              </a:rPr>
              <a:t>PART FOUR</a:t>
            </a:r>
            <a:endParaRPr lang="zh-CN" altLang="en-US" spc="300" dirty="0">
              <a:latin typeface="Agency FB" panose="020B0503020202020204" pitchFamily="34" charset="0"/>
            </a:endParaRPr>
          </a:p>
        </p:txBody>
      </p:sp>
      <p:sp>
        <p:nvSpPr>
          <p:cNvPr id="17" name="任意多边形 16"/>
          <p:cNvSpPr/>
          <p:nvPr/>
        </p:nvSpPr>
        <p:spPr>
          <a:xfrm>
            <a:off x="5290820" y="2207247"/>
            <a:ext cx="1610360" cy="1610360"/>
          </a:xfrm>
          <a:custGeom>
            <a:avLst/>
            <a:gdLst>
              <a:gd name="connsiteX0" fmla="*/ 805180 w 1610360"/>
              <a:gd name="connsiteY0" fmla="*/ 0 h 1610360"/>
              <a:gd name="connsiteX1" fmla="*/ 1610360 w 1610360"/>
              <a:gd name="connsiteY1" fmla="*/ 805180 h 1610360"/>
              <a:gd name="connsiteX2" fmla="*/ 805180 w 1610360"/>
              <a:gd name="connsiteY2" fmla="*/ 1610360 h 1610360"/>
              <a:gd name="connsiteX3" fmla="*/ 0 w 1610360"/>
              <a:gd name="connsiteY3" fmla="*/ 805180 h 1610360"/>
              <a:gd name="connsiteX4" fmla="*/ 805180 w 1610360"/>
              <a:gd name="connsiteY4" fmla="*/ 0 h 161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360" h="1610360">
                <a:moveTo>
                  <a:pt x="805180" y="0"/>
                </a:moveTo>
                <a:cubicBezTo>
                  <a:pt x="1249869" y="0"/>
                  <a:pt x="1610360" y="360491"/>
                  <a:pt x="1610360" y="805180"/>
                </a:cubicBezTo>
                <a:cubicBezTo>
                  <a:pt x="1610360" y="1249869"/>
                  <a:pt x="1249869" y="1610360"/>
                  <a:pt x="805180" y="1610360"/>
                </a:cubicBezTo>
                <a:cubicBezTo>
                  <a:pt x="360491" y="1610360"/>
                  <a:pt x="0" y="1249869"/>
                  <a:pt x="0" y="805180"/>
                </a:cubicBezTo>
                <a:cubicBezTo>
                  <a:pt x="0" y="360491"/>
                  <a:pt x="360491" y="0"/>
                  <a:pt x="805180" y="0"/>
                </a:cubicBezTo>
                <a:close/>
              </a:path>
            </a:pathLst>
          </a:custGeom>
          <a:solidFill>
            <a:srgbClr val="CBCBC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04</a:t>
            </a:r>
            <a:endParaRPr lang="zh-CN" altLang="en-US" sz="7200" dirty="0">
              <a:latin typeface="Agency FB" panose="020B0503020202020204" pitchFamily="34" charset="0"/>
            </a:endParaRPr>
          </a:p>
        </p:txBody>
      </p:sp>
    </p:spTree>
    <p:extLst>
      <p:ext uri="{BB962C8B-B14F-4D97-AF65-F5344CB8AC3E}">
        <p14:creationId xmlns:p14="http://schemas.microsoft.com/office/powerpoint/2010/main" val="1753622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170" y="278071"/>
            <a:ext cx="6026670" cy="830997"/>
          </a:xfrm>
          <a:prstGeom prst="rect">
            <a:avLst/>
          </a:prstGeom>
          <a:noFill/>
        </p:spPr>
        <p:txBody>
          <a:bodyPr wrap="square" rtlCol="0">
            <a:spAutoFit/>
          </a:bodyPr>
          <a:lstStyle/>
          <a:p>
            <a:r>
              <a:rPr lang="zh-CN" altLang="en-US" sz="2800" dirty="0">
                <a:latin typeface="锐字云字库细黑体1.0" panose="02010604000000000000" pitchFamily="2" charset="-122"/>
                <a:ea typeface="锐字云字库细黑体1.0" panose="02010604000000000000" pitchFamily="2" charset="-122"/>
              </a:rPr>
              <a:t>逻 辑 运 算</a:t>
            </a:r>
            <a:r>
              <a:rPr lang="en-US" altLang="zh-CN" sz="2400" dirty="0">
                <a:latin typeface="锐字工房云字库细圆GBK" panose="02010604000000000000" pitchFamily="2" charset="-122"/>
                <a:ea typeface="锐字工房云字库细圆GBK" panose="02010604000000000000" pitchFamily="2" charset="-122"/>
              </a:rPr>
              <a:t>/</a:t>
            </a:r>
            <a:r>
              <a:rPr lang="en-US" altLang="zh-CN" sz="2000" dirty="0">
                <a:latin typeface="锐字工房云字库细圆GBK" panose="02010604000000000000" pitchFamily="2" charset="-122"/>
                <a:ea typeface="锐字工房云字库细圆GBK" panose="02010604000000000000" pitchFamily="2" charset="-122"/>
              </a:rPr>
              <a:t>Logical Operations</a:t>
            </a:r>
          </a:p>
          <a:p>
            <a:endParaRPr lang="en-US" altLang="zh-CN" sz="2000" dirty="0">
              <a:latin typeface="锐字工房云字库细圆GBK" panose="02010604000000000000" pitchFamily="2" charset="-122"/>
              <a:ea typeface="锐字工房云字库细圆GBK" panose="02010604000000000000" pitchFamily="2" charset="-122"/>
            </a:endParaRPr>
          </a:p>
        </p:txBody>
      </p:sp>
      <p:grpSp>
        <p:nvGrpSpPr>
          <p:cNvPr id="6" name="组合 5"/>
          <p:cNvGrpSpPr/>
          <p:nvPr/>
        </p:nvGrpSpPr>
        <p:grpSpPr>
          <a:xfrm>
            <a:off x="424931" y="177587"/>
            <a:ext cx="172720" cy="667712"/>
            <a:chOff x="424931" y="177587"/>
            <a:chExt cx="172720" cy="667712"/>
          </a:xfrm>
        </p:grpSpPr>
        <p:sp>
          <p:nvSpPr>
            <p:cNvPr id="3" name="圆角矩形 2"/>
            <p:cNvSpPr/>
            <p:nvPr/>
          </p:nvSpPr>
          <p:spPr>
            <a:xfrm>
              <a:off x="424931" y="422543"/>
              <a:ext cx="172720" cy="172720"/>
            </a:xfrm>
            <a:prstGeom prst="round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24931" y="177587"/>
              <a:ext cx="172720" cy="172720"/>
            </a:xfrm>
            <a:prstGeom prst="roundRect">
              <a:avLst/>
            </a:prstGeom>
            <a:solidFill>
              <a:srgbClr val="CB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24931" y="672579"/>
              <a:ext cx="172720" cy="172720"/>
            </a:xfrm>
            <a:prstGeom prst="roundRect">
              <a:avLst/>
            </a:prstGeom>
            <a:solidFill>
              <a:srgbClr val="09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矩形 161">
            <a:extLst>
              <a:ext uri="{FF2B5EF4-FFF2-40B4-BE49-F238E27FC236}">
                <a16:creationId xmlns:a16="http://schemas.microsoft.com/office/drawing/2014/main" id="{5A3D4DC8-8E1C-4B9B-AA07-7921F59C4174}"/>
              </a:ext>
            </a:extLst>
          </p:cNvPr>
          <p:cNvSpPr/>
          <p:nvPr/>
        </p:nvSpPr>
        <p:spPr>
          <a:xfrm>
            <a:off x="821170" y="1171282"/>
            <a:ext cx="10568250" cy="1200329"/>
          </a:xfrm>
          <a:prstGeom prst="rect">
            <a:avLst/>
          </a:prstGeom>
        </p:spPr>
        <p:txBody>
          <a:bodyPr wrap="square">
            <a:spAutoFit/>
          </a:bodyPr>
          <a:lstStyle/>
          <a:p>
            <a:r>
              <a:rPr lang="en-US" altLang="zh-CN" dirty="0"/>
              <a:t>The most important thing to realize about fuzzy logical reasoning is the fact that it is a superset of standard Boolean logic. In other words, if we keep the fuzzy values to the extremes of 1 (completely true) and 0 (completely false), standard logical operations will hold. As an example, consider the standard</a:t>
            </a:r>
          </a:p>
          <a:p>
            <a:r>
              <a:rPr lang="af-ZA" altLang="zh-CN" dirty="0"/>
              <a:t>truth tables below:</a:t>
            </a:r>
            <a:endParaRPr lang="zh-CN" altLang="en-US" dirty="0"/>
          </a:p>
        </p:txBody>
      </p:sp>
      <p:pic>
        <p:nvPicPr>
          <p:cNvPr id="190" name="图片 189">
            <a:extLst>
              <a:ext uri="{FF2B5EF4-FFF2-40B4-BE49-F238E27FC236}">
                <a16:creationId xmlns:a16="http://schemas.microsoft.com/office/drawing/2014/main" id="{FDA3A137-98D5-4939-B54E-E3B315B49881}"/>
              </a:ext>
            </a:extLst>
          </p:cNvPr>
          <p:cNvPicPr>
            <a:picLocks noChangeAspect="1"/>
          </p:cNvPicPr>
          <p:nvPr/>
        </p:nvPicPr>
        <p:blipFill>
          <a:blip r:embed="rId3"/>
          <a:stretch>
            <a:fillRect/>
          </a:stretch>
        </p:blipFill>
        <p:spPr>
          <a:xfrm>
            <a:off x="1352435" y="2598359"/>
            <a:ext cx="9364038" cy="3195772"/>
          </a:xfrm>
          <a:prstGeom prst="rect">
            <a:avLst/>
          </a:prstGeom>
        </p:spPr>
      </p:pic>
    </p:spTree>
    <p:extLst>
      <p:ext uri="{BB962C8B-B14F-4D97-AF65-F5344CB8AC3E}">
        <p14:creationId xmlns:p14="http://schemas.microsoft.com/office/powerpoint/2010/main" val="299211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170" y="278071"/>
            <a:ext cx="602667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锐字云字库细黑体1.0" panose="02010604000000000000" pitchFamily="2" charset="-122"/>
                <a:ea typeface="锐字云字库细黑体1.0" panose="02010604000000000000" pitchFamily="2" charset="-122"/>
                <a:cs typeface="+mn-cs"/>
              </a:rPr>
              <a:t>逻 辑 运 算</a:t>
            </a:r>
            <a:r>
              <a:rPr kumimoji="0" lang="en-US" altLang="zh-CN" sz="2400" b="0" i="0" u="none" strike="noStrike" kern="1200" cap="none" spc="0" normalizeH="0" baseline="0" noProof="0" dirty="0">
                <a:ln>
                  <a:noFill/>
                </a:ln>
                <a:solidFill>
                  <a:prstClr val="black"/>
                </a:solidFill>
                <a:effectLst/>
                <a:uLnTx/>
                <a:uFillTx/>
                <a:latin typeface="锐字工房云字库细圆GBK" panose="02010604000000000000" pitchFamily="2" charset="-122"/>
                <a:ea typeface="锐字工房云字库细圆GBK" panose="02010604000000000000"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锐字工房云字库细圆GBK" panose="02010604000000000000" pitchFamily="2" charset="-122"/>
                <a:ea typeface="锐字工房云字库细圆GBK" panose="02010604000000000000" pitchFamily="2" charset="-122"/>
                <a:cs typeface="+mn-cs"/>
              </a:rPr>
              <a:t>Logical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锐字工房云字库细圆GBK" panose="02010604000000000000" pitchFamily="2" charset="-122"/>
              <a:ea typeface="锐字工房云字库细圆GBK" panose="02010604000000000000" pitchFamily="2" charset="-122"/>
              <a:cs typeface="+mn-cs"/>
            </a:endParaRPr>
          </a:p>
        </p:txBody>
      </p:sp>
      <p:grpSp>
        <p:nvGrpSpPr>
          <p:cNvPr id="6" name="组合 5"/>
          <p:cNvGrpSpPr/>
          <p:nvPr/>
        </p:nvGrpSpPr>
        <p:grpSpPr>
          <a:xfrm>
            <a:off x="424931" y="177587"/>
            <a:ext cx="172720" cy="667712"/>
            <a:chOff x="424931" y="177587"/>
            <a:chExt cx="172720" cy="667712"/>
          </a:xfrm>
        </p:grpSpPr>
        <p:sp>
          <p:nvSpPr>
            <p:cNvPr id="3" name="圆角矩形 2"/>
            <p:cNvSpPr/>
            <p:nvPr/>
          </p:nvSpPr>
          <p:spPr>
            <a:xfrm>
              <a:off x="424931" y="422543"/>
              <a:ext cx="172720" cy="172720"/>
            </a:xfrm>
            <a:prstGeom prst="round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圆角矩形 3"/>
            <p:cNvSpPr/>
            <p:nvPr/>
          </p:nvSpPr>
          <p:spPr>
            <a:xfrm>
              <a:off x="424931" y="177587"/>
              <a:ext cx="172720" cy="172720"/>
            </a:xfrm>
            <a:prstGeom prst="roundRect">
              <a:avLst/>
            </a:prstGeom>
            <a:solidFill>
              <a:srgbClr val="CB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圆角矩形 4"/>
            <p:cNvSpPr/>
            <p:nvPr/>
          </p:nvSpPr>
          <p:spPr>
            <a:xfrm>
              <a:off x="424931" y="672579"/>
              <a:ext cx="172720" cy="172720"/>
            </a:xfrm>
            <a:prstGeom prst="roundRect">
              <a:avLst/>
            </a:prstGeom>
            <a:solidFill>
              <a:srgbClr val="09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62" name="矩形 161">
            <a:extLst>
              <a:ext uri="{FF2B5EF4-FFF2-40B4-BE49-F238E27FC236}">
                <a16:creationId xmlns:a16="http://schemas.microsoft.com/office/drawing/2014/main" id="{5A3D4DC8-8E1C-4B9B-AA07-7921F59C4174}"/>
              </a:ext>
            </a:extLst>
          </p:cNvPr>
          <p:cNvSpPr/>
          <p:nvPr/>
        </p:nvSpPr>
        <p:spPr>
          <a:xfrm>
            <a:off x="821170" y="960273"/>
            <a:ext cx="10714338" cy="2308324"/>
          </a:xfrm>
          <a:prstGeom prst="rect">
            <a:avLst/>
          </a:prstGeom>
        </p:spPr>
        <p:txBody>
          <a:bodyPr wrap="square">
            <a:spAutoFit/>
          </a:bodyPr>
          <a:lstStyle/>
          <a:p>
            <a:pPr lvl="0"/>
            <a:r>
              <a:rPr lang="en-US" altLang="zh-CN" dirty="0">
                <a:solidFill>
                  <a:prstClr val="black"/>
                </a:solidFill>
              </a:rPr>
              <a:t>Now remembering that in fuzzy logic the truth of any statement is a matter of degree, how will these truth tables be altered? The input values can be real numbers between 0 and 1. What function will preserve the results of the AND truth table (for example) and also extend to all real numbers between 0 and 1? One answer is the min operation. That is, resolve the statement A AND B, where A and B are limited to the range (0,1), by using the function min(A,B). Using the same reasoning, we can replace the OR operation with the max function, so that A OR B becomes equivalent to max(A,B). Finally, the operation NOT A becomes equivalent to the operation 1-A. Notice how the truth table above is completely unchanged by this substitution.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FAAD8342-32F9-4ED9-AC47-12F2441A0571}"/>
              </a:ext>
            </a:extLst>
          </p:cNvPr>
          <p:cNvPicPr>
            <a:picLocks noChangeAspect="1"/>
          </p:cNvPicPr>
          <p:nvPr/>
        </p:nvPicPr>
        <p:blipFill>
          <a:blip r:embed="rId3"/>
          <a:stretch>
            <a:fillRect/>
          </a:stretch>
        </p:blipFill>
        <p:spPr>
          <a:xfrm>
            <a:off x="1646459" y="3332285"/>
            <a:ext cx="8917672" cy="3113284"/>
          </a:xfrm>
          <a:prstGeom prst="rect">
            <a:avLst/>
          </a:prstGeom>
        </p:spPr>
      </p:pic>
    </p:spTree>
    <p:extLst>
      <p:ext uri="{BB962C8B-B14F-4D97-AF65-F5344CB8AC3E}">
        <p14:creationId xmlns:p14="http://schemas.microsoft.com/office/powerpoint/2010/main" val="193967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a:off x="0" y="3982720"/>
            <a:ext cx="12192000" cy="287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0" y="0"/>
            <a:ext cx="121920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38"/>
          <p:cNvSpPr txBox="1"/>
          <p:nvPr/>
        </p:nvSpPr>
        <p:spPr>
          <a:xfrm>
            <a:off x="2711628" y="4498526"/>
            <a:ext cx="6777811" cy="16890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锐字云字库细黑体1.0" panose="02010604000000000000" pitchFamily="2" charset="-122"/>
                <a:ea typeface="锐字云字库细黑体1.0" panose="02010604000000000000" pitchFamily="2" charset="-122"/>
                <a:cs typeface="+mn-cs"/>
              </a:rPr>
              <a:t>如果那么规则</a:t>
            </a:r>
            <a:endParaRPr kumimoji="0" lang="en-US" altLang="zh-CN" sz="4800" b="0" i="0" u="none" strike="noStrike" kern="1200" cap="none" spc="0" normalizeH="0" baseline="0" noProof="0" dirty="0">
              <a:ln>
                <a:noFill/>
              </a:ln>
              <a:solidFill>
                <a:prstClr val="black"/>
              </a:solidFill>
              <a:effectLst/>
              <a:uLnTx/>
              <a:uFillTx/>
              <a:latin typeface="锐字云字库细黑体1.0" panose="02010604000000000000" pitchFamily="2" charset="-122"/>
              <a:ea typeface="锐字云字库细黑体1.0" panose="02010604000000000000" pitchFamily="2"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prstClr val="black"/>
                </a:solidFill>
                <a:latin typeface="锐字云字库细黑体1.0" panose="02010604000000000000" pitchFamily="2" charset="-122"/>
                <a:ea typeface="锐字云字库细黑体1.0" panose="02010604000000000000" pitchFamily="2" charset="-122"/>
              </a:rPr>
              <a:t>If-Then Rules</a:t>
            </a:r>
            <a:endParaRPr kumimoji="0" lang="en-US" altLang="zh-CN" sz="2400" b="0" i="0" u="none" strike="noStrike" kern="1200" cap="none" spc="0" normalizeH="0" baseline="0" noProof="0" dirty="0">
              <a:ln>
                <a:noFill/>
              </a:ln>
              <a:solidFill>
                <a:prstClr val="black"/>
              </a:solidFill>
              <a:effectLst/>
              <a:uLnTx/>
              <a:uFillTx/>
              <a:latin typeface="锐字云字库细黑体1.0" panose="02010604000000000000" pitchFamily="2" charset="-122"/>
              <a:ea typeface="锐字云字库细黑体1.0" panose="02010604000000000000" pitchFamily="2" charset="-122"/>
              <a:cs typeface="+mn-cs"/>
            </a:endParaRPr>
          </a:p>
        </p:txBody>
      </p:sp>
      <p:sp>
        <p:nvSpPr>
          <p:cNvPr id="15" name="矩形 14"/>
          <p:cNvSpPr/>
          <p:nvPr/>
        </p:nvSpPr>
        <p:spPr>
          <a:xfrm>
            <a:off x="3886199" y="1336040"/>
            <a:ext cx="4439920" cy="441960"/>
          </a:xfrm>
          <a:prstGeom prst="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PART FIVE</a:t>
            </a:r>
            <a:endParaRPr kumimoji="0" lang="zh-CN" altLang="en-US" sz="1800" b="0" i="0" u="none" strike="noStrike" kern="1200" cap="none" spc="30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p:txBody>
      </p:sp>
      <p:sp>
        <p:nvSpPr>
          <p:cNvPr id="17" name="任意多边形 16"/>
          <p:cNvSpPr/>
          <p:nvPr/>
        </p:nvSpPr>
        <p:spPr>
          <a:xfrm>
            <a:off x="5290820" y="2207247"/>
            <a:ext cx="1610360" cy="1610360"/>
          </a:xfrm>
          <a:custGeom>
            <a:avLst/>
            <a:gdLst>
              <a:gd name="connsiteX0" fmla="*/ 805180 w 1610360"/>
              <a:gd name="connsiteY0" fmla="*/ 0 h 1610360"/>
              <a:gd name="connsiteX1" fmla="*/ 1610360 w 1610360"/>
              <a:gd name="connsiteY1" fmla="*/ 805180 h 1610360"/>
              <a:gd name="connsiteX2" fmla="*/ 805180 w 1610360"/>
              <a:gd name="connsiteY2" fmla="*/ 1610360 h 1610360"/>
              <a:gd name="connsiteX3" fmla="*/ 0 w 1610360"/>
              <a:gd name="connsiteY3" fmla="*/ 805180 h 1610360"/>
              <a:gd name="connsiteX4" fmla="*/ 805180 w 1610360"/>
              <a:gd name="connsiteY4" fmla="*/ 0 h 161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360" h="1610360">
                <a:moveTo>
                  <a:pt x="805180" y="0"/>
                </a:moveTo>
                <a:cubicBezTo>
                  <a:pt x="1249869" y="0"/>
                  <a:pt x="1610360" y="360491"/>
                  <a:pt x="1610360" y="805180"/>
                </a:cubicBezTo>
                <a:cubicBezTo>
                  <a:pt x="1610360" y="1249869"/>
                  <a:pt x="1249869" y="1610360"/>
                  <a:pt x="805180" y="1610360"/>
                </a:cubicBezTo>
                <a:cubicBezTo>
                  <a:pt x="360491" y="1610360"/>
                  <a:pt x="0" y="1249869"/>
                  <a:pt x="0" y="805180"/>
                </a:cubicBezTo>
                <a:cubicBezTo>
                  <a:pt x="0" y="360491"/>
                  <a:pt x="360491" y="0"/>
                  <a:pt x="805180" y="0"/>
                </a:cubicBezTo>
                <a:close/>
              </a:path>
            </a:pathLst>
          </a:custGeom>
          <a:solidFill>
            <a:srgbClr val="CBCBC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05</a:t>
            </a:r>
            <a:endParaRPr kumimoji="0" lang="zh-CN" altLang="en-US" sz="72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p:txBody>
      </p:sp>
    </p:spTree>
    <p:extLst>
      <p:ext uri="{BB962C8B-B14F-4D97-AF65-F5344CB8AC3E}">
        <p14:creationId xmlns:p14="http://schemas.microsoft.com/office/powerpoint/2010/main" val="15465643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170" y="278071"/>
            <a:ext cx="6026670" cy="830997"/>
          </a:xfrm>
          <a:prstGeom prst="rect">
            <a:avLst/>
          </a:prstGeom>
          <a:noFill/>
        </p:spPr>
        <p:txBody>
          <a:bodyPr wrap="square" rtlCol="0">
            <a:spAutoFit/>
          </a:bodyPr>
          <a:lstStyle/>
          <a:p>
            <a:pPr lvl="0"/>
            <a:r>
              <a:rPr lang="af-ZA" altLang="zh-CN" sz="2800" dirty="0">
                <a:solidFill>
                  <a:prstClr val="black"/>
                </a:solidFill>
                <a:latin typeface="锐字云字库细黑体1.0" panose="02010604000000000000" pitchFamily="2" charset="-122"/>
                <a:ea typeface="锐字云字库细黑体1.0" panose="02010604000000000000" pitchFamily="2" charset="-122"/>
              </a:rPr>
              <a:t>If-Then Rules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锐字工房云字库细圆GBK" panose="02010604000000000000" pitchFamily="2" charset="-122"/>
              <a:ea typeface="锐字工房云字库细圆GBK" panose="02010604000000000000" pitchFamily="2" charset="-122"/>
              <a:cs typeface="+mn-cs"/>
            </a:endParaRPr>
          </a:p>
        </p:txBody>
      </p:sp>
      <p:grpSp>
        <p:nvGrpSpPr>
          <p:cNvPr id="6" name="组合 5"/>
          <p:cNvGrpSpPr/>
          <p:nvPr/>
        </p:nvGrpSpPr>
        <p:grpSpPr>
          <a:xfrm>
            <a:off x="424931" y="177587"/>
            <a:ext cx="172720" cy="667712"/>
            <a:chOff x="424931" y="177587"/>
            <a:chExt cx="172720" cy="667712"/>
          </a:xfrm>
        </p:grpSpPr>
        <p:sp>
          <p:nvSpPr>
            <p:cNvPr id="3" name="圆角矩形 2"/>
            <p:cNvSpPr/>
            <p:nvPr/>
          </p:nvSpPr>
          <p:spPr>
            <a:xfrm>
              <a:off x="424931" y="422543"/>
              <a:ext cx="172720" cy="172720"/>
            </a:xfrm>
            <a:prstGeom prst="round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圆角矩形 3"/>
            <p:cNvSpPr/>
            <p:nvPr/>
          </p:nvSpPr>
          <p:spPr>
            <a:xfrm>
              <a:off x="424931" y="177587"/>
              <a:ext cx="172720" cy="172720"/>
            </a:xfrm>
            <a:prstGeom prst="roundRect">
              <a:avLst/>
            </a:prstGeom>
            <a:solidFill>
              <a:srgbClr val="CB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圆角矩形 4"/>
            <p:cNvSpPr/>
            <p:nvPr/>
          </p:nvSpPr>
          <p:spPr>
            <a:xfrm>
              <a:off x="424931" y="672579"/>
              <a:ext cx="172720" cy="172720"/>
            </a:xfrm>
            <a:prstGeom prst="roundRect">
              <a:avLst/>
            </a:prstGeom>
            <a:solidFill>
              <a:srgbClr val="09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0E7AA2ED-4D96-4FF7-A507-AB8D8BEC1EF8}"/>
              </a:ext>
            </a:extLst>
          </p:cNvPr>
          <p:cNvSpPr/>
          <p:nvPr/>
        </p:nvSpPr>
        <p:spPr>
          <a:xfrm>
            <a:off x="838754" y="1285577"/>
            <a:ext cx="10432984" cy="4893647"/>
          </a:xfrm>
          <a:prstGeom prst="rect">
            <a:avLst/>
          </a:prstGeom>
        </p:spPr>
        <p:txBody>
          <a:bodyPr wrap="square">
            <a:spAutoFit/>
          </a:bodyPr>
          <a:lstStyle/>
          <a:p>
            <a:r>
              <a:rPr lang="en-US" altLang="zh-CN" sz="2400" dirty="0"/>
              <a:t>Fuzzy sets and fuzzy operators are the subjects and verbs of fuzzy logic. But in order to say anything useful we need to make complete sentences. Conditional statements, if-then rules, are the things that make fuzzy logic useful.</a:t>
            </a:r>
          </a:p>
          <a:p>
            <a:endParaRPr lang="en-US" altLang="zh-CN" sz="2400" dirty="0"/>
          </a:p>
          <a:p>
            <a:r>
              <a:rPr lang="en-US" altLang="zh-CN" sz="2400" dirty="0"/>
              <a:t>A single fuzzy if-then rule assumes the form</a:t>
            </a:r>
          </a:p>
          <a:p>
            <a:r>
              <a:rPr lang="en-US" altLang="zh-CN" sz="2400" dirty="0"/>
              <a:t> </a:t>
            </a:r>
          </a:p>
          <a:p>
            <a:r>
              <a:rPr lang="en-US" altLang="zh-CN" sz="2400" dirty="0"/>
              <a:t>   if x is A then y is B</a:t>
            </a:r>
          </a:p>
          <a:p>
            <a:endParaRPr lang="en-US" altLang="zh-CN" sz="2400" dirty="0"/>
          </a:p>
          <a:p>
            <a:r>
              <a:rPr lang="en-US" altLang="zh-CN" sz="2400" dirty="0"/>
              <a:t>where A and B are linguistic values defined by fuzzy sets on the  ranges(universes of discourse) X and Y, respectively. The if-part of the rule “x is A” is called the antecedent or premise, while the then-part of the rule “y is B” is called the consequent or conclusion.</a:t>
            </a:r>
          </a:p>
        </p:txBody>
      </p:sp>
    </p:spTree>
    <p:extLst>
      <p:ext uri="{BB962C8B-B14F-4D97-AF65-F5344CB8AC3E}">
        <p14:creationId xmlns:p14="http://schemas.microsoft.com/office/powerpoint/2010/main" val="282545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6" name="矩形 15"/>
          <p:cNvSpPr/>
          <p:nvPr/>
        </p:nvSpPr>
        <p:spPr>
          <a:xfrm flipV="1">
            <a:off x="0" y="2174240"/>
            <a:ext cx="12192000" cy="4683760"/>
          </a:xfrm>
          <a:prstGeom prst="rect">
            <a:avLst/>
          </a:prstGeom>
          <a:gradFill>
            <a:gsLst>
              <a:gs pos="0">
                <a:schemeClr val="tx1">
                  <a:alpha val="62000"/>
                </a:schemeClr>
              </a:gs>
              <a:gs pos="26000">
                <a:schemeClr val="tx1">
                  <a:alpha val="58000"/>
                </a:schemeClr>
              </a:gs>
              <a:gs pos="57000">
                <a:schemeClr val="tx1">
                  <a:alpha val="50000"/>
                </a:schemeClr>
              </a:gs>
              <a:gs pos="43000">
                <a:schemeClr val="tx1">
                  <a:alpha val="52000"/>
                </a:schemeClr>
              </a:gs>
              <a:gs pos="35000">
                <a:schemeClr val="tx1">
                  <a:alpha val="55000"/>
                </a:schemeClr>
              </a:gs>
              <a:gs pos="14000">
                <a:schemeClr val="tx1">
                  <a:alpha val="60000"/>
                </a:schemeClr>
              </a:gs>
              <a:gs pos="87000">
                <a:schemeClr val="tx1">
                  <a:alpha val="20000"/>
                </a:schemeClr>
              </a:gs>
              <a:gs pos="73000">
                <a:schemeClr val="tx1">
                  <a:alpha val="30000"/>
                </a:schemeClr>
              </a:gs>
              <a:gs pos="63000">
                <a:schemeClr val="tx1">
                  <a:alpha val="40000"/>
                </a:schemeClr>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a:off x="0" y="0"/>
            <a:ext cx="6096000" cy="6858000"/>
          </a:xfrm>
          <a:prstGeom prst="rtTriangle">
            <a:avLst/>
          </a:prstGeom>
          <a:solidFill>
            <a:srgbClr val="091A3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0" y="2661920"/>
            <a:ext cx="3729849" cy="4196080"/>
          </a:xfrm>
          <a:prstGeom prst="rtTriangle">
            <a:avLst/>
          </a:prstGeom>
          <a:solidFill>
            <a:srgbClr val="091A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flipH="1">
            <a:off x="9058203" y="3332480"/>
            <a:ext cx="3133796" cy="3525520"/>
          </a:xfrm>
          <a:prstGeom prst="rtTriangle">
            <a:avLst/>
          </a:prstGeom>
          <a:solidFill>
            <a:srgbClr val="CBCBC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10342879" y="4777740"/>
            <a:ext cx="1849120" cy="2080260"/>
          </a:xfrm>
          <a:prstGeom prst="rtTriangle">
            <a:avLst/>
          </a:prstGeom>
          <a:solidFill>
            <a:srgbClr val="CBCB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376420" y="1038493"/>
            <a:ext cx="4815841" cy="923330"/>
          </a:xfrm>
          <a:prstGeom prst="rect">
            <a:avLst/>
          </a:prstGeom>
          <a:noFill/>
        </p:spPr>
        <p:txBody>
          <a:bodyPr wrap="square" rtlCol="0">
            <a:spAutoFit/>
          </a:bodyPr>
          <a:lstStyle/>
          <a:p>
            <a:r>
              <a:rPr lang="en-US" altLang="zh-CN" sz="5400" dirty="0">
                <a:solidFill>
                  <a:srgbClr val="234777"/>
                </a:solidFill>
                <a:latin typeface="Agency FB" panose="020B0503020202020204" pitchFamily="34" charset="0"/>
                <a:ea typeface="锐字云字库细黑体1.0" panose="02010604000000000000" pitchFamily="2" charset="-122"/>
              </a:rPr>
              <a:t>THANKS</a:t>
            </a:r>
            <a:endParaRPr lang="zh-CN" altLang="en-US" sz="5400" dirty="0">
              <a:solidFill>
                <a:srgbClr val="234777"/>
              </a:solidFill>
              <a:latin typeface="Agency FB" panose="020B0503020202020204" pitchFamily="34" charset="0"/>
              <a:ea typeface="锐字云字库细黑体1.0" panose="02010604000000000000" pitchFamily="2" charset="-122"/>
            </a:endParaRPr>
          </a:p>
        </p:txBody>
      </p:sp>
      <p:sp>
        <p:nvSpPr>
          <p:cNvPr id="23" name="文本框 22"/>
          <p:cNvSpPr txBox="1"/>
          <p:nvPr/>
        </p:nvSpPr>
        <p:spPr>
          <a:xfrm>
            <a:off x="4376420" y="2139320"/>
            <a:ext cx="7266940" cy="1015663"/>
          </a:xfrm>
          <a:prstGeom prst="rect">
            <a:avLst/>
          </a:prstGeom>
          <a:noFill/>
        </p:spPr>
        <p:txBody>
          <a:bodyPr wrap="square" rtlCol="0">
            <a:spAutoFit/>
          </a:bodyPr>
          <a:lstStyle/>
          <a:p>
            <a:r>
              <a:rPr lang="zh-CN" altLang="en-US" sz="6000" b="1" spc="600" dirty="0">
                <a:solidFill>
                  <a:schemeClr val="bg1"/>
                </a:solidFill>
                <a:latin typeface="锐字云字库细黑体1.0" panose="02010604000000000000" pitchFamily="2" charset="-122"/>
                <a:ea typeface="锐字云字库细黑体1.0" panose="02010604000000000000" pitchFamily="2" charset="-122"/>
              </a:rPr>
              <a:t>感谢您的聆听</a:t>
            </a:r>
          </a:p>
        </p:txBody>
      </p:sp>
      <p:cxnSp>
        <p:nvCxnSpPr>
          <p:cNvPr id="26" name="直接连接符 25"/>
          <p:cNvCxnSpPr/>
          <p:nvPr/>
        </p:nvCxnSpPr>
        <p:spPr>
          <a:xfrm>
            <a:off x="4511040" y="2032000"/>
            <a:ext cx="5862320" cy="0"/>
          </a:xfrm>
          <a:prstGeom prst="line">
            <a:avLst/>
          </a:prstGeom>
          <a:ln w="19050">
            <a:solidFill>
              <a:srgbClr val="091A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0056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flipV="1">
            <a:off x="0" y="0"/>
            <a:ext cx="12192000" cy="160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p:cNvSpPr/>
          <p:nvPr/>
        </p:nvSpPr>
        <p:spPr>
          <a:xfrm>
            <a:off x="3931920" y="1381760"/>
            <a:ext cx="4338320" cy="447040"/>
          </a:xfrm>
          <a:prstGeom prst="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p:cNvSpPr txBox="1"/>
          <p:nvPr/>
        </p:nvSpPr>
        <p:spPr>
          <a:xfrm>
            <a:off x="3972560" y="404951"/>
            <a:ext cx="42468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600" normalizeH="0" baseline="0" noProof="0" dirty="0">
                <a:ln>
                  <a:noFill/>
                </a:ln>
                <a:solidFill>
                  <a:prstClr val="white">
                    <a:lumMod val="95000"/>
                  </a:prstClr>
                </a:solidFill>
                <a:effectLst/>
                <a:uLnTx/>
                <a:uFillTx/>
                <a:latin typeface="Agency FB" panose="020B0503020202020204" pitchFamily="34" charset="0"/>
                <a:ea typeface="等线" panose="02010600030101010101" pitchFamily="2" charset="-122"/>
                <a:cs typeface="+mn-cs"/>
              </a:rPr>
              <a:t>CONTENTS</a:t>
            </a:r>
            <a:endParaRPr kumimoji="0" lang="zh-CN" altLang="en-US" sz="7200" b="0" i="0" u="none" strike="noStrike" kern="1200" cap="none" spc="600" normalizeH="0" baseline="0" noProof="0" dirty="0">
              <a:ln>
                <a:noFill/>
              </a:ln>
              <a:solidFill>
                <a:prstClr val="white">
                  <a:lumMod val="95000"/>
                </a:prstClr>
              </a:solidFill>
              <a:effectLst/>
              <a:uLnTx/>
              <a:uFillTx/>
              <a:latin typeface="Agency FB" panose="020B0503020202020204" pitchFamily="34" charset="0"/>
              <a:ea typeface="等线" panose="02010600030101010101" pitchFamily="2" charset="-122"/>
              <a:cs typeface="+mn-cs"/>
            </a:endParaRPr>
          </a:p>
        </p:txBody>
      </p:sp>
      <p:sp>
        <p:nvSpPr>
          <p:cNvPr id="11" name="文本框 10"/>
          <p:cNvSpPr txBox="1"/>
          <p:nvPr/>
        </p:nvSpPr>
        <p:spPr>
          <a:xfrm>
            <a:off x="3982720" y="589616"/>
            <a:ext cx="422656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60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CONTENT</a:t>
            </a:r>
            <a:r>
              <a:rPr kumimoji="0" lang="en-US" altLang="zh-CN" sz="4800" b="0" i="0" u="none" strike="noStrike" kern="1200" cap="none" spc="600" normalizeH="0" baseline="0" noProof="0" dirty="0">
                <a:ln>
                  <a:noFill/>
                </a:ln>
                <a:solidFill>
                  <a:srgbClr val="5B9BD5">
                    <a:lumMod val="75000"/>
                  </a:srgbClr>
                </a:solidFill>
                <a:effectLst/>
                <a:uLnTx/>
                <a:uFillTx/>
                <a:latin typeface="Agency FB" panose="020B0503020202020204" pitchFamily="34" charset="0"/>
                <a:ea typeface="等线" panose="02010600030101010101" pitchFamily="2" charset="-122"/>
                <a:cs typeface="+mn-cs"/>
              </a:rPr>
              <a:t>S</a:t>
            </a:r>
            <a:endParaRPr kumimoji="0" lang="zh-CN" altLang="en-US" sz="4800" b="0" i="0" u="none" strike="noStrike" kern="1200" cap="none" spc="600" normalizeH="0" baseline="0" noProof="0" dirty="0">
              <a:ln>
                <a:noFill/>
              </a:ln>
              <a:solidFill>
                <a:srgbClr val="5B9BD5">
                  <a:lumMod val="75000"/>
                </a:srgbClr>
              </a:solidFill>
              <a:effectLst/>
              <a:uLnTx/>
              <a:uFillTx/>
              <a:latin typeface="Agency FB" panose="020B0503020202020204" pitchFamily="34" charset="0"/>
              <a:ea typeface="等线" panose="02010600030101010101" pitchFamily="2" charset="-122"/>
              <a:cs typeface="+mn-cs"/>
            </a:endParaRPr>
          </a:p>
        </p:txBody>
      </p:sp>
      <p:sp>
        <p:nvSpPr>
          <p:cNvPr id="46" name="矩形 45"/>
          <p:cNvSpPr/>
          <p:nvPr/>
        </p:nvSpPr>
        <p:spPr>
          <a:xfrm flipV="1">
            <a:off x="0" y="2915920"/>
            <a:ext cx="12192000" cy="3942080"/>
          </a:xfrm>
          <a:prstGeom prst="rect">
            <a:avLst/>
          </a:prstGeom>
          <a:gradFill>
            <a:gsLst>
              <a:gs pos="0">
                <a:schemeClr val="tx1">
                  <a:alpha val="62000"/>
                </a:schemeClr>
              </a:gs>
              <a:gs pos="26000">
                <a:schemeClr val="tx1">
                  <a:alpha val="58000"/>
                </a:schemeClr>
              </a:gs>
              <a:gs pos="57000">
                <a:schemeClr val="tx1">
                  <a:alpha val="50000"/>
                </a:schemeClr>
              </a:gs>
              <a:gs pos="43000">
                <a:schemeClr val="tx1">
                  <a:alpha val="52000"/>
                </a:schemeClr>
              </a:gs>
              <a:gs pos="35000">
                <a:schemeClr val="tx1">
                  <a:alpha val="55000"/>
                </a:schemeClr>
              </a:gs>
              <a:gs pos="14000">
                <a:schemeClr val="tx1">
                  <a:alpha val="60000"/>
                </a:schemeClr>
              </a:gs>
              <a:gs pos="87000">
                <a:schemeClr val="tx1">
                  <a:alpha val="20000"/>
                </a:schemeClr>
              </a:gs>
              <a:gs pos="73000">
                <a:schemeClr val="tx1">
                  <a:alpha val="30000"/>
                </a:schemeClr>
              </a:gs>
              <a:gs pos="63000">
                <a:schemeClr val="tx1">
                  <a:alpha val="40000"/>
                </a:schemeClr>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直角三角形 46"/>
          <p:cNvSpPr/>
          <p:nvPr/>
        </p:nvSpPr>
        <p:spPr>
          <a:xfrm flipH="1">
            <a:off x="9245599" y="3543302"/>
            <a:ext cx="2946399" cy="3314698"/>
          </a:xfrm>
          <a:prstGeom prst="rtTriangle">
            <a:avLst/>
          </a:prstGeom>
          <a:solidFill>
            <a:srgbClr val="23477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直角三角形 47"/>
          <p:cNvSpPr/>
          <p:nvPr/>
        </p:nvSpPr>
        <p:spPr>
          <a:xfrm flipH="1">
            <a:off x="10453453" y="4902136"/>
            <a:ext cx="1738545" cy="1955863"/>
          </a:xfrm>
          <a:prstGeom prst="rtTriangle">
            <a:avLst/>
          </a:prstGeom>
          <a:solidFill>
            <a:srgbClr val="23477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直角三角形 48"/>
          <p:cNvSpPr/>
          <p:nvPr/>
        </p:nvSpPr>
        <p:spPr>
          <a:xfrm>
            <a:off x="0" y="3543302"/>
            <a:ext cx="2946399" cy="3314698"/>
          </a:xfrm>
          <a:prstGeom prst="rtTriangle">
            <a:avLst/>
          </a:prstGeom>
          <a:solidFill>
            <a:srgbClr val="CBCBC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 name="直角三角形 49"/>
          <p:cNvSpPr/>
          <p:nvPr/>
        </p:nvSpPr>
        <p:spPr>
          <a:xfrm>
            <a:off x="0" y="4902136"/>
            <a:ext cx="1738545" cy="1955863"/>
          </a:xfrm>
          <a:prstGeom prst="rtTriangle">
            <a:avLst/>
          </a:prstGeom>
          <a:solidFill>
            <a:srgbClr val="CBCB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51" name="组合 50"/>
          <p:cNvGrpSpPr/>
          <p:nvPr/>
        </p:nvGrpSpPr>
        <p:grpSpPr>
          <a:xfrm>
            <a:off x="1801188" y="2733830"/>
            <a:ext cx="366754" cy="695568"/>
            <a:chOff x="1451886" y="784860"/>
            <a:chExt cx="443301" cy="840743"/>
          </a:xfrm>
        </p:grpSpPr>
        <p:sp>
          <p:nvSpPr>
            <p:cNvPr id="52" name="等腰三角形 51"/>
            <p:cNvSpPr/>
            <p:nvPr/>
          </p:nvSpPr>
          <p:spPr>
            <a:xfrm rot="5400000">
              <a:off x="1253165" y="983581"/>
              <a:ext cx="840743" cy="443301"/>
            </a:xfrm>
            <a:prstGeom prst="triangle">
              <a:avLst/>
            </a:prstGeom>
            <a:solidFill>
              <a:srgbClr val="2347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等腰三角形 52"/>
            <p:cNvSpPr/>
            <p:nvPr/>
          </p:nvSpPr>
          <p:spPr>
            <a:xfrm rot="5400000">
              <a:off x="1378740" y="1109157"/>
              <a:ext cx="676299" cy="356594"/>
            </a:xfrm>
            <a:prstGeom prst="triangle">
              <a:avLst/>
            </a:prstGeom>
            <a:solidFill>
              <a:srgbClr val="CBCB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54" name="组合 53"/>
          <p:cNvGrpSpPr/>
          <p:nvPr/>
        </p:nvGrpSpPr>
        <p:grpSpPr>
          <a:xfrm>
            <a:off x="1801189" y="4155247"/>
            <a:ext cx="366754" cy="695568"/>
            <a:chOff x="1451886" y="784860"/>
            <a:chExt cx="443301" cy="840743"/>
          </a:xfrm>
        </p:grpSpPr>
        <p:sp>
          <p:nvSpPr>
            <p:cNvPr id="55" name="等腰三角形 54"/>
            <p:cNvSpPr/>
            <p:nvPr/>
          </p:nvSpPr>
          <p:spPr>
            <a:xfrm rot="5400000">
              <a:off x="1253165" y="983581"/>
              <a:ext cx="840743" cy="443301"/>
            </a:xfrm>
            <a:prstGeom prst="triangle">
              <a:avLst/>
            </a:prstGeom>
            <a:solidFill>
              <a:srgbClr val="2347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等腰三角形 55"/>
            <p:cNvSpPr/>
            <p:nvPr/>
          </p:nvSpPr>
          <p:spPr>
            <a:xfrm rot="5400000">
              <a:off x="1378740" y="1109157"/>
              <a:ext cx="676299" cy="356594"/>
            </a:xfrm>
            <a:prstGeom prst="triangle">
              <a:avLst/>
            </a:prstGeom>
            <a:solidFill>
              <a:srgbClr val="CBCB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57" name="组合 56"/>
          <p:cNvGrpSpPr/>
          <p:nvPr/>
        </p:nvGrpSpPr>
        <p:grpSpPr>
          <a:xfrm>
            <a:off x="6120824" y="2733830"/>
            <a:ext cx="366754" cy="695568"/>
            <a:chOff x="1451886" y="784860"/>
            <a:chExt cx="443301" cy="840743"/>
          </a:xfrm>
        </p:grpSpPr>
        <p:sp>
          <p:nvSpPr>
            <p:cNvPr id="58" name="等腰三角形 57"/>
            <p:cNvSpPr/>
            <p:nvPr/>
          </p:nvSpPr>
          <p:spPr>
            <a:xfrm rot="5400000">
              <a:off x="1253165" y="983581"/>
              <a:ext cx="840743" cy="443301"/>
            </a:xfrm>
            <a:prstGeom prst="triangle">
              <a:avLst/>
            </a:prstGeom>
            <a:solidFill>
              <a:srgbClr val="2347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sp>
          <p:nvSpPr>
            <p:cNvPr id="59" name="等腰三角形 58"/>
            <p:cNvSpPr/>
            <p:nvPr/>
          </p:nvSpPr>
          <p:spPr>
            <a:xfrm rot="5400000">
              <a:off x="1378740" y="1109157"/>
              <a:ext cx="676299" cy="356594"/>
            </a:xfrm>
            <a:prstGeom prst="triangle">
              <a:avLst/>
            </a:prstGeom>
            <a:solidFill>
              <a:srgbClr val="CBCB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grpSp>
      <p:grpSp>
        <p:nvGrpSpPr>
          <p:cNvPr id="60" name="组合 59"/>
          <p:cNvGrpSpPr/>
          <p:nvPr/>
        </p:nvGrpSpPr>
        <p:grpSpPr>
          <a:xfrm>
            <a:off x="6120825" y="4155247"/>
            <a:ext cx="366754" cy="695568"/>
            <a:chOff x="1451886" y="784860"/>
            <a:chExt cx="443301" cy="840743"/>
          </a:xfrm>
        </p:grpSpPr>
        <p:sp>
          <p:nvSpPr>
            <p:cNvPr id="61" name="等腰三角形 60"/>
            <p:cNvSpPr/>
            <p:nvPr/>
          </p:nvSpPr>
          <p:spPr>
            <a:xfrm rot="5400000">
              <a:off x="1253165" y="983581"/>
              <a:ext cx="840743" cy="443301"/>
            </a:xfrm>
            <a:prstGeom prst="triangle">
              <a:avLst/>
            </a:prstGeom>
            <a:solidFill>
              <a:srgbClr val="2347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sp>
          <p:nvSpPr>
            <p:cNvPr id="62" name="等腰三角形 61"/>
            <p:cNvSpPr/>
            <p:nvPr/>
          </p:nvSpPr>
          <p:spPr>
            <a:xfrm rot="5400000">
              <a:off x="1378740" y="1109157"/>
              <a:ext cx="676299" cy="356594"/>
            </a:xfrm>
            <a:prstGeom prst="triangle">
              <a:avLst/>
            </a:prstGeom>
            <a:solidFill>
              <a:srgbClr val="CBCB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grpSp>
      <p:sp>
        <p:nvSpPr>
          <p:cNvPr id="63" name="文本框 62"/>
          <p:cNvSpPr txBox="1"/>
          <p:nvPr/>
        </p:nvSpPr>
        <p:spPr>
          <a:xfrm>
            <a:off x="3040802" y="2846394"/>
            <a:ext cx="2235200" cy="400110"/>
          </a:xfrm>
          <a:prstGeom prst="rect">
            <a:avLst/>
          </a:prstGeom>
          <a:noFill/>
        </p:spPr>
        <p:txBody>
          <a:bodyPr wrap="square" rtlCol="0">
            <a:spAutoFit/>
          </a:bodyPr>
          <a:lstStyle/>
          <a:p>
            <a:pPr lvl="0"/>
            <a:r>
              <a:rPr lang="en-US" altLang="zh-CN" sz="2000" b="1" dirty="0">
                <a:solidFill>
                  <a:prstClr val="white"/>
                </a:solidFill>
                <a:latin typeface="锐字云字库细黑体1.0" panose="02010604000000000000" pitchFamily="2" charset="-122"/>
                <a:ea typeface="锐字云字库细黑体1.0" panose="02010604000000000000" pitchFamily="2" charset="-122"/>
              </a:rPr>
              <a:t>1</a:t>
            </a:r>
            <a:r>
              <a:rPr lang="zh-CN" altLang="en-US" sz="2000" b="1" dirty="0">
                <a:solidFill>
                  <a:prstClr val="white"/>
                </a:solidFill>
                <a:latin typeface="锐字云字库细黑体1.0" panose="02010604000000000000" pitchFamily="2" charset="-122"/>
                <a:ea typeface="锐字云字库细黑体1.0" panose="02010604000000000000" pitchFamily="2" charset="-122"/>
              </a:rPr>
              <a:t>、</a:t>
            </a:r>
            <a:r>
              <a:rPr lang="en-US" altLang="zh-CN" sz="2000" b="1" dirty="0">
                <a:solidFill>
                  <a:prstClr val="white"/>
                </a:solidFill>
                <a:latin typeface="锐字云字库细黑体1.0" panose="02010604000000000000" pitchFamily="2" charset="-122"/>
                <a:ea typeface="锐字云字库细黑体1.0" panose="02010604000000000000" pitchFamily="2" charset="-122"/>
              </a:rPr>
              <a:t>Fuzzy Sets</a:t>
            </a:r>
            <a:endParaRPr kumimoji="0" lang="zh-CN" altLang="en-US" sz="2000" b="1" i="0" u="none" strike="noStrike" kern="1200" cap="none" spc="0" normalizeH="0" baseline="0" noProof="0" dirty="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sp>
        <p:nvSpPr>
          <p:cNvPr id="64" name="文本框 63"/>
          <p:cNvSpPr txBox="1"/>
          <p:nvPr/>
        </p:nvSpPr>
        <p:spPr>
          <a:xfrm>
            <a:off x="7283824" y="4371000"/>
            <a:ext cx="3968404" cy="400110"/>
          </a:xfrm>
          <a:prstGeom prst="rect">
            <a:avLst/>
          </a:prstGeom>
          <a:noFill/>
        </p:spPr>
        <p:txBody>
          <a:bodyPr wrap="square" rtlCol="0">
            <a:spAutoFit/>
          </a:bodyPr>
          <a:lstStyle/>
          <a:p>
            <a:pPr lvl="0"/>
            <a:r>
              <a:rPr lang="en-US" altLang="zh-CN" sz="2000" b="1" dirty="0">
                <a:solidFill>
                  <a:prstClr val="white"/>
                </a:solidFill>
                <a:latin typeface="锐字云字库细黑体1.0" panose="02010604000000000000" pitchFamily="2" charset="-122"/>
                <a:ea typeface="锐字云字库细黑体1.0" panose="02010604000000000000" pitchFamily="2" charset="-122"/>
              </a:rPr>
              <a:t>4</a:t>
            </a:r>
            <a:r>
              <a:rPr lang="zh-CN" altLang="en-US" sz="2000" b="1" dirty="0">
                <a:solidFill>
                  <a:prstClr val="white"/>
                </a:solidFill>
                <a:latin typeface="锐字云字库细黑体1.0" panose="02010604000000000000" pitchFamily="2" charset="-122"/>
                <a:ea typeface="锐字云字库细黑体1.0" panose="02010604000000000000" pitchFamily="2" charset="-122"/>
              </a:rPr>
              <a:t>、</a:t>
            </a:r>
            <a:r>
              <a:rPr lang="en-US" altLang="zh-CN" sz="2000" b="1" dirty="0">
                <a:solidFill>
                  <a:prstClr val="white"/>
                </a:solidFill>
                <a:latin typeface="锐字云字库细黑体1.0" panose="02010604000000000000" pitchFamily="2" charset="-122"/>
                <a:ea typeface="锐字云字库细黑体1.0" panose="02010604000000000000" pitchFamily="2" charset="-122"/>
              </a:rPr>
              <a:t> Logical Operations</a:t>
            </a:r>
            <a:endParaRPr kumimoji="0" lang="en-US" altLang="zh-CN" sz="2000" b="1" i="0" u="none" strike="noStrike" kern="1200" cap="none" spc="0" normalizeH="0" baseline="0" noProof="0" dirty="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sp>
        <p:nvSpPr>
          <p:cNvPr id="65" name="文本框 64"/>
          <p:cNvSpPr txBox="1"/>
          <p:nvPr/>
        </p:nvSpPr>
        <p:spPr>
          <a:xfrm>
            <a:off x="3040802" y="4291296"/>
            <a:ext cx="2235200" cy="1323439"/>
          </a:xfrm>
          <a:prstGeom prst="rect">
            <a:avLst/>
          </a:prstGeom>
          <a:noFill/>
        </p:spPr>
        <p:txBody>
          <a:bodyPr wrap="square" rtlCol="0">
            <a:spAutoFit/>
          </a:bodyPr>
          <a:lstStyle/>
          <a:p>
            <a:pPr lvl="0"/>
            <a:r>
              <a:rPr lang="en-US" altLang="zh-CN" sz="2000" b="1" dirty="0">
                <a:solidFill>
                  <a:prstClr val="white"/>
                </a:solidFill>
                <a:latin typeface="锐字云字库细黑体1.0" panose="02010604000000000000" pitchFamily="2" charset="-122"/>
                <a:ea typeface="锐字云字库细黑体1.0" panose="02010604000000000000" pitchFamily="2" charset="-122"/>
              </a:rPr>
              <a:t>3</a:t>
            </a:r>
            <a:r>
              <a:rPr lang="zh-CN" altLang="en-US" sz="2000" b="1" dirty="0">
                <a:solidFill>
                  <a:prstClr val="white"/>
                </a:solidFill>
                <a:latin typeface="锐字云字库细黑体1.0" panose="02010604000000000000" pitchFamily="2" charset="-122"/>
                <a:ea typeface="锐字云字库细黑体1.0" panose="02010604000000000000" pitchFamily="2" charset="-122"/>
              </a:rPr>
              <a:t>、</a:t>
            </a:r>
            <a:r>
              <a:rPr lang="en-US" altLang="zh-CN" sz="2000" b="1" dirty="0">
                <a:solidFill>
                  <a:prstClr val="white"/>
                </a:solidFill>
                <a:latin typeface="锐字云字库细黑体1.0" panose="02010604000000000000" pitchFamily="2" charset="-122"/>
                <a:ea typeface="锐字云字库细黑体1.0" panose="02010604000000000000" pitchFamily="2" charset="-122"/>
              </a:rPr>
              <a:t>Membership    Functions in the Fuzzy Logic Toolbox</a:t>
            </a:r>
            <a:endParaRPr kumimoji="0" lang="zh-CN" altLang="en-US" sz="2000" b="1" i="0" u="none" strike="noStrike" kern="1200" cap="none" spc="0" normalizeH="0" baseline="0" noProof="0" dirty="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sp>
        <p:nvSpPr>
          <p:cNvPr id="66" name="文本框 65"/>
          <p:cNvSpPr txBox="1"/>
          <p:nvPr/>
        </p:nvSpPr>
        <p:spPr>
          <a:xfrm>
            <a:off x="7283824" y="2881559"/>
            <a:ext cx="3968403" cy="400110"/>
          </a:xfrm>
          <a:prstGeom prst="rect">
            <a:avLst/>
          </a:prstGeom>
          <a:noFill/>
        </p:spPr>
        <p:txBody>
          <a:bodyPr wrap="square" rtlCol="0">
            <a:spAutoFit/>
          </a:bodyPr>
          <a:lstStyle/>
          <a:p>
            <a:pPr lvl="0"/>
            <a:r>
              <a:rPr lang="en-US" altLang="zh-CN" sz="2000" b="1" dirty="0">
                <a:solidFill>
                  <a:prstClr val="white"/>
                </a:solidFill>
                <a:latin typeface="锐字云字库细黑体1.0" panose="02010604000000000000" pitchFamily="2" charset="-122"/>
                <a:ea typeface="锐字云字库细黑体1.0" panose="02010604000000000000" pitchFamily="2" charset="-122"/>
              </a:rPr>
              <a:t>2</a:t>
            </a:r>
            <a:r>
              <a:rPr lang="zh-CN" altLang="en-US" sz="2000" b="1" dirty="0">
                <a:solidFill>
                  <a:prstClr val="white"/>
                </a:solidFill>
                <a:latin typeface="锐字云字库细黑体1.0" panose="02010604000000000000" pitchFamily="2" charset="-122"/>
                <a:ea typeface="锐字云字库细黑体1.0" panose="02010604000000000000" pitchFamily="2" charset="-122"/>
              </a:rPr>
              <a:t>、</a:t>
            </a:r>
            <a:r>
              <a:rPr lang="en-US" altLang="zh-CN" sz="2000" b="1" dirty="0">
                <a:solidFill>
                  <a:prstClr val="white"/>
                </a:solidFill>
                <a:latin typeface="锐字云字库细黑体1.0" panose="02010604000000000000" pitchFamily="2" charset="-122"/>
                <a:ea typeface="锐字云字库细黑体1.0" panose="02010604000000000000" pitchFamily="2" charset="-122"/>
              </a:rPr>
              <a:t>Membership Functions</a:t>
            </a:r>
            <a:endParaRPr kumimoji="0" lang="en-US" altLang="zh-CN" sz="2000" b="1" i="0" u="none" strike="noStrike" kern="1200" cap="none" spc="0" normalizeH="0" baseline="0" noProof="0" dirty="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grpSp>
        <p:nvGrpSpPr>
          <p:cNvPr id="27" name="组合 26">
            <a:extLst>
              <a:ext uri="{FF2B5EF4-FFF2-40B4-BE49-F238E27FC236}">
                <a16:creationId xmlns:a16="http://schemas.microsoft.com/office/drawing/2014/main" id="{FEEC66D8-92FE-4A3C-AD8F-5EC10255C7AB}"/>
              </a:ext>
            </a:extLst>
          </p:cNvPr>
          <p:cNvGrpSpPr/>
          <p:nvPr/>
        </p:nvGrpSpPr>
        <p:grpSpPr>
          <a:xfrm>
            <a:off x="6120826" y="5473146"/>
            <a:ext cx="366754" cy="695568"/>
            <a:chOff x="1451886" y="784860"/>
            <a:chExt cx="443301" cy="840743"/>
          </a:xfrm>
        </p:grpSpPr>
        <p:sp>
          <p:nvSpPr>
            <p:cNvPr id="28" name="等腰三角形 27">
              <a:extLst>
                <a:ext uri="{FF2B5EF4-FFF2-40B4-BE49-F238E27FC236}">
                  <a16:creationId xmlns:a16="http://schemas.microsoft.com/office/drawing/2014/main" id="{6ED8BFB7-44C2-4EC6-B950-34EAE2FE7BD1}"/>
                </a:ext>
              </a:extLst>
            </p:cNvPr>
            <p:cNvSpPr/>
            <p:nvPr/>
          </p:nvSpPr>
          <p:spPr>
            <a:xfrm rot="5400000">
              <a:off x="1253165" y="983581"/>
              <a:ext cx="840743" cy="443301"/>
            </a:xfrm>
            <a:prstGeom prst="triangle">
              <a:avLst/>
            </a:prstGeom>
            <a:solidFill>
              <a:srgbClr val="2347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等腰三角形 28">
              <a:extLst>
                <a:ext uri="{FF2B5EF4-FFF2-40B4-BE49-F238E27FC236}">
                  <a16:creationId xmlns:a16="http://schemas.microsoft.com/office/drawing/2014/main" id="{47B7E66E-BAFE-49B1-BE9F-AA190A81F631}"/>
                </a:ext>
              </a:extLst>
            </p:cNvPr>
            <p:cNvSpPr/>
            <p:nvPr/>
          </p:nvSpPr>
          <p:spPr>
            <a:xfrm rot="5400000">
              <a:off x="1378740" y="1109157"/>
              <a:ext cx="676299" cy="356594"/>
            </a:xfrm>
            <a:prstGeom prst="triangle">
              <a:avLst/>
            </a:prstGeom>
            <a:solidFill>
              <a:srgbClr val="CBCB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30" name="文本框 29">
            <a:extLst>
              <a:ext uri="{FF2B5EF4-FFF2-40B4-BE49-F238E27FC236}">
                <a16:creationId xmlns:a16="http://schemas.microsoft.com/office/drawing/2014/main" id="{A6A46816-B39E-466B-9020-6E489D6665F0}"/>
              </a:ext>
            </a:extLst>
          </p:cNvPr>
          <p:cNvSpPr txBox="1"/>
          <p:nvPr/>
        </p:nvSpPr>
        <p:spPr>
          <a:xfrm>
            <a:off x="7283824" y="5688899"/>
            <a:ext cx="2601342" cy="400110"/>
          </a:xfrm>
          <a:prstGeom prst="rect">
            <a:avLst/>
          </a:prstGeom>
          <a:noFill/>
        </p:spPr>
        <p:txBody>
          <a:bodyPr wrap="square" rtlCol="0">
            <a:spAutoFit/>
          </a:bodyPr>
          <a:lstStyle/>
          <a:p>
            <a:pPr lvl="0"/>
            <a:r>
              <a:rPr lang="en-US" altLang="zh-CN" sz="2000" b="1" dirty="0">
                <a:solidFill>
                  <a:prstClr val="white"/>
                </a:solidFill>
                <a:latin typeface="锐字云字库细黑体1.0" panose="02010604000000000000" pitchFamily="2" charset="-122"/>
                <a:ea typeface="锐字云字库细黑体1.0" panose="02010604000000000000" pitchFamily="2" charset="-122"/>
              </a:rPr>
              <a:t>5</a:t>
            </a:r>
            <a:r>
              <a:rPr lang="zh-CN" altLang="en-US" sz="2000" b="1" dirty="0">
                <a:solidFill>
                  <a:prstClr val="white"/>
                </a:solidFill>
                <a:latin typeface="锐字云字库细黑体1.0" panose="02010604000000000000" pitchFamily="2" charset="-122"/>
                <a:ea typeface="锐字云字库细黑体1.0" panose="02010604000000000000" pitchFamily="2" charset="-122"/>
              </a:rPr>
              <a:t>、</a:t>
            </a:r>
            <a:r>
              <a:rPr lang="en-US" altLang="zh-CN" sz="2000" b="1" dirty="0">
                <a:solidFill>
                  <a:prstClr val="white"/>
                </a:solidFill>
                <a:latin typeface="锐字云字库细黑体1.0" panose="02010604000000000000" pitchFamily="2" charset="-122"/>
                <a:ea typeface="锐字云字库细黑体1.0" panose="02010604000000000000" pitchFamily="2" charset="-122"/>
              </a:rPr>
              <a:t>If-Then Rules</a:t>
            </a:r>
            <a:endParaRPr kumimoji="0" lang="zh-CN" altLang="en-US" sz="2000" b="1" i="0" u="none" strike="noStrike" kern="1200" cap="none" spc="0" normalizeH="0" baseline="0" noProof="0" dirty="0">
              <a:ln>
                <a:noFill/>
              </a:ln>
              <a:solidFill>
                <a:prstClr val="white"/>
              </a:solidFill>
              <a:effectLst/>
              <a:uLnTx/>
              <a:uFillTx/>
              <a:latin typeface="锐字云字库细黑体1.0" panose="02010604000000000000" pitchFamily="2" charset="-122"/>
              <a:ea typeface="锐字云字库细黑体1.0" panose="02010604000000000000" pitchFamily="2" charset="-122"/>
              <a:cs typeface="+mn-cs"/>
            </a:endParaRPr>
          </a:p>
        </p:txBody>
      </p:sp>
    </p:spTree>
    <p:extLst>
      <p:ext uri="{BB962C8B-B14F-4D97-AF65-F5344CB8AC3E}">
        <p14:creationId xmlns:p14="http://schemas.microsoft.com/office/powerpoint/2010/main" val="71338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anim calcmode="lin" valueType="num">
                                      <p:cBhvr>
                                        <p:cTn id="13" dur="1000" fill="hold"/>
                                        <p:tgtEl>
                                          <p:spTgt spid="63"/>
                                        </p:tgtEl>
                                        <p:attrNameLst>
                                          <p:attrName>ppt_x</p:attrName>
                                        </p:attrNameLst>
                                      </p:cBhvr>
                                      <p:tavLst>
                                        <p:tav tm="0">
                                          <p:val>
                                            <p:strVal val="#ppt_x"/>
                                          </p:val>
                                        </p:tav>
                                        <p:tav tm="100000">
                                          <p:val>
                                            <p:strVal val="#ppt_x"/>
                                          </p:val>
                                        </p:tav>
                                      </p:tavLst>
                                    </p:anim>
                                    <p:anim calcmode="lin" valueType="num">
                                      <p:cBhvr>
                                        <p:cTn id="1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1000"/>
                                        <p:tgtEl>
                                          <p:spTgt spid="66"/>
                                        </p:tgtEl>
                                      </p:cBhvr>
                                    </p:animEffect>
                                    <p:anim calcmode="lin" valueType="num">
                                      <p:cBhvr>
                                        <p:cTn id="25" dur="1000" fill="hold"/>
                                        <p:tgtEl>
                                          <p:spTgt spid="66"/>
                                        </p:tgtEl>
                                        <p:attrNameLst>
                                          <p:attrName>ppt_x</p:attrName>
                                        </p:attrNameLst>
                                      </p:cBhvr>
                                      <p:tavLst>
                                        <p:tav tm="0">
                                          <p:val>
                                            <p:strVal val="#ppt_x"/>
                                          </p:val>
                                        </p:tav>
                                        <p:tav tm="100000">
                                          <p:val>
                                            <p:strVal val="#ppt_x"/>
                                          </p:val>
                                        </p:tav>
                                      </p:tavLst>
                                    </p:anim>
                                    <p:anim calcmode="lin" valueType="num">
                                      <p:cBhvr>
                                        <p:cTn id="2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1000"/>
                                        <p:tgtEl>
                                          <p:spTgt spid="65"/>
                                        </p:tgtEl>
                                      </p:cBhvr>
                                    </p:animEffect>
                                    <p:anim calcmode="lin" valueType="num">
                                      <p:cBhvr>
                                        <p:cTn id="37" dur="1000" fill="hold"/>
                                        <p:tgtEl>
                                          <p:spTgt spid="65"/>
                                        </p:tgtEl>
                                        <p:attrNameLst>
                                          <p:attrName>ppt_x</p:attrName>
                                        </p:attrNameLst>
                                      </p:cBhvr>
                                      <p:tavLst>
                                        <p:tav tm="0">
                                          <p:val>
                                            <p:strVal val="#ppt_x"/>
                                          </p:val>
                                        </p:tav>
                                        <p:tav tm="100000">
                                          <p:val>
                                            <p:strVal val="#ppt_x"/>
                                          </p:val>
                                        </p:tav>
                                      </p:tavLst>
                                    </p:anim>
                                    <p:anim calcmode="lin" valueType="num">
                                      <p:cBhvr>
                                        <p:cTn id="3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1000"/>
                                        <p:tgtEl>
                                          <p:spTgt spid="64"/>
                                        </p:tgtEl>
                                      </p:cBhvr>
                                    </p:animEffect>
                                    <p:anim calcmode="lin" valueType="num">
                                      <p:cBhvr>
                                        <p:cTn id="49" dur="1000" fill="hold"/>
                                        <p:tgtEl>
                                          <p:spTgt spid="64"/>
                                        </p:tgtEl>
                                        <p:attrNameLst>
                                          <p:attrName>ppt_x</p:attrName>
                                        </p:attrNameLst>
                                      </p:cBhvr>
                                      <p:tavLst>
                                        <p:tav tm="0">
                                          <p:val>
                                            <p:strVal val="#ppt_x"/>
                                          </p:val>
                                        </p:tav>
                                        <p:tav tm="100000">
                                          <p:val>
                                            <p:strVal val="#ppt_x"/>
                                          </p:val>
                                        </p:tav>
                                      </p:tavLst>
                                    </p:anim>
                                    <p:anim calcmode="lin" valueType="num">
                                      <p:cBhvr>
                                        <p:cTn id="5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a:off x="0" y="3982720"/>
            <a:ext cx="12192000" cy="287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38"/>
          <p:cNvSpPr txBox="1"/>
          <p:nvPr/>
        </p:nvSpPr>
        <p:spPr>
          <a:xfrm>
            <a:off x="4194989" y="4498526"/>
            <a:ext cx="3802022" cy="16890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4800" dirty="0">
                <a:latin typeface="锐字云字库细黑体1.0" panose="02010604000000000000" pitchFamily="2" charset="-122"/>
                <a:ea typeface="锐字云字库细黑体1.0" panose="02010604000000000000" pitchFamily="2" charset="-122"/>
              </a:rPr>
              <a:t>模 糊 集 合</a:t>
            </a:r>
            <a:endParaRPr lang="en-US" altLang="zh-CN" sz="4800" dirty="0">
              <a:latin typeface="锐字云字库细黑体1.0" panose="02010604000000000000" pitchFamily="2" charset="-122"/>
              <a:ea typeface="锐字云字库细黑体1.0" panose="02010604000000000000" pitchFamily="2" charset="-122"/>
            </a:endParaRPr>
          </a:p>
          <a:p>
            <a:pPr algn="ctr">
              <a:lnSpc>
                <a:spcPct val="150000"/>
              </a:lnSpc>
            </a:pPr>
            <a:r>
              <a:rPr lang="en-US" altLang="zh-CN" sz="2400" dirty="0">
                <a:latin typeface="锐字云字库细黑体1.0" panose="02010604000000000000" pitchFamily="2" charset="-122"/>
                <a:ea typeface="锐字云字库细黑体1.0" panose="02010604000000000000" pitchFamily="2" charset="-122"/>
              </a:rPr>
              <a:t>Fuzzy Sets</a:t>
            </a:r>
            <a:endParaRPr lang="zh-CN" altLang="en-US" sz="2400" dirty="0">
              <a:latin typeface="锐字云字库细黑体1.0" panose="02010604000000000000" pitchFamily="2" charset="-122"/>
              <a:ea typeface="锐字云字库细黑体1.0" panose="02010604000000000000" pitchFamily="2" charset="-122"/>
            </a:endParaRPr>
          </a:p>
        </p:txBody>
      </p:sp>
      <p:sp>
        <p:nvSpPr>
          <p:cNvPr id="15" name="矩形 14"/>
          <p:cNvSpPr/>
          <p:nvPr/>
        </p:nvSpPr>
        <p:spPr>
          <a:xfrm>
            <a:off x="3886199" y="1336040"/>
            <a:ext cx="4439920" cy="441960"/>
          </a:xfrm>
          <a:prstGeom prst="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latin typeface="Agency FB" panose="020B0503020202020204" pitchFamily="34" charset="0"/>
              </a:rPr>
              <a:t>PART ONE</a:t>
            </a:r>
            <a:endParaRPr lang="zh-CN" altLang="en-US" spc="300" dirty="0">
              <a:latin typeface="Agency FB" panose="020B0503020202020204" pitchFamily="34" charset="0"/>
            </a:endParaRPr>
          </a:p>
        </p:txBody>
      </p:sp>
      <p:sp>
        <p:nvSpPr>
          <p:cNvPr id="17" name="任意多边形 16"/>
          <p:cNvSpPr/>
          <p:nvPr/>
        </p:nvSpPr>
        <p:spPr>
          <a:xfrm>
            <a:off x="5290820" y="2207247"/>
            <a:ext cx="1610360" cy="1610360"/>
          </a:xfrm>
          <a:custGeom>
            <a:avLst/>
            <a:gdLst>
              <a:gd name="connsiteX0" fmla="*/ 805180 w 1610360"/>
              <a:gd name="connsiteY0" fmla="*/ 0 h 1610360"/>
              <a:gd name="connsiteX1" fmla="*/ 1610360 w 1610360"/>
              <a:gd name="connsiteY1" fmla="*/ 805180 h 1610360"/>
              <a:gd name="connsiteX2" fmla="*/ 805180 w 1610360"/>
              <a:gd name="connsiteY2" fmla="*/ 1610360 h 1610360"/>
              <a:gd name="connsiteX3" fmla="*/ 0 w 1610360"/>
              <a:gd name="connsiteY3" fmla="*/ 805180 h 1610360"/>
              <a:gd name="connsiteX4" fmla="*/ 805180 w 1610360"/>
              <a:gd name="connsiteY4" fmla="*/ 0 h 161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360" h="1610360">
                <a:moveTo>
                  <a:pt x="805180" y="0"/>
                </a:moveTo>
                <a:cubicBezTo>
                  <a:pt x="1249869" y="0"/>
                  <a:pt x="1610360" y="360491"/>
                  <a:pt x="1610360" y="805180"/>
                </a:cubicBezTo>
                <a:cubicBezTo>
                  <a:pt x="1610360" y="1249869"/>
                  <a:pt x="1249869" y="1610360"/>
                  <a:pt x="805180" y="1610360"/>
                </a:cubicBezTo>
                <a:cubicBezTo>
                  <a:pt x="360491" y="1610360"/>
                  <a:pt x="0" y="1249869"/>
                  <a:pt x="0" y="805180"/>
                </a:cubicBezTo>
                <a:cubicBezTo>
                  <a:pt x="0" y="360491"/>
                  <a:pt x="360491" y="0"/>
                  <a:pt x="805180" y="0"/>
                </a:cubicBezTo>
                <a:close/>
              </a:path>
            </a:pathLst>
          </a:custGeom>
          <a:solidFill>
            <a:srgbClr val="CBCBC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01</a:t>
            </a:r>
            <a:endParaRPr lang="zh-CN" altLang="en-US" sz="7200" dirty="0">
              <a:latin typeface="Agency FB" panose="020B0503020202020204" pitchFamily="34" charset="0"/>
            </a:endParaRPr>
          </a:p>
        </p:txBody>
      </p:sp>
    </p:spTree>
    <p:extLst>
      <p:ext uri="{BB962C8B-B14F-4D97-AF65-F5344CB8AC3E}">
        <p14:creationId xmlns:p14="http://schemas.microsoft.com/office/powerpoint/2010/main" val="2080586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矩形 21"/>
          <p:cNvSpPr/>
          <p:nvPr/>
        </p:nvSpPr>
        <p:spPr>
          <a:xfrm>
            <a:off x="0" y="0"/>
            <a:ext cx="97770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p:cNvSpPr/>
          <p:nvPr/>
        </p:nvSpPr>
        <p:spPr>
          <a:xfrm>
            <a:off x="821171" y="1167282"/>
            <a:ext cx="8550846" cy="1200329"/>
          </a:xfrm>
          <a:prstGeom prst="rect">
            <a:avLst/>
          </a:prstGeom>
        </p:spPr>
        <p:txBody>
          <a:bodyPr wrap="square">
            <a:spAutoFit/>
          </a:bodyPr>
          <a:lstStyle/>
          <a:p>
            <a:r>
              <a:rPr lang="en-US" altLang="zh-CN" sz="2400" dirty="0"/>
              <a:t>Fuzzy logic starts with the concept of a fuzzy set. A </a:t>
            </a:r>
            <a:r>
              <a:rPr lang="en-US" altLang="zh-CN" sz="2400" i="1" dirty="0"/>
              <a:t>fuzzy set </a:t>
            </a:r>
            <a:r>
              <a:rPr lang="en-US" altLang="zh-CN" sz="2400" dirty="0"/>
              <a:t>is a set without a crisp, clearly defined boundary. It can contain elements with only a partial </a:t>
            </a:r>
            <a:r>
              <a:rPr lang="af-ZA" altLang="zh-CN" sz="2400" dirty="0"/>
              <a:t>degree of membership.</a:t>
            </a:r>
          </a:p>
        </p:txBody>
      </p:sp>
      <p:sp>
        <p:nvSpPr>
          <p:cNvPr id="32" name="文本框 31"/>
          <p:cNvSpPr txBox="1"/>
          <p:nvPr/>
        </p:nvSpPr>
        <p:spPr>
          <a:xfrm>
            <a:off x="821171" y="278071"/>
            <a:ext cx="4577092" cy="523220"/>
          </a:xfrm>
          <a:prstGeom prst="rect">
            <a:avLst/>
          </a:prstGeom>
          <a:noFill/>
        </p:spPr>
        <p:txBody>
          <a:bodyPr wrap="square" rtlCol="0">
            <a:spAutoFit/>
          </a:bodyPr>
          <a:lstStyle/>
          <a:p>
            <a:r>
              <a:rPr lang="zh-CN" altLang="en-US" sz="2800" dirty="0">
                <a:latin typeface="锐字云字库细黑体1.0" panose="02010604000000000000" pitchFamily="2" charset="-122"/>
                <a:ea typeface="锐字云字库细黑体1.0" panose="02010604000000000000" pitchFamily="2" charset="-122"/>
              </a:rPr>
              <a:t>模糊集合</a:t>
            </a:r>
            <a:r>
              <a:rPr lang="en-US" altLang="zh-CN" sz="2400" dirty="0">
                <a:latin typeface="锐字云字库细黑体1.0" panose="02010604000000000000" pitchFamily="2" charset="-122"/>
                <a:ea typeface="锐字云字库细黑体1.0" panose="02010604000000000000" pitchFamily="2" charset="-122"/>
              </a:rPr>
              <a:t>/</a:t>
            </a:r>
            <a:r>
              <a:rPr lang="en-US" altLang="zh-CN" sz="2000" dirty="0">
                <a:latin typeface="锐字云字库细黑体1.0" panose="02010604000000000000" pitchFamily="2" charset="-122"/>
                <a:ea typeface="锐字云字库细黑体1.0" panose="02010604000000000000" pitchFamily="2" charset="-122"/>
              </a:rPr>
              <a:t>Fuzzy Sets</a:t>
            </a:r>
          </a:p>
        </p:txBody>
      </p:sp>
      <p:grpSp>
        <p:nvGrpSpPr>
          <p:cNvPr id="33" name="组合 32"/>
          <p:cNvGrpSpPr/>
          <p:nvPr/>
        </p:nvGrpSpPr>
        <p:grpSpPr>
          <a:xfrm>
            <a:off x="424931" y="177587"/>
            <a:ext cx="172720" cy="667712"/>
            <a:chOff x="424931" y="177587"/>
            <a:chExt cx="172720" cy="667712"/>
          </a:xfrm>
        </p:grpSpPr>
        <p:sp>
          <p:nvSpPr>
            <p:cNvPr id="34" name="圆角矩形 33"/>
            <p:cNvSpPr/>
            <p:nvPr/>
          </p:nvSpPr>
          <p:spPr>
            <a:xfrm>
              <a:off x="424931" y="422543"/>
              <a:ext cx="172720" cy="172720"/>
            </a:xfrm>
            <a:prstGeom prst="round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24931" y="177587"/>
              <a:ext cx="172720" cy="172720"/>
            </a:xfrm>
            <a:prstGeom prst="roundRect">
              <a:avLst/>
            </a:prstGeom>
            <a:solidFill>
              <a:srgbClr val="CB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424931" y="672579"/>
              <a:ext cx="172720" cy="172720"/>
            </a:xfrm>
            <a:prstGeom prst="roundRect">
              <a:avLst/>
            </a:prstGeom>
            <a:solidFill>
              <a:srgbClr val="09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67377763-6F56-45CC-A338-F6B3E5870762}"/>
              </a:ext>
            </a:extLst>
          </p:cNvPr>
          <p:cNvPicPr>
            <a:picLocks noChangeAspect="1"/>
          </p:cNvPicPr>
          <p:nvPr/>
        </p:nvPicPr>
        <p:blipFill>
          <a:blip r:embed="rId4"/>
          <a:stretch>
            <a:fillRect/>
          </a:stretch>
        </p:blipFill>
        <p:spPr>
          <a:xfrm>
            <a:off x="1476563" y="2626342"/>
            <a:ext cx="6664960" cy="3064376"/>
          </a:xfrm>
          <a:prstGeom prst="rect">
            <a:avLst/>
          </a:prstGeom>
        </p:spPr>
      </p:pic>
    </p:spTree>
    <p:extLst>
      <p:ext uri="{BB962C8B-B14F-4D97-AF65-F5344CB8AC3E}">
        <p14:creationId xmlns:p14="http://schemas.microsoft.com/office/powerpoint/2010/main" val="311198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171" y="278071"/>
            <a:ext cx="4577092" cy="523220"/>
          </a:xfrm>
          <a:prstGeom prst="rect">
            <a:avLst/>
          </a:prstGeom>
          <a:noFill/>
        </p:spPr>
        <p:txBody>
          <a:bodyPr wrap="square" rtlCol="0">
            <a:spAutoFit/>
          </a:bodyPr>
          <a:lstStyle/>
          <a:p>
            <a:r>
              <a:rPr lang="zh-CN" altLang="en-US" sz="2800" dirty="0">
                <a:latin typeface="锐字云字库细黑体1.0" panose="02010604000000000000" pitchFamily="2" charset="-122"/>
                <a:ea typeface="锐字云字库细黑体1.0" panose="02010604000000000000" pitchFamily="2" charset="-122"/>
              </a:rPr>
              <a:t>模糊集合</a:t>
            </a:r>
            <a:r>
              <a:rPr lang="en-US" altLang="zh-CN" sz="2800" dirty="0">
                <a:latin typeface="锐字云字库细黑体1.0" panose="02010604000000000000" pitchFamily="2" charset="-122"/>
                <a:ea typeface="锐字云字库细黑体1.0" panose="02010604000000000000" pitchFamily="2" charset="-122"/>
              </a:rPr>
              <a:t>/</a:t>
            </a:r>
            <a:r>
              <a:rPr lang="af-ZA" altLang="zh-CN" sz="2800" dirty="0">
                <a:latin typeface="锐字云字库细黑体1.0" panose="02010604000000000000" pitchFamily="2" charset="-122"/>
                <a:ea typeface="锐字云字库细黑体1.0" panose="02010604000000000000" pitchFamily="2" charset="-122"/>
              </a:rPr>
              <a:t>Fuzzy Sets</a:t>
            </a:r>
          </a:p>
        </p:txBody>
      </p:sp>
      <p:grpSp>
        <p:nvGrpSpPr>
          <p:cNvPr id="6" name="组合 5"/>
          <p:cNvGrpSpPr/>
          <p:nvPr/>
        </p:nvGrpSpPr>
        <p:grpSpPr>
          <a:xfrm>
            <a:off x="424931" y="177587"/>
            <a:ext cx="172720" cy="667712"/>
            <a:chOff x="424931" y="177587"/>
            <a:chExt cx="172720" cy="667712"/>
          </a:xfrm>
        </p:grpSpPr>
        <p:sp>
          <p:nvSpPr>
            <p:cNvPr id="3" name="圆角矩形 2"/>
            <p:cNvSpPr/>
            <p:nvPr/>
          </p:nvSpPr>
          <p:spPr>
            <a:xfrm>
              <a:off x="424931" y="422543"/>
              <a:ext cx="172720" cy="172720"/>
            </a:xfrm>
            <a:prstGeom prst="round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24931" y="177587"/>
              <a:ext cx="172720" cy="172720"/>
            </a:xfrm>
            <a:prstGeom prst="roundRect">
              <a:avLst/>
            </a:prstGeom>
            <a:solidFill>
              <a:srgbClr val="CB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24931" y="672579"/>
              <a:ext cx="172720" cy="172720"/>
            </a:xfrm>
            <a:prstGeom prst="roundRect">
              <a:avLst/>
            </a:prstGeom>
            <a:solidFill>
              <a:srgbClr val="09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02FFA3C7-8B81-45EB-8FCB-4119FAC0EC5B}"/>
              </a:ext>
            </a:extLst>
          </p:cNvPr>
          <p:cNvSpPr/>
          <p:nvPr/>
        </p:nvSpPr>
        <p:spPr>
          <a:xfrm>
            <a:off x="1239715" y="936148"/>
            <a:ext cx="10339754" cy="1631216"/>
          </a:xfrm>
          <a:prstGeom prst="rect">
            <a:avLst/>
          </a:prstGeom>
        </p:spPr>
        <p:txBody>
          <a:bodyPr wrap="square">
            <a:spAutoFit/>
          </a:bodyPr>
          <a:lstStyle/>
          <a:p>
            <a:r>
              <a:rPr lang="en-US" altLang="zh-CN" sz="2000" i="1" dirty="0"/>
              <a:t>In fuzzy logic, the truth of any statement becomes a matter of degree.</a:t>
            </a:r>
          </a:p>
          <a:p>
            <a:r>
              <a:rPr lang="en-US" altLang="zh-CN" sz="2000" dirty="0"/>
              <a:t>Any statement can be fuzzy. The tool that fuzzy reasoning gives is the ability to reply to a </a:t>
            </a:r>
          </a:p>
          <a:p>
            <a:r>
              <a:rPr lang="en-US" altLang="zh-CN" sz="2000" dirty="0"/>
              <a:t>yes-no question with a not-quite-yes-or-no answer. This is the kind of thing that humans do all the time (think how rarely you get a straight answer to a seemingly simple question) but it’s a rather new trick for computers.</a:t>
            </a:r>
          </a:p>
        </p:txBody>
      </p:sp>
      <p:pic>
        <p:nvPicPr>
          <p:cNvPr id="27" name="图片 26">
            <a:extLst>
              <a:ext uri="{FF2B5EF4-FFF2-40B4-BE49-F238E27FC236}">
                <a16:creationId xmlns:a16="http://schemas.microsoft.com/office/drawing/2014/main" id="{2BFC2EF9-6C32-4BDE-8FC8-3CA41E2E4E4D}"/>
              </a:ext>
            </a:extLst>
          </p:cNvPr>
          <p:cNvPicPr>
            <a:picLocks noChangeAspect="1"/>
          </p:cNvPicPr>
          <p:nvPr/>
        </p:nvPicPr>
        <p:blipFill>
          <a:blip r:embed="rId3"/>
          <a:stretch>
            <a:fillRect/>
          </a:stretch>
        </p:blipFill>
        <p:spPr>
          <a:xfrm>
            <a:off x="1785270" y="2751982"/>
            <a:ext cx="8566328" cy="3165232"/>
          </a:xfrm>
          <a:prstGeom prst="rect">
            <a:avLst/>
          </a:prstGeom>
        </p:spPr>
      </p:pic>
    </p:spTree>
    <p:extLst>
      <p:ext uri="{BB962C8B-B14F-4D97-AF65-F5344CB8AC3E}">
        <p14:creationId xmlns:p14="http://schemas.microsoft.com/office/powerpoint/2010/main" val="147941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a:off x="0" y="3982720"/>
            <a:ext cx="12192000" cy="287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38"/>
          <p:cNvSpPr txBox="1"/>
          <p:nvPr/>
        </p:nvSpPr>
        <p:spPr>
          <a:xfrm>
            <a:off x="4194989" y="4498526"/>
            <a:ext cx="3802022" cy="16890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zh-CN" sz="4800" dirty="0">
                <a:solidFill>
                  <a:srgbClr val="000000"/>
                </a:solidFill>
                <a:ea typeface="Linux Libertine"/>
              </a:rPr>
              <a:t>隶</a:t>
            </a:r>
            <a:r>
              <a:rPr lang="en-US" altLang="zh-CN" sz="4800" dirty="0">
                <a:solidFill>
                  <a:srgbClr val="000000"/>
                </a:solidFill>
                <a:ea typeface="Linux Libertine"/>
              </a:rPr>
              <a:t> </a:t>
            </a:r>
            <a:r>
              <a:rPr lang="zh-CN" altLang="zh-CN" sz="4800" dirty="0">
                <a:solidFill>
                  <a:srgbClr val="000000"/>
                </a:solidFill>
                <a:ea typeface="Linux Libertine"/>
              </a:rPr>
              <a:t>属</a:t>
            </a:r>
            <a:r>
              <a:rPr lang="en-US" altLang="zh-CN" sz="4800" dirty="0">
                <a:solidFill>
                  <a:srgbClr val="000000"/>
                </a:solidFill>
                <a:ea typeface="Linux Libertine"/>
              </a:rPr>
              <a:t> </a:t>
            </a:r>
            <a:r>
              <a:rPr lang="zh-CN" altLang="zh-CN" sz="4800" dirty="0">
                <a:solidFill>
                  <a:srgbClr val="000000"/>
                </a:solidFill>
                <a:ea typeface="Linux Libertine"/>
              </a:rPr>
              <a:t>函</a:t>
            </a:r>
            <a:r>
              <a:rPr lang="en-US" altLang="zh-CN" sz="4800" dirty="0">
                <a:solidFill>
                  <a:srgbClr val="000000"/>
                </a:solidFill>
                <a:ea typeface="Linux Libertine"/>
              </a:rPr>
              <a:t> </a:t>
            </a:r>
            <a:r>
              <a:rPr lang="zh-CN" altLang="zh-CN" sz="4800" dirty="0">
                <a:solidFill>
                  <a:srgbClr val="000000"/>
                </a:solidFill>
                <a:ea typeface="Linux Libertine"/>
              </a:rPr>
              <a:t>数</a:t>
            </a:r>
          </a:p>
          <a:p>
            <a:pPr algn="ctr">
              <a:lnSpc>
                <a:spcPct val="150000"/>
              </a:lnSpc>
            </a:pPr>
            <a:r>
              <a:rPr lang="en-US" altLang="zh-CN" sz="2400" dirty="0">
                <a:latin typeface="锐字云字库细黑体1.0" panose="02010604000000000000" pitchFamily="2" charset="-122"/>
                <a:ea typeface="锐字云字库细黑体1.0" panose="02010604000000000000" pitchFamily="2" charset="-122"/>
              </a:rPr>
              <a:t>Membership Functions</a:t>
            </a:r>
            <a:endParaRPr lang="zh-CN" altLang="en-US" sz="2400" dirty="0">
              <a:latin typeface="锐字云字库细黑体1.0" panose="02010604000000000000" pitchFamily="2" charset="-122"/>
              <a:ea typeface="锐字云字库细黑体1.0" panose="02010604000000000000" pitchFamily="2" charset="-122"/>
            </a:endParaRPr>
          </a:p>
        </p:txBody>
      </p:sp>
      <p:sp>
        <p:nvSpPr>
          <p:cNvPr id="15" name="矩形 14"/>
          <p:cNvSpPr/>
          <p:nvPr/>
        </p:nvSpPr>
        <p:spPr>
          <a:xfrm>
            <a:off x="3886199" y="1336040"/>
            <a:ext cx="4439920" cy="441960"/>
          </a:xfrm>
          <a:prstGeom prst="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latin typeface="Agency FB" panose="020B0503020202020204" pitchFamily="34" charset="0"/>
              </a:rPr>
              <a:t>PART TWO</a:t>
            </a:r>
            <a:endParaRPr lang="zh-CN" altLang="en-US" spc="300" dirty="0">
              <a:latin typeface="Agency FB" panose="020B0503020202020204" pitchFamily="34" charset="0"/>
            </a:endParaRPr>
          </a:p>
        </p:txBody>
      </p:sp>
      <p:sp>
        <p:nvSpPr>
          <p:cNvPr id="17" name="任意多边形 16"/>
          <p:cNvSpPr/>
          <p:nvPr/>
        </p:nvSpPr>
        <p:spPr>
          <a:xfrm>
            <a:off x="5290820" y="2207247"/>
            <a:ext cx="1610360" cy="1610360"/>
          </a:xfrm>
          <a:custGeom>
            <a:avLst/>
            <a:gdLst>
              <a:gd name="connsiteX0" fmla="*/ 805180 w 1610360"/>
              <a:gd name="connsiteY0" fmla="*/ 0 h 1610360"/>
              <a:gd name="connsiteX1" fmla="*/ 1610360 w 1610360"/>
              <a:gd name="connsiteY1" fmla="*/ 805180 h 1610360"/>
              <a:gd name="connsiteX2" fmla="*/ 805180 w 1610360"/>
              <a:gd name="connsiteY2" fmla="*/ 1610360 h 1610360"/>
              <a:gd name="connsiteX3" fmla="*/ 0 w 1610360"/>
              <a:gd name="connsiteY3" fmla="*/ 805180 h 1610360"/>
              <a:gd name="connsiteX4" fmla="*/ 805180 w 1610360"/>
              <a:gd name="connsiteY4" fmla="*/ 0 h 161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360" h="1610360">
                <a:moveTo>
                  <a:pt x="805180" y="0"/>
                </a:moveTo>
                <a:cubicBezTo>
                  <a:pt x="1249869" y="0"/>
                  <a:pt x="1610360" y="360491"/>
                  <a:pt x="1610360" y="805180"/>
                </a:cubicBezTo>
                <a:cubicBezTo>
                  <a:pt x="1610360" y="1249869"/>
                  <a:pt x="1249869" y="1610360"/>
                  <a:pt x="805180" y="1610360"/>
                </a:cubicBezTo>
                <a:cubicBezTo>
                  <a:pt x="360491" y="1610360"/>
                  <a:pt x="0" y="1249869"/>
                  <a:pt x="0" y="805180"/>
                </a:cubicBezTo>
                <a:cubicBezTo>
                  <a:pt x="0" y="360491"/>
                  <a:pt x="360491" y="0"/>
                  <a:pt x="805180" y="0"/>
                </a:cubicBezTo>
                <a:close/>
              </a:path>
            </a:pathLst>
          </a:custGeom>
          <a:solidFill>
            <a:srgbClr val="CBCBC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02</a:t>
            </a:r>
            <a:endParaRPr lang="zh-CN" altLang="en-US" sz="7200" dirty="0">
              <a:latin typeface="Agency FB" panose="020B0503020202020204" pitchFamily="34" charset="0"/>
            </a:endParaRPr>
          </a:p>
        </p:txBody>
      </p:sp>
    </p:spTree>
    <p:extLst>
      <p:ext uri="{BB962C8B-B14F-4D97-AF65-F5344CB8AC3E}">
        <p14:creationId xmlns:p14="http://schemas.microsoft.com/office/powerpoint/2010/main" val="538101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171" y="278071"/>
            <a:ext cx="4577092" cy="523220"/>
          </a:xfrm>
          <a:prstGeom prst="rect">
            <a:avLst/>
          </a:prstGeom>
          <a:noFill/>
        </p:spPr>
        <p:txBody>
          <a:bodyPr wrap="square" rtlCol="0">
            <a:spAutoFit/>
          </a:bodyPr>
          <a:lstStyle/>
          <a:p>
            <a:r>
              <a:rPr lang="zh-CN" altLang="zh-CN" sz="2800" dirty="0">
                <a:solidFill>
                  <a:srgbClr val="000000"/>
                </a:solidFill>
                <a:ea typeface="Linux Libertine"/>
              </a:rPr>
              <a:t>隶属函数</a:t>
            </a:r>
            <a:r>
              <a:rPr lang="en-US" altLang="zh-CN" sz="2400" dirty="0">
                <a:latin typeface="锐字云字库细黑体1.0" panose="02010604000000000000" pitchFamily="2" charset="-122"/>
                <a:ea typeface="锐字云字库细黑体1.0" panose="02010604000000000000" pitchFamily="2" charset="-122"/>
              </a:rPr>
              <a:t>/</a:t>
            </a:r>
            <a:r>
              <a:rPr lang="en-US" altLang="zh-CN" sz="2000" dirty="0">
                <a:latin typeface="锐字云字库细黑体1.0" panose="02010604000000000000" pitchFamily="2" charset="-122"/>
                <a:ea typeface="锐字云字库细黑体1.0" panose="02010604000000000000" pitchFamily="2" charset="-122"/>
              </a:rPr>
              <a:t>Membership Functions</a:t>
            </a:r>
            <a:endParaRPr lang="zh-CN" altLang="en-US" sz="2000" dirty="0">
              <a:latin typeface="锐字云字库细黑体1.0" panose="02010604000000000000" pitchFamily="2" charset="-122"/>
              <a:ea typeface="锐字云字库细黑体1.0" panose="02010604000000000000" pitchFamily="2" charset="-122"/>
            </a:endParaRPr>
          </a:p>
        </p:txBody>
      </p:sp>
      <p:grpSp>
        <p:nvGrpSpPr>
          <p:cNvPr id="6" name="组合 5"/>
          <p:cNvGrpSpPr/>
          <p:nvPr/>
        </p:nvGrpSpPr>
        <p:grpSpPr>
          <a:xfrm>
            <a:off x="424931" y="177587"/>
            <a:ext cx="172720" cy="667712"/>
            <a:chOff x="424931" y="177587"/>
            <a:chExt cx="172720" cy="667712"/>
          </a:xfrm>
        </p:grpSpPr>
        <p:sp>
          <p:nvSpPr>
            <p:cNvPr id="3" name="圆角矩形 2"/>
            <p:cNvSpPr/>
            <p:nvPr/>
          </p:nvSpPr>
          <p:spPr>
            <a:xfrm>
              <a:off x="424931" y="422543"/>
              <a:ext cx="172720" cy="172720"/>
            </a:xfrm>
            <a:prstGeom prst="round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24931" y="177587"/>
              <a:ext cx="172720" cy="172720"/>
            </a:xfrm>
            <a:prstGeom prst="roundRect">
              <a:avLst/>
            </a:prstGeom>
            <a:solidFill>
              <a:srgbClr val="CB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24931" y="672579"/>
              <a:ext cx="172720" cy="172720"/>
            </a:xfrm>
            <a:prstGeom prst="roundRect">
              <a:avLst/>
            </a:prstGeom>
            <a:solidFill>
              <a:srgbClr val="09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2FFF42CA-C1B6-4CAB-B6E2-B7DD1EB0BB99}"/>
              </a:ext>
            </a:extLst>
          </p:cNvPr>
          <p:cNvSpPr/>
          <p:nvPr/>
        </p:nvSpPr>
        <p:spPr>
          <a:xfrm>
            <a:off x="821171" y="845299"/>
            <a:ext cx="10600037" cy="1754326"/>
          </a:xfrm>
          <a:prstGeom prst="rect">
            <a:avLst/>
          </a:prstGeom>
        </p:spPr>
        <p:txBody>
          <a:bodyPr wrap="square">
            <a:spAutoFit/>
          </a:bodyPr>
          <a:lstStyle/>
          <a:p>
            <a:r>
              <a:rPr lang="en-US" altLang="zh-CN" dirty="0"/>
              <a:t>    A membership function (MF) is a curve that defines how each point in the input space is mapped to a membership value (or degree of membership) between 0 and 1. The input space is sometimes referred to as the universe of discourse, a</a:t>
            </a:r>
            <a:r>
              <a:rPr lang="zh-CN" altLang="en-US" dirty="0"/>
              <a:t> </a:t>
            </a:r>
            <a:r>
              <a:rPr lang="en-US" altLang="zh-CN" dirty="0"/>
              <a:t>fancy name for a simple concept.</a:t>
            </a:r>
          </a:p>
          <a:p>
            <a:r>
              <a:rPr lang="en-US" altLang="zh-CN" dirty="0"/>
              <a:t>    One of the most commonly used examples of a fuzzy set is the set of tall people. In this case the universe of discourse is all potential heights, say from 3 feet to 9 feet, and the word “tall” would correspond to a curve that defines the degree to which any person is tall.</a:t>
            </a:r>
            <a:endParaRPr lang="zh-CN" altLang="en-US" dirty="0"/>
          </a:p>
        </p:txBody>
      </p:sp>
      <p:pic>
        <p:nvPicPr>
          <p:cNvPr id="45" name="图片 44">
            <a:extLst>
              <a:ext uri="{FF2B5EF4-FFF2-40B4-BE49-F238E27FC236}">
                <a16:creationId xmlns:a16="http://schemas.microsoft.com/office/drawing/2014/main" id="{EDC3F471-EC34-4D21-9E6E-DEA8B80FAE2D}"/>
              </a:ext>
            </a:extLst>
          </p:cNvPr>
          <p:cNvPicPr>
            <a:picLocks noChangeAspect="1"/>
          </p:cNvPicPr>
          <p:nvPr/>
        </p:nvPicPr>
        <p:blipFill>
          <a:blip r:embed="rId3"/>
          <a:stretch>
            <a:fillRect/>
          </a:stretch>
        </p:blipFill>
        <p:spPr>
          <a:xfrm>
            <a:off x="2748034" y="2963007"/>
            <a:ext cx="6695932" cy="2848708"/>
          </a:xfrm>
          <a:prstGeom prst="rect">
            <a:avLst/>
          </a:prstGeom>
        </p:spPr>
      </p:pic>
    </p:spTree>
    <p:extLst>
      <p:ext uri="{BB962C8B-B14F-4D97-AF65-F5344CB8AC3E}">
        <p14:creationId xmlns:p14="http://schemas.microsoft.com/office/powerpoint/2010/main" val="302042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a:off x="0" y="3982720"/>
            <a:ext cx="12192000" cy="287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38"/>
          <p:cNvSpPr txBox="1"/>
          <p:nvPr/>
        </p:nvSpPr>
        <p:spPr>
          <a:xfrm>
            <a:off x="0" y="4498526"/>
            <a:ext cx="12192000" cy="1696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4800" dirty="0">
                <a:latin typeface="锐字云字库细黑体1.0" panose="02010604000000000000" pitchFamily="2" charset="-122"/>
                <a:ea typeface="锐字云字库细黑体1.0" panose="02010604000000000000" pitchFamily="2" charset="-122"/>
              </a:rPr>
              <a:t>模糊逻辑工具箱中的隶属函数</a:t>
            </a:r>
            <a:endParaRPr lang="en-US" altLang="zh-CN" sz="4800" dirty="0">
              <a:latin typeface="锐字云字库细黑体1.0" panose="02010604000000000000" pitchFamily="2" charset="-122"/>
              <a:ea typeface="锐字云字库细黑体1.0" panose="02010604000000000000" pitchFamily="2" charset="-122"/>
            </a:endParaRPr>
          </a:p>
          <a:p>
            <a:pPr algn="ctr">
              <a:lnSpc>
                <a:spcPct val="150000"/>
              </a:lnSpc>
            </a:pPr>
            <a:r>
              <a:rPr lang="en-US" altLang="zh-CN" sz="2400" b="1" dirty="0"/>
              <a:t>Membership Functions in the Fuzzy Logic Toolbox</a:t>
            </a:r>
            <a:endParaRPr lang="en-US" altLang="zh-CN" sz="3200" dirty="0">
              <a:latin typeface="锐字云字库细黑体1.0" panose="02010604000000000000" pitchFamily="2" charset="-122"/>
              <a:ea typeface="锐字云字库细黑体1.0" panose="02010604000000000000" pitchFamily="2" charset="-122"/>
            </a:endParaRPr>
          </a:p>
        </p:txBody>
      </p:sp>
      <p:sp>
        <p:nvSpPr>
          <p:cNvPr id="15" name="矩形 14"/>
          <p:cNvSpPr/>
          <p:nvPr/>
        </p:nvSpPr>
        <p:spPr>
          <a:xfrm>
            <a:off x="3886199" y="1336040"/>
            <a:ext cx="4439920" cy="441960"/>
          </a:xfrm>
          <a:prstGeom prst="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latin typeface="Agency FB" panose="020B0503020202020204" pitchFamily="34" charset="0"/>
              </a:rPr>
              <a:t>PART THREE</a:t>
            </a:r>
            <a:endParaRPr lang="zh-CN" altLang="en-US" spc="300" dirty="0">
              <a:latin typeface="Agency FB" panose="020B0503020202020204" pitchFamily="34" charset="0"/>
            </a:endParaRPr>
          </a:p>
        </p:txBody>
      </p:sp>
      <p:sp>
        <p:nvSpPr>
          <p:cNvPr id="17" name="任意多边形 16"/>
          <p:cNvSpPr/>
          <p:nvPr/>
        </p:nvSpPr>
        <p:spPr>
          <a:xfrm>
            <a:off x="5290820" y="2207247"/>
            <a:ext cx="1610360" cy="1610360"/>
          </a:xfrm>
          <a:custGeom>
            <a:avLst/>
            <a:gdLst>
              <a:gd name="connsiteX0" fmla="*/ 805180 w 1610360"/>
              <a:gd name="connsiteY0" fmla="*/ 0 h 1610360"/>
              <a:gd name="connsiteX1" fmla="*/ 1610360 w 1610360"/>
              <a:gd name="connsiteY1" fmla="*/ 805180 h 1610360"/>
              <a:gd name="connsiteX2" fmla="*/ 805180 w 1610360"/>
              <a:gd name="connsiteY2" fmla="*/ 1610360 h 1610360"/>
              <a:gd name="connsiteX3" fmla="*/ 0 w 1610360"/>
              <a:gd name="connsiteY3" fmla="*/ 805180 h 1610360"/>
              <a:gd name="connsiteX4" fmla="*/ 805180 w 1610360"/>
              <a:gd name="connsiteY4" fmla="*/ 0 h 161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360" h="1610360">
                <a:moveTo>
                  <a:pt x="805180" y="0"/>
                </a:moveTo>
                <a:cubicBezTo>
                  <a:pt x="1249869" y="0"/>
                  <a:pt x="1610360" y="360491"/>
                  <a:pt x="1610360" y="805180"/>
                </a:cubicBezTo>
                <a:cubicBezTo>
                  <a:pt x="1610360" y="1249869"/>
                  <a:pt x="1249869" y="1610360"/>
                  <a:pt x="805180" y="1610360"/>
                </a:cubicBezTo>
                <a:cubicBezTo>
                  <a:pt x="360491" y="1610360"/>
                  <a:pt x="0" y="1249869"/>
                  <a:pt x="0" y="805180"/>
                </a:cubicBezTo>
                <a:cubicBezTo>
                  <a:pt x="0" y="360491"/>
                  <a:pt x="360491" y="0"/>
                  <a:pt x="805180" y="0"/>
                </a:cubicBezTo>
                <a:close/>
              </a:path>
            </a:pathLst>
          </a:custGeom>
          <a:solidFill>
            <a:srgbClr val="CBCBC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03</a:t>
            </a:r>
            <a:endParaRPr lang="zh-CN" altLang="en-US" sz="7200" dirty="0">
              <a:latin typeface="Agency FB" panose="020B0503020202020204" pitchFamily="34" charset="0"/>
            </a:endParaRPr>
          </a:p>
        </p:txBody>
      </p:sp>
    </p:spTree>
    <p:extLst>
      <p:ext uri="{BB962C8B-B14F-4D97-AF65-F5344CB8AC3E}">
        <p14:creationId xmlns:p14="http://schemas.microsoft.com/office/powerpoint/2010/main" val="3750648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3585" y="182093"/>
            <a:ext cx="9588922" cy="588110"/>
          </a:xfrm>
          <a:prstGeom prst="rect">
            <a:avLst/>
          </a:prstGeom>
          <a:noFill/>
        </p:spPr>
        <p:txBody>
          <a:bodyPr wrap="square" rtlCol="0">
            <a:spAutoFit/>
          </a:bodyPr>
          <a:lstStyle/>
          <a:p>
            <a:pPr lvl="0">
              <a:lnSpc>
                <a:spcPct val="150000"/>
              </a:lnSpc>
            </a:pPr>
            <a:r>
              <a:rPr lang="en-US" altLang="zh-CN" sz="2400" b="1" dirty="0">
                <a:solidFill>
                  <a:prstClr val="black"/>
                </a:solidFill>
              </a:rPr>
              <a:t>Membership Functions in the Fuzzy Logic Toolbox</a:t>
            </a:r>
            <a:endParaRPr lang="en-US" altLang="zh-CN" sz="3200" dirty="0">
              <a:solidFill>
                <a:prstClr val="black"/>
              </a:solidFill>
              <a:latin typeface="锐字云字库细黑体1.0" panose="02010604000000000000" pitchFamily="2" charset="-122"/>
              <a:ea typeface="锐字云字库细黑体1.0" panose="02010604000000000000" pitchFamily="2" charset="-122"/>
            </a:endParaRPr>
          </a:p>
        </p:txBody>
      </p:sp>
      <p:grpSp>
        <p:nvGrpSpPr>
          <p:cNvPr id="6" name="组合 5"/>
          <p:cNvGrpSpPr/>
          <p:nvPr/>
        </p:nvGrpSpPr>
        <p:grpSpPr>
          <a:xfrm>
            <a:off x="424931" y="177587"/>
            <a:ext cx="172720" cy="667712"/>
            <a:chOff x="424931" y="177587"/>
            <a:chExt cx="172720" cy="667712"/>
          </a:xfrm>
        </p:grpSpPr>
        <p:sp>
          <p:nvSpPr>
            <p:cNvPr id="3" name="圆角矩形 2"/>
            <p:cNvSpPr/>
            <p:nvPr/>
          </p:nvSpPr>
          <p:spPr>
            <a:xfrm>
              <a:off x="424931" y="422543"/>
              <a:ext cx="172720" cy="172720"/>
            </a:xfrm>
            <a:prstGeom prst="roundRect">
              <a:avLst/>
            </a:prstGeom>
            <a:solidFill>
              <a:srgbClr val="234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24931" y="177587"/>
              <a:ext cx="172720" cy="172720"/>
            </a:xfrm>
            <a:prstGeom prst="roundRect">
              <a:avLst/>
            </a:prstGeom>
            <a:solidFill>
              <a:srgbClr val="CB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24931" y="672579"/>
              <a:ext cx="172720" cy="172720"/>
            </a:xfrm>
            <a:prstGeom prst="roundRect">
              <a:avLst/>
            </a:prstGeom>
            <a:solidFill>
              <a:srgbClr val="09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a:extLst>
              <a:ext uri="{FF2B5EF4-FFF2-40B4-BE49-F238E27FC236}">
                <a16:creationId xmlns:a16="http://schemas.microsoft.com/office/drawing/2014/main" id="{B2615BED-F6C5-43CF-A45B-C89469317AEB}"/>
              </a:ext>
            </a:extLst>
          </p:cNvPr>
          <p:cNvSpPr/>
          <p:nvPr/>
        </p:nvSpPr>
        <p:spPr>
          <a:xfrm>
            <a:off x="597651" y="1122205"/>
            <a:ext cx="10973026" cy="1323439"/>
          </a:xfrm>
          <a:prstGeom prst="rect">
            <a:avLst/>
          </a:prstGeom>
        </p:spPr>
        <p:txBody>
          <a:bodyPr wrap="square">
            <a:spAutoFit/>
          </a:bodyPr>
          <a:lstStyle/>
          <a:p>
            <a:r>
              <a:rPr lang="en-US" altLang="zh-CN" sz="2000" dirty="0"/>
              <a:t>The Fuzzy Logic Toolbox includes 11 built-in membership function types. These 11 functions are, in turn, built from several basic functions: piecewise linear functions, the Gaussian distribution function, the sigmoid curve, and quadratic and cubic polynomial curves. By convention, all membership functions have the letters mf at the end of their names. </a:t>
            </a:r>
            <a:endParaRPr lang="zh-CN" altLang="en-US" sz="2000" dirty="0"/>
          </a:p>
        </p:txBody>
      </p:sp>
      <p:pic>
        <p:nvPicPr>
          <p:cNvPr id="15" name="图片 14">
            <a:extLst>
              <a:ext uri="{FF2B5EF4-FFF2-40B4-BE49-F238E27FC236}">
                <a16:creationId xmlns:a16="http://schemas.microsoft.com/office/drawing/2014/main" id="{29BDFE8C-42F0-455D-A07A-498563D5F6C8}"/>
              </a:ext>
            </a:extLst>
          </p:cNvPr>
          <p:cNvPicPr>
            <a:picLocks noChangeAspect="1"/>
          </p:cNvPicPr>
          <p:nvPr/>
        </p:nvPicPr>
        <p:blipFill>
          <a:blip r:embed="rId3"/>
          <a:stretch>
            <a:fillRect/>
          </a:stretch>
        </p:blipFill>
        <p:spPr>
          <a:xfrm>
            <a:off x="1202805" y="2992152"/>
            <a:ext cx="9786390" cy="2954654"/>
          </a:xfrm>
          <a:prstGeom prst="rect">
            <a:avLst/>
          </a:prstGeom>
        </p:spPr>
      </p:pic>
    </p:spTree>
    <p:extLst>
      <p:ext uri="{BB962C8B-B14F-4D97-AF65-F5344CB8AC3E}">
        <p14:creationId xmlns:p14="http://schemas.microsoft.com/office/powerpoint/2010/main" val="428246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欧美风创意述职报告PPT演示"/>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5438</TotalTime>
  <Words>789</Words>
  <Application>Microsoft Office PowerPoint</Application>
  <PresentationFormat>宽屏</PresentationFormat>
  <Paragraphs>73</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Linux Libertine</vt:lpstr>
      <vt:lpstr>等线</vt:lpstr>
      <vt:lpstr>等线 Light</vt:lpstr>
      <vt:lpstr>锐字工房云字库细圆GBK</vt:lpstr>
      <vt:lpstr>锐字云字库细黑体1.0</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房 体强</cp:lastModifiedBy>
  <cp:revision>82</cp:revision>
  <dcterms:created xsi:type="dcterms:W3CDTF">2017-07-17T09:24:04Z</dcterms:created>
  <dcterms:modified xsi:type="dcterms:W3CDTF">2018-11-21T01:32:50Z</dcterms:modified>
</cp:coreProperties>
</file>