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409" r:id="rId3"/>
    <p:sldId id="418" r:id="rId4"/>
    <p:sldId id="457" r:id="rId6"/>
    <p:sldId id="410" r:id="rId7"/>
    <p:sldId id="427" r:id="rId8"/>
    <p:sldId id="415" r:id="rId9"/>
    <p:sldId id="420" r:id="rId10"/>
    <p:sldId id="421" r:id="rId11"/>
    <p:sldId id="425" r:id="rId12"/>
    <p:sldId id="423" r:id="rId13"/>
    <p:sldId id="426" r:id="rId14"/>
    <p:sldId id="428" r:id="rId15"/>
    <p:sldId id="441" r:id="rId16"/>
    <p:sldId id="442" r:id="rId17"/>
    <p:sldId id="416" r:id="rId18"/>
    <p:sldId id="450" r:id="rId19"/>
    <p:sldId id="429" r:id="rId20"/>
    <p:sldId id="440" r:id="rId21"/>
    <p:sldId id="430" r:id="rId22"/>
    <p:sldId id="412" r:id="rId23"/>
    <p:sldId id="41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引入今天的主角 调度器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引入今天的主角 调度器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演示代码</a:t>
            </a:r>
            <a:endParaRPr lang="zh-CN" altLang="en-US"/>
          </a:p>
          <a:p>
            <a:r>
              <a:rPr lang="zh-CN" altLang="en-US"/>
              <a:t>分别 演示 </a:t>
            </a:r>
            <a:r>
              <a:rPr lang="en-US" altLang="zh-CN"/>
              <a:t>1.12  1.14.1</a:t>
            </a:r>
            <a:endParaRPr lang="en-US" altLang="zh-CN"/>
          </a:p>
          <a:p>
            <a:r>
              <a:rPr lang="zh-CN" altLang="en-US"/>
              <a:t>对比不同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地鼠推车搬砖</a:t>
            </a:r>
            <a:endParaRPr lang="zh-CN" altLang="en-US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Sched 可以理解为调度循环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地鼠推车搬砖</a:t>
            </a:r>
            <a:endParaRPr lang="zh-CN" altLang="en-US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Sched 可以理解为调度循环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 altLang="zh-CN"/>
              <a:t>G</a:t>
            </a:r>
            <a:r>
              <a:rPr lang="zh-CN" altLang="en-US"/>
              <a:t>是分段栈</a:t>
            </a:r>
            <a:r>
              <a:rPr lang="en-US" altLang="zh-CN"/>
              <a:t>, </a:t>
            </a:r>
            <a:r>
              <a:rPr lang="zh-CN" altLang="en-US"/>
              <a:t>而</a:t>
            </a:r>
            <a:r>
              <a:rPr lang="en-US" altLang="zh-CN"/>
              <a:t>G0</a:t>
            </a:r>
            <a:r>
              <a:rPr lang="zh-CN" altLang="en-US"/>
              <a:t>是</a:t>
            </a:r>
            <a:r>
              <a:rPr lang="en-US" altLang="zh-CN"/>
              <a:t>”</a:t>
            </a:r>
            <a:r>
              <a:rPr lang="zh-CN" altLang="en-US"/>
              <a:t>无穷</a:t>
            </a:r>
            <a:r>
              <a:rPr lang="en-US" altLang="zh-CN"/>
              <a:t>”</a:t>
            </a:r>
            <a:r>
              <a:rPr lang="zh-CN" altLang="en-US"/>
              <a:t>栈</a:t>
            </a:r>
            <a:r>
              <a:rPr lang="en-US" altLang="zh-CN"/>
              <a:t>, </a:t>
            </a:r>
            <a:r>
              <a:rPr lang="zh-CN" altLang="en-US"/>
              <a:t>并且</a:t>
            </a:r>
            <a:r>
              <a:rPr lang="en-US" altLang="zh-CN"/>
              <a:t>G0</a:t>
            </a:r>
            <a:r>
              <a:rPr lang="zh-CN" altLang="en-US"/>
              <a:t>是绑在</a:t>
            </a:r>
            <a:r>
              <a:rPr lang="en-US" altLang="zh-CN"/>
              <a:t>M</a:t>
            </a:r>
            <a:r>
              <a:rPr lang="zh-CN" altLang="en-US"/>
              <a:t>上的</a:t>
            </a:r>
            <a:r>
              <a:rPr lang="en-US" altLang="zh-CN"/>
              <a:t>, cgo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这里可以把</a:t>
            </a:r>
            <a:r>
              <a:rPr lang="en-US" altLang="zh-CN"/>
              <a:t>cgo</a:t>
            </a:r>
            <a:r>
              <a:rPr lang="zh-CN" altLang="en-US"/>
              <a:t>理解为复杂点的系统调用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>
                    <a:lumMod val="8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>
                    <a:lumMod val="8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>
                    <a:lumMod val="8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>
                    <a:lumMod val="8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>
                    <a:lumMod val="8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130.xml"/><Relationship Id="rId4" Type="http://schemas.openxmlformats.org/officeDocument/2006/relationships/hyperlink" Target="https://github.com/golang/go/blob/go1.14.1/src/runtime/runtime2.go#L473" TargetMode="External"/><Relationship Id="rId3" Type="http://schemas.openxmlformats.org/officeDocument/2006/relationships/tags" Target="../tags/tag129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1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5.xml"/><Relationship Id="rId7" Type="http://schemas.openxmlformats.org/officeDocument/2006/relationships/image" Target="../media/image7.png"/><Relationship Id="rId6" Type="http://schemas.openxmlformats.org/officeDocument/2006/relationships/tags" Target="../tags/tag134.xml"/><Relationship Id="rId5" Type="http://schemas.openxmlformats.org/officeDocument/2006/relationships/hyperlink" Target="https://static.gocn.vip/photo/2020/bd67532c-e01a-4004-88a0-e0efbb8d1d57.png?x-oss-process=image/resize,w_1920" TargetMode="External"/><Relationship Id="rId4" Type="http://schemas.openxmlformats.org/officeDocument/2006/relationships/hyperlink" Target="https://github.com/golang/go/blob/go1.14.1/src/runtime/proc.go#L2444" TargetMode="External"/><Relationship Id="rId3" Type="http://schemas.openxmlformats.org/officeDocument/2006/relationships/tags" Target="../tags/tag133.xml"/><Relationship Id="rId2" Type="http://schemas.openxmlformats.org/officeDocument/2006/relationships/image" Target="../media/image4.png"/><Relationship Id="rId1" Type="http://schemas.openxmlformats.org/officeDocument/2006/relationships/tags" Target="../tags/tag13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8.xml"/><Relationship Id="rId3" Type="http://schemas.openxmlformats.org/officeDocument/2006/relationships/image" Target="../media/image8.jpe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1.xml"/><Relationship Id="rId3" Type="http://schemas.openxmlformats.org/officeDocument/2006/relationships/image" Target="../media/image9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5.xml"/><Relationship Id="rId3" Type="http://schemas.openxmlformats.org/officeDocument/2006/relationships/image" Target="../media/image11.jpe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image" Target="../media/image4.png"/><Relationship Id="rId1" Type="http://schemas.openxmlformats.org/officeDocument/2006/relationships/tags" Target="../tags/tag14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4" Type="http://schemas.openxmlformats.org/officeDocument/2006/relationships/image" Target="../media/image14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image" Target="../media/image15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hyperlink" Target="https://draveness.me/system-design-scheduler/" TargetMode="External"/><Relationship Id="rId3" Type="http://schemas.openxmlformats.org/officeDocument/2006/relationships/hyperlink" Target="https://draveness.me/golang/" TargetMode="Externa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hyperlink" Target="https://github.com/golang/go/blob/go1.14.1/src/runtime/stack.go#L71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.xml"/><Relationship Id="rId3" Type="http://schemas.openxmlformats.org/officeDocument/2006/relationships/hyperlink" Target="https://github.com/golang/go/blob/64c22b70bf00e15615bb17c29f808b55bc339682/src/runtime/proc.go#L3561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3.xml"/><Relationship Id="rId5" Type="http://schemas.openxmlformats.org/officeDocument/2006/relationships/image" Target="../media/image2.png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1.png"/><Relationship Id="rId1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7.xml"/><Relationship Id="rId5" Type="http://schemas.openxmlformats.org/officeDocument/2006/relationships/image" Target="../media/image3.png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1.png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Go</a:t>
            </a:r>
            <a:r>
              <a:rPr lang="zh-CN" altLang="en-US"/>
              <a:t>之调度器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30295"/>
            <a:ext cx="8790940" cy="1472565"/>
          </a:xfrm>
        </p:spPr>
        <p:txBody>
          <a:bodyPr/>
          <a:p>
            <a:pPr algn="r"/>
            <a:r>
              <a:rPr lang="en-US" altLang="zh-CN"/>
              <a:t>--- </a:t>
            </a:r>
            <a:r>
              <a:rPr lang="zh-CN" altLang="en-US"/>
              <a:t>郭书广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对应的结构体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 action="ppaction://hlinkfile"/>
              </a:rPr>
              <a:t>runtime.m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g0 是持有调度栈的 Goroutine，curg 是在当前线程上运行的用户 Goroutine，这也是操作系统线程唯一关心的两个 Goroutine。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三个处理器字段，它们分别表示正在运行代码的处理器 p、暂存的处理器 nextp 和执行系统调用之前的使用线程的处理器 oldp：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60" y="3061335"/>
            <a:ext cx="4810125" cy="300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005" y="777240"/>
            <a:ext cx="2200275" cy="21812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452245"/>
            <a:ext cx="5490845" cy="540575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  <a:hlinkClick r:id="rId4" action="ppaction://hlinkfile"/>
              </a:rPr>
              <a:t>调度循环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runtime.schedule </a:t>
            </a:r>
            <a:endParaRPr sz="24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当全局运行队列中有待执行的 Goroutine 时，为了保证公平，</a:t>
            </a: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有一定几率会从全局的运行队列中查找对应的 Goroutine；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从处理器本地的运行队列中查找待执行的 Goroutine；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如果前两种方法都没有找到 Goroutine，就会通过阻塞地查找 Goroutine；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从本地运行队列、全局运行队列中查找；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从网络轮询器中查找是否有 G 等待运行；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16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尝试从其他随机的处理器中窃取待运行的 Goroutine，在该过程中还可能窃取处理器中的计时器；</a:t>
            </a:r>
            <a:endParaRPr sz="16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lvl="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execute 函数执行获取的 Goroutine</a:t>
            </a:r>
            <a:endParaRPr lang="en-US" altLang="zh-CN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lvl="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gogo 将 Goroutine 调度到当前线程上</a:t>
            </a:r>
            <a:endParaRPr lang="en-US" altLang="zh-CN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lvl="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 goexit0 函数会重新调用schedule 触发新的 G 调度</a:t>
            </a:r>
            <a:endParaRPr lang="en-US" altLang="zh-CN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lvl="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5" action="ppaction://hlinkfile"/>
              </a:rPr>
              <a:t>另一个图</a:t>
            </a:r>
            <a:endParaRPr lang="zh-CN" altLang="en-US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12775" y="574675"/>
            <a:ext cx="4876800" cy="75565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483985" y="2185670"/>
            <a:ext cx="4714240" cy="24860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sz="3600" b="1" i="0" u="none" strike="noStrike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pc="30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3250" y="2833370"/>
            <a:ext cx="10966450" cy="402399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indent="0" fontAlgn="auto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250" b="1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地鼠推车搬砖模型</a:t>
            </a:r>
            <a:endParaRPr lang="zh-CN" altLang="en-US" sz="2250" b="1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地鼠(Gopher)的工作任务是：工地上有若干砖头，地鼠借助小车把砖头运送到火种上去烧制。M 就可以看作图中的地鼠，P 就是小车，G 就是小车里装的砖。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弄清楚了它们三者的关系，下面我们就开始重点聊地鼠是如何在搬运砖块的。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P：根据用户设置的  GoMAXPROCS 值来创建一批小车(P)。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G： 通过 Go 关键字就是用来创建一个  Goroutine，也就相当于制造一块砖(G)，然后将这块砖(G)放入当前这辆小车(P)中。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M： 地鼠(M)不能通过外部创建出来，只能砖(G)太多了，地鼠(M)又太少了，实在忙不过来，刚好还有空闲的小车(P)没有使用，那就从别处再借些地鼠(M)过来直到把小车(P)用完为止。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这里有一个地鼠(M)不够用，从别处借地鼠(M)的过程，这个过程就是创建一个内核线程(M)。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需要注意的是：地鼠(M)  如果没有小车(P)是没办法运砖的，小车(P)的数量决定了能够干活的地鼠(M)数量，在 Go 程序里面对应的是活动线程数；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 descr="16c9f75405d500c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35" y="0"/>
            <a:ext cx="5962650" cy="3308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5" name="图片 4" descr="16c9f75405b40fa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0" y="123825"/>
            <a:ext cx="6901180" cy="6438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a11454a-d916-42d2-80f9-b454c403c03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935" y="107315"/>
            <a:ext cx="8632825" cy="6474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2f308a3d-2f79-4027-aa71-de6c57965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1452245"/>
            <a:ext cx="9465945" cy="5405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调度时机</a:t>
            </a:r>
            <a:endParaRPr sz="24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go:	go 创建一个新的 goroutine，Go scheduler 会考虑调度</a:t>
            </a:r>
            <a:endParaRPr lang="zh-CN" altLang="en-US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GC: 由于进行 GC 的 goroutine 也需要在 M 上运行，因此肯定会发生调度。当然，Go scheduler 还会做很多其他的调度，例如调度不涉及堆访问的 goroutine 来运行。GC 不管栈上的内存，只会回收堆上的内存</a:t>
            </a:r>
            <a:endParaRPr lang="zh-CN" altLang="en-US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系统调用: 阻塞 非阻塞</a:t>
            </a:r>
            <a:endParaRPr lang="zh-CN" altLang="en-US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9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内存同步访问: atomic，mutex，channel 操作等会使 goroutine 阻塞，因此会被调度走。等条件满足后（例如其他 goroutine 解锁了）还会被调度上来继续运行</a:t>
            </a:r>
            <a:endParaRPr lang="zh-CN" altLang="en-US" sz="19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574675"/>
            <a:ext cx="4876800" cy="75565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D69LXP2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103304" y="777241"/>
            <a:ext cx="5475605" cy="547624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2775" y="1847850"/>
            <a:ext cx="4876800" cy="44056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网络轮询器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(netpoll)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实际上就是对 I/O 多路复用技术的封装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为了提高 I/O 多路复用的性能，不同的操作系统也都实现了自己的 I/O 多路复用函数，例如：epoll、kqueue 和 evport 等。Go 语言为了提高在不同操作系统上的 I/O 操作性能，使用平台特定的函数实现了多个版本的网络轮询模块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计时器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2775" y="777240"/>
            <a:ext cx="4876800" cy="8832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网络轮询器</a:t>
            </a:r>
            <a:endParaRPr lang="en-US" altLang="zh-CN" sz="36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065" y="3510915"/>
            <a:ext cx="298132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495" y="777240"/>
            <a:ext cx="3467100" cy="25622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bg1">
                    <a:lumMod val="8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系统调用</a:t>
            </a:r>
            <a:endParaRPr>
              <a:solidFill>
                <a:schemeClr val="bg1">
                  <a:lumMod val="85000"/>
                </a:schemeClr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8570" y="1702435"/>
            <a:ext cx="9258300" cy="471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580" y="2050415"/>
            <a:ext cx="19456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indent="0" algn="l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网络</a:t>
            </a:r>
            <a:r>
              <a:rPr lang="en-US" altLang="zh-CN">
                <a:solidFill>
                  <a:schemeClr val="bg1"/>
                </a:solidFill>
              </a:rPr>
              <a:t>IO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文件</a:t>
            </a:r>
            <a:r>
              <a:rPr lang="en-US" altLang="zh-CN">
                <a:solidFill>
                  <a:schemeClr val="bg1"/>
                </a:solidFill>
              </a:rPr>
              <a:t>IO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计时器</a:t>
            </a:r>
            <a:r>
              <a:rPr lang="en-US" altLang="zh-CN">
                <a:solidFill>
                  <a:schemeClr val="bg1"/>
                </a:solidFill>
              </a:rPr>
              <a:t>(P)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bg1">
                    <a:lumMod val="8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系统调用</a:t>
            </a:r>
            <a:endParaRPr>
              <a:solidFill>
                <a:schemeClr val="bg1">
                  <a:lumMod val="85000"/>
                </a:schemeClr>
              </a:solidFill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1630" y="1490345"/>
            <a:ext cx="9172575" cy="4819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580" y="2050415"/>
            <a:ext cx="231584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>
                <a:solidFill>
                  <a:schemeClr val="bg1"/>
                </a:solidFill>
              </a:rPr>
              <a:t>其他</a:t>
            </a:r>
            <a:r>
              <a:rPr lang="zh-CN" altLang="en-US">
                <a:solidFill>
                  <a:schemeClr val="bg1"/>
                </a:solidFill>
              </a:rPr>
              <a:t>系统调用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cgo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bg1"/>
                </a:solidFill>
              </a:rPr>
              <a:t>syscall.Syscall()</a:t>
            </a:r>
            <a:endParaRPr lang="en-US" altLang="zh-CN">
              <a:solidFill>
                <a:schemeClr val="bg1"/>
              </a:solidFill>
            </a:endParaRPr>
          </a:p>
          <a:p>
            <a:pPr indent="0" algn="l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 algn="l">
              <a:buNone/>
            </a:pPr>
            <a:r>
              <a:rPr lang="zh-CN" altLang="en-US">
                <a:solidFill>
                  <a:schemeClr val="bg1"/>
                </a:solidFill>
              </a:rPr>
              <a:t>优化</a:t>
            </a:r>
            <a:r>
              <a:rPr lang="en-US" altLang="zh-CN">
                <a:solidFill>
                  <a:schemeClr val="bg1"/>
                </a:solidFill>
              </a:rPr>
              <a:t>: 多路复用</a:t>
            </a:r>
            <a:endParaRPr lang="en-US" altLang="zh-CN">
              <a:solidFill>
                <a:schemeClr val="bg1"/>
              </a:solidFill>
            </a:endParaRPr>
          </a:p>
          <a:p>
            <a:pPr indent="0" algn="l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 algn="l">
              <a:buNone/>
            </a:pP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syscall.RawSyscall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才是非阻塞系统调用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/>
          <a:lstStyle/>
          <a:p>
            <a:r>
              <a:rPr lang="zh-CN" altLang="en-US" sz="2400" dirty="0"/>
              <a:t>为什么需要调度器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任务太多资源有限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多个任务 </a:t>
            </a:r>
            <a:r>
              <a:rPr lang="en-US" altLang="zh-CN" dirty="0"/>
              <a:t>--&gt; </a:t>
            </a:r>
            <a:r>
              <a:rPr dirty="0"/>
              <a:t>少量资源</a:t>
            </a:r>
            <a:endParaRPr dirty="0"/>
          </a:p>
          <a:p>
            <a:pPr algn="l">
              <a:buClrTx/>
              <a:buSzTx/>
            </a:pPr>
            <a:r>
              <a:rPr lang="zh-CN" altLang="en-US" sz="2400" dirty="0"/>
              <a:t>操作系统</a:t>
            </a:r>
            <a:endParaRPr lang="zh-CN" altLang="en-US" sz="2400" dirty="0"/>
          </a:p>
          <a:p>
            <a:pPr marL="0" indent="0" algn="l">
              <a:buClrTx/>
              <a:buSzTx/>
              <a:buNone/>
            </a:pPr>
            <a:r>
              <a:rPr lang="zh-CN" altLang="en-US" sz="2400" dirty="0"/>
              <a:t>进程 </a:t>
            </a:r>
            <a:r>
              <a:rPr sz="2400" dirty="0"/>
              <a:t>--&gt; CPU</a:t>
            </a:r>
            <a:endParaRPr sz="2400" dirty="0"/>
          </a:p>
          <a:p>
            <a:pPr algn="l">
              <a:buClrTx/>
              <a:buSzTx/>
            </a:pPr>
            <a:r>
              <a:rPr sz="2400" dirty="0"/>
              <a:t>Go调度器</a:t>
            </a:r>
            <a:endParaRPr sz="2400" dirty="0"/>
          </a:p>
          <a:p>
            <a:pPr marL="0" indent="0" algn="l">
              <a:buClrTx/>
              <a:buSzTx/>
              <a:buNone/>
            </a:pPr>
            <a:r>
              <a:rPr lang="en-US" altLang="zh-CN" sz="2400" dirty="0"/>
              <a:t>goroutine --&gt; </a:t>
            </a:r>
            <a:r>
              <a:rPr sz="2400" dirty="0"/>
              <a:t>线程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调度器</a:t>
            </a:r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098400" y="1501200"/>
            <a:ext cx="0" cy="4748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Go 语言设计与实现 </a:t>
            </a:r>
            <a:r>
              <a:rPr lang="zh-CN" altLang="en-US" dirty="0">
                <a:hlinkClick r:id="rId3" action="ppaction://hlinkfile"/>
              </a:rPr>
              <a:t>https://draveness.me/golang/</a:t>
            </a:r>
            <a:endParaRPr lang="zh-CN" altLang="en-US" dirty="0">
              <a:hlinkClick r:id="rId3" action="ppaction://hlinkfil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调度系统设计精要 </a:t>
            </a:r>
            <a:r>
              <a:rPr lang="zh-CN" altLang="en-US" dirty="0">
                <a:hlinkClick r:id="rId4" action="ppaction://hlinkfile"/>
              </a:rPr>
              <a:t>https://draveness.me/system-design-scheduler/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郭书广 </a:t>
            </a:r>
            <a:r>
              <a:rPr lang="en-US" altLang="zh-CN" dirty="0">
                <a:sym typeface="Arial" panose="020B0604020202020204" pitchFamily="34" charset="0"/>
              </a:rPr>
              <a:t>2020-03-31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/>
          <a:lstStyle/>
          <a:p>
            <a:r>
              <a:rPr lang="zh-CN" altLang="en-US" sz="2400" dirty="0"/>
              <a:t>上下文切换代价小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Goroutine 上下文切换只涉及到三个寄存器（PC / SP / DX）的值修改；而对比线程的上下文切换则需要涉及模式切换（从用户态切换到内核态）、以及 16 个寄存器、PC、SP…等寄存器的刷新；</a:t>
            </a:r>
            <a:endParaRPr lang="zh-CN" altLang="en-US" dirty="0"/>
          </a:p>
          <a:p>
            <a:r>
              <a:rPr sz="2400">
                <a:sym typeface="+mn-ea"/>
              </a:rPr>
              <a:t>Goroutine可以复用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sz="2400" dirty="0"/>
              <a:t>内存占用少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dirty="0"/>
              <a:t>线程栈空间通常是 2M，</a:t>
            </a:r>
            <a:r>
              <a:rPr lang="zh-CN" altLang="en-US" dirty="0">
                <a:hlinkClick r:id="rId3" action="ppaction://hlinkfile"/>
              </a:rPr>
              <a:t>Goroutine 栈空间最小 2K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Golang 程序中可以轻松支持10w 级别的 Goroutine 运行，而线程数量达到 1k 时，内存占用就已经达到 2G。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Goroutine轻量</a:t>
            </a:r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098400" y="1501200"/>
            <a:ext cx="0" cy="4748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抢占式调度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网络轮询器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系统调用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>
            <a:endCxn id="3" idx="0"/>
          </p:cNvCxnSpPr>
          <p:nvPr>
            <p:custDataLst>
              <p:tags r:id="rId1"/>
            </p:custDataLst>
          </p:nvPr>
        </p:nvCxnSpPr>
        <p:spPr>
          <a:xfrm>
            <a:off x="916305" y="3089910"/>
            <a:ext cx="0" cy="86423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84" idx="0"/>
          </p:cNvCxnSpPr>
          <p:nvPr>
            <p:custDataLst>
              <p:tags r:id="rId2"/>
            </p:custDataLst>
          </p:nvPr>
        </p:nvCxnSpPr>
        <p:spPr>
          <a:xfrm flipV="1">
            <a:off x="3601085" y="1581150"/>
            <a:ext cx="0" cy="136969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90" idx="0"/>
          </p:cNvCxnSpPr>
          <p:nvPr>
            <p:custDataLst>
              <p:tags r:id="rId3"/>
            </p:custDataLst>
          </p:nvPr>
        </p:nvCxnSpPr>
        <p:spPr>
          <a:xfrm flipV="1">
            <a:off x="8928735" y="1581150"/>
            <a:ext cx="0" cy="136969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94" idx="0"/>
          </p:cNvCxnSpPr>
          <p:nvPr>
            <p:custDataLst>
              <p:tags r:id="rId4"/>
            </p:custDataLst>
          </p:nvPr>
        </p:nvCxnSpPr>
        <p:spPr>
          <a:xfrm>
            <a:off x="6288405" y="3089910"/>
            <a:ext cx="0" cy="86423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菱形 2"/>
          <p:cNvSpPr/>
          <p:nvPr>
            <p:custDataLst>
              <p:tags r:id="rId5"/>
            </p:custDataLst>
          </p:nvPr>
        </p:nvSpPr>
        <p:spPr>
          <a:xfrm>
            <a:off x="805180" y="3954145"/>
            <a:ext cx="222250" cy="2222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1075690" y="3856415"/>
            <a:ext cx="2421890" cy="398780"/>
          </a:xfrm>
          <a:prstGeom prst="rect">
            <a:avLst/>
          </a:prstGeom>
          <a:noFill/>
        </p:spPr>
        <p:txBody>
          <a:bodyPr wrap="square" rtlCol="0" anchor="b" anchorCtr="0">
            <a:normAutofit fontScale="8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单线程调度器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0.x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>
          <a:xfrm>
            <a:off x="1075690" y="4255195"/>
            <a:ext cx="2421890" cy="1021433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只包含 40 多行代码；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>
              <a:lnSpc>
                <a:spcPct val="130000"/>
              </a:lnSpc>
              <a:buNone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程序中只能存在一个活跃线程，由 G-M 模型组成；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: 形状 4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17855" y="2805161"/>
            <a:ext cx="2908375" cy="577215"/>
          </a:xfrm>
          <a:custGeom>
            <a:avLst/>
            <a:gdLst>
              <a:gd name="connsiteX0" fmla="*/ 2620395 w 2908375"/>
              <a:gd name="connsiteY0" fmla="*/ 0 h 577215"/>
              <a:gd name="connsiteX1" fmla="*/ 2908375 w 2908375"/>
              <a:gd name="connsiteY1" fmla="*/ 287973 h 577215"/>
              <a:gd name="connsiteX2" fmla="*/ 2620395 w 2908375"/>
              <a:gd name="connsiteY2" fmla="*/ 575945 h 577215"/>
              <a:gd name="connsiteX3" fmla="*/ 2620078 w 2908375"/>
              <a:gd name="connsiteY3" fmla="*/ 575628 h 577215"/>
              <a:gd name="connsiteX4" fmla="*/ 2620078 w 2908375"/>
              <a:gd name="connsiteY4" fmla="*/ 577215 h 577215"/>
              <a:gd name="connsiteX5" fmla="*/ 298458 w 2908375"/>
              <a:gd name="connsiteY5" fmla="*/ 577215 h 577215"/>
              <a:gd name="connsiteX6" fmla="*/ 298458 w 2908375"/>
              <a:gd name="connsiteY6" fmla="*/ 576580 h 577215"/>
              <a:gd name="connsiteX7" fmla="*/ 0 w 2908375"/>
              <a:gd name="connsiteY7" fmla="*/ 576580 h 577215"/>
              <a:gd name="connsiteX8" fmla="*/ 288050 w 2908375"/>
              <a:gd name="connsiteY8" fmla="*/ 288608 h 577215"/>
              <a:gd name="connsiteX9" fmla="*/ 0 w 2908375"/>
              <a:gd name="connsiteY9" fmla="*/ 635 h 577215"/>
              <a:gd name="connsiteX10" fmla="*/ 344814 w 2908375"/>
              <a:gd name="connsiteY10" fmla="*/ 635 h 577215"/>
              <a:gd name="connsiteX11" fmla="*/ 344814 w 2908375"/>
              <a:gd name="connsiteY11" fmla="*/ 1270 h 577215"/>
              <a:gd name="connsiteX12" fmla="*/ 2619125 w 2908375"/>
              <a:gd name="connsiteY12" fmla="*/ 127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8375" h="577215">
                <a:moveTo>
                  <a:pt x="2620395" y="0"/>
                </a:moveTo>
                <a:lnTo>
                  <a:pt x="2908375" y="287973"/>
                </a:lnTo>
                <a:lnTo>
                  <a:pt x="2620395" y="575945"/>
                </a:lnTo>
                <a:lnTo>
                  <a:pt x="2620078" y="575628"/>
                </a:lnTo>
                <a:lnTo>
                  <a:pt x="2620078" y="577215"/>
                </a:lnTo>
                <a:lnTo>
                  <a:pt x="298458" y="577215"/>
                </a:lnTo>
                <a:lnTo>
                  <a:pt x="298458" y="576580"/>
                </a:lnTo>
                <a:lnTo>
                  <a:pt x="0" y="576580"/>
                </a:lnTo>
                <a:lnTo>
                  <a:pt x="288050" y="288608"/>
                </a:lnTo>
                <a:lnTo>
                  <a:pt x="0" y="635"/>
                </a:lnTo>
                <a:lnTo>
                  <a:pt x="344814" y="635"/>
                </a:lnTo>
                <a:lnTo>
                  <a:pt x="344814" y="1270"/>
                </a:lnTo>
                <a:lnTo>
                  <a:pt x="2619125" y="1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9"/>
            </p:custDataLst>
          </p:nvPr>
        </p:nvSpPr>
        <p:spPr>
          <a:xfrm>
            <a:off x="967114" y="2863581"/>
            <a:ext cx="1762170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: 形状 4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302709" y="2805161"/>
            <a:ext cx="2908300" cy="577215"/>
          </a:xfrm>
          <a:custGeom>
            <a:avLst/>
            <a:gdLst>
              <a:gd name="connsiteX0" fmla="*/ 2620328 w 2908300"/>
              <a:gd name="connsiteY0" fmla="*/ 0 h 577215"/>
              <a:gd name="connsiteX1" fmla="*/ 2908300 w 2908300"/>
              <a:gd name="connsiteY1" fmla="*/ 287973 h 577215"/>
              <a:gd name="connsiteX2" fmla="*/ 2620328 w 2908300"/>
              <a:gd name="connsiteY2" fmla="*/ 575945 h 577215"/>
              <a:gd name="connsiteX3" fmla="*/ 2620010 w 2908300"/>
              <a:gd name="connsiteY3" fmla="*/ 575627 h 577215"/>
              <a:gd name="connsiteX4" fmla="*/ 2620010 w 2908300"/>
              <a:gd name="connsiteY4" fmla="*/ 577215 h 577215"/>
              <a:gd name="connsiteX5" fmla="*/ 298450 w 2908300"/>
              <a:gd name="connsiteY5" fmla="*/ 577215 h 577215"/>
              <a:gd name="connsiteX6" fmla="*/ 298450 w 2908300"/>
              <a:gd name="connsiteY6" fmla="*/ 576580 h 577215"/>
              <a:gd name="connsiteX7" fmla="*/ 0 w 2908300"/>
              <a:gd name="connsiteY7" fmla="*/ 576580 h 577215"/>
              <a:gd name="connsiteX8" fmla="*/ 288042 w 2908300"/>
              <a:gd name="connsiteY8" fmla="*/ 288608 h 577215"/>
              <a:gd name="connsiteX9" fmla="*/ 0 w 2908300"/>
              <a:gd name="connsiteY9" fmla="*/ 635 h 577215"/>
              <a:gd name="connsiteX10" fmla="*/ 344805 w 2908300"/>
              <a:gd name="connsiteY10" fmla="*/ 635 h 577215"/>
              <a:gd name="connsiteX11" fmla="*/ 344805 w 2908300"/>
              <a:gd name="connsiteY11" fmla="*/ 1270 h 577215"/>
              <a:gd name="connsiteX12" fmla="*/ 2619058 w 2908300"/>
              <a:gd name="connsiteY12" fmla="*/ 127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8300" h="577215">
                <a:moveTo>
                  <a:pt x="2620328" y="0"/>
                </a:moveTo>
                <a:lnTo>
                  <a:pt x="2908300" y="287973"/>
                </a:lnTo>
                <a:lnTo>
                  <a:pt x="2620328" y="575945"/>
                </a:lnTo>
                <a:lnTo>
                  <a:pt x="2620010" y="575627"/>
                </a:lnTo>
                <a:lnTo>
                  <a:pt x="2620010" y="577215"/>
                </a:lnTo>
                <a:lnTo>
                  <a:pt x="298450" y="577215"/>
                </a:lnTo>
                <a:lnTo>
                  <a:pt x="298450" y="576580"/>
                </a:lnTo>
                <a:lnTo>
                  <a:pt x="0" y="576580"/>
                </a:lnTo>
                <a:lnTo>
                  <a:pt x="288042" y="288608"/>
                </a:lnTo>
                <a:lnTo>
                  <a:pt x="0" y="635"/>
                </a:lnTo>
                <a:lnTo>
                  <a:pt x="344805" y="635"/>
                </a:lnTo>
                <a:lnTo>
                  <a:pt x="344805" y="1270"/>
                </a:lnTo>
                <a:lnTo>
                  <a:pt x="2619058" y="1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3651960" y="2862946"/>
            <a:ext cx="176212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任意多边形: 形状 50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987489" y="2805161"/>
            <a:ext cx="2908300" cy="577215"/>
          </a:xfrm>
          <a:custGeom>
            <a:avLst/>
            <a:gdLst>
              <a:gd name="connsiteX0" fmla="*/ 2620328 w 2908300"/>
              <a:gd name="connsiteY0" fmla="*/ 0 h 577215"/>
              <a:gd name="connsiteX1" fmla="*/ 2908300 w 2908300"/>
              <a:gd name="connsiteY1" fmla="*/ 287973 h 577215"/>
              <a:gd name="connsiteX2" fmla="*/ 2620328 w 2908300"/>
              <a:gd name="connsiteY2" fmla="*/ 575945 h 577215"/>
              <a:gd name="connsiteX3" fmla="*/ 2620010 w 2908300"/>
              <a:gd name="connsiteY3" fmla="*/ 575627 h 577215"/>
              <a:gd name="connsiteX4" fmla="*/ 2620010 w 2908300"/>
              <a:gd name="connsiteY4" fmla="*/ 577215 h 577215"/>
              <a:gd name="connsiteX5" fmla="*/ 298450 w 2908300"/>
              <a:gd name="connsiteY5" fmla="*/ 577215 h 577215"/>
              <a:gd name="connsiteX6" fmla="*/ 298450 w 2908300"/>
              <a:gd name="connsiteY6" fmla="*/ 576580 h 577215"/>
              <a:gd name="connsiteX7" fmla="*/ 0 w 2908300"/>
              <a:gd name="connsiteY7" fmla="*/ 576580 h 577215"/>
              <a:gd name="connsiteX8" fmla="*/ 288042 w 2908300"/>
              <a:gd name="connsiteY8" fmla="*/ 288608 h 577215"/>
              <a:gd name="connsiteX9" fmla="*/ 0 w 2908300"/>
              <a:gd name="connsiteY9" fmla="*/ 635 h 577215"/>
              <a:gd name="connsiteX10" fmla="*/ 344805 w 2908300"/>
              <a:gd name="connsiteY10" fmla="*/ 635 h 577215"/>
              <a:gd name="connsiteX11" fmla="*/ 344805 w 2908300"/>
              <a:gd name="connsiteY11" fmla="*/ 1270 h 577215"/>
              <a:gd name="connsiteX12" fmla="*/ 2619058 w 2908300"/>
              <a:gd name="connsiteY12" fmla="*/ 127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8300" h="577215">
                <a:moveTo>
                  <a:pt x="2620328" y="0"/>
                </a:moveTo>
                <a:lnTo>
                  <a:pt x="2908300" y="287973"/>
                </a:lnTo>
                <a:lnTo>
                  <a:pt x="2620328" y="575945"/>
                </a:lnTo>
                <a:lnTo>
                  <a:pt x="2620010" y="575627"/>
                </a:lnTo>
                <a:lnTo>
                  <a:pt x="2620010" y="577215"/>
                </a:lnTo>
                <a:lnTo>
                  <a:pt x="298450" y="577215"/>
                </a:lnTo>
                <a:lnTo>
                  <a:pt x="298450" y="576580"/>
                </a:lnTo>
                <a:lnTo>
                  <a:pt x="0" y="576580"/>
                </a:lnTo>
                <a:lnTo>
                  <a:pt x="288042" y="288608"/>
                </a:lnTo>
                <a:lnTo>
                  <a:pt x="0" y="635"/>
                </a:lnTo>
                <a:lnTo>
                  <a:pt x="344805" y="635"/>
                </a:lnTo>
                <a:lnTo>
                  <a:pt x="344805" y="1270"/>
                </a:lnTo>
                <a:lnTo>
                  <a:pt x="2619058" y="1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13"/>
            </p:custDataLst>
          </p:nvPr>
        </p:nvSpPr>
        <p:spPr>
          <a:xfrm>
            <a:off x="6336740" y="2862946"/>
            <a:ext cx="176212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任意多边形: 形状 51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8672269" y="2804526"/>
            <a:ext cx="2908300" cy="577215"/>
          </a:xfrm>
          <a:custGeom>
            <a:avLst/>
            <a:gdLst>
              <a:gd name="connsiteX0" fmla="*/ 2620328 w 2908300"/>
              <a:gd name="connsiteY0" fmla="*/ 0 h 577215"/>
              <a:gd name="connsiteX1" fmla="*/ 2908300 w 2908300"/>
              <a:gd name="connsiteY1" fmla="*/ 287973 h 577215"/>
              <a:gd name="connsiteX2" fmla="*/ 2620328 w 2908300"/>
              <a:gd name="connsiteY2" fmla="*/ 575945 h 577215"/>
              <a:gd name="connsiteX3" fmla="*/ 2620010 w 2908300"/>
              <a:gd name="connsiteY3" fmla="*/ 575627 h 577215"/>
              <a:gd name="connsiteX4" fmla="*/ 2620010 w 2908300"/>
              <a:gd name="connsiteY4" fmla="*/ 577215 h 577215"/>
              <a:gd name="connsiteX5" fmla="*/ 298450 w 2908300"/>
              <a:gd name="connsiteY5" fmla="*/ 577215 h 577215"/>
              <a:gd name="connsiteX6" fmla="*/ 298450 w 2908300"/>
              <a:gd name="connsiteY6" fmla="*/ 576580 h 577215"/>
              <a:gd name="connsiteX7" fmla="*/ 0 w 2908300"/>
              <a:gd name="connsiteY7" fmla="*/ 576580 h 577215"/>
              <a:gd name="connsiteX8" fmla="*/ 288043 w 2908300"/>
              <a:gd name="connsiteY8" fmla="*/ 288608 h 577215"/>
              <a:gd name="connsiteX9" fmla="*/ 0 w 2908300"/>
              <a:gd name="connsiteY9" fmla="*/ 635 h 577215"/>
              <a:gd name="connsiteX10" fmla="*/ 344805 w 2908300"/>
              <a:gd name="connsiteY10" fmla="*/ 635 h 577215"/>
              <a:gd name="connsiteX11" fmla="*/ 344805 w 2908300"/>
              <a:gd name="connsiteY11" fmla="*/ 1270 h 577215"/>
              <a:gd name="connsiteX12" fmla="*/ 2619058 w 2908300"/>
              <a:gd name="connsiteY12" fmla="*/ 127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8300" h="577215">
                <a:moveTo>
                  <a:pt x="2620328" y="0"/>
                </a:moveTo>
                <a:lnTo>
                  <a:pt x="2908300" y="287973"/>
                </a:lnTo>
                <a:lnTo>
                  <a:pt x="2620328" y="575945"/>
                </a:lnTo>
                <a:lnTo>
                  <a:pt x="2620010" y="575627"/>
                </a:lnTo>
                <a:lnTo>
                  <a:pt x="2620010" y="577215"/>
                </a:lnTo>
                <a:lnTo>
                  <a:pt x="298450" y="577215"/>
                </a:lnTo>
                <a:lnTo>
                  <a:pt x="298450" y="576580"/>
                </a:lnTo>
                <a:lnTo>
                  <a:pt x="0" y="576580"/>
                </a:lnTo>
                <a:lnTo>
                  <a:pt x="288043" y="288608"/>
                </a:lnTo>
                <a:lnTo>
                  <a:pt x="0" y="635"/>
                </a:lnTo>
                <a:lnTo>
                  <a:pt x="344805" y="635"/>
                </a:lnTo>
                <a:lnTo>
                  <a:pt x="344805" y="1270"/>
                </a:lnTo>
                <a:lnTo>
                  <a:pt x="2619058" y="1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>
            <p:custDataLst>
              <p:tags r:id="rId15"/>
            </p:custDataLst>
          </p:nvPr>
        </p:nvSpPr>
        <p:spPr>
          <a:xfrm>
            <a:off x="9021520" y="2862311"/>
            <a:ext cx="176212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菱形 83"/>
          <p:cNvSpPr/>
          <p:nvPr>
            <p:custDataLst>
              <p:tags r:id="rId16"/>
            </p:custDataLst>
          </p:nvPr>
        </p:nvSpPr>
        <p:spPr>
          <a:xfrm rot="10800000">
            <a:off x="3489960" y="1358900"/>
            <a:ext cx="222250" cy="2222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>
            <p:custDataLst>
              <p:tags r:id="rId17"/>
            </p:custDataLst>
          </p:nvPr>
        </p:nvSpPr>
        <p:spPr>
          <a:xfrm>
            <a:off x="3789045" y="1254820"/>
            <a:ext cx="2421890" cy="398780"/>
          </a:xfrm>
          <a:prstGeom prst="rect">
            <a:avLst/>
          </a:prstGeom>
          <a:noFill/>
        </p:spPr>
        <p:txBody>
          <a:bodyPr wrap="square" rtlCol="0" anchor="b" anchorCtr="0">
            <a:normAutofit fontScale="8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多线程调度器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1.0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18"/>
            </p:custDataLst>
          </p:nvPr>
        </p:nvSpPr>
        <p:spPr>
          <a:xfrm>
            <a:off x="3789045" y="1653600"/>
            <a:ext cx="2421890" cy="10214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允许运行多线程的程序；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全局锁导致竞争严重；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菱形 89"/>
          <p:cNvSpPr/>
          <p:nvPr>
            <p:custDataLst>
              <p:tags r:id="rId19"/>
            </p:custDataLst>
          </p:nvPr>
        </p:nvSpPr>
        <p:spPr>
          <a:xfrm rot="10800000">
            <a:off x="8817610" y="1358900"/>
            <a:ext cx="222250" cy="2222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>
            <p:custDataLst>
              <p:tags r:id="rId20"/>
            </p:custDataLst>
          </p:nvPr>
        </p:nvSpPr>
        <p:spPr>
          <a:xfrm>
            <a:off x="9116695" y="1254820"/>
            <a:ext cx="2421890" cy="398780"/>
          </a:xfrm>
          <a:prstGeom prst="rect">
            <a:avLst/>
          </a:prstGeom>
          <a:noFill/>
        </p:spPr>
        <p:txBody>
          <a:bodyPr wrap="square" rtlCol="0" anchor="b" anchorCtr="0">
            <a:normAutofit fontScale="8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抢占式调度器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&gt;=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21"/>
            </p:custDataLst>
          </p:nvPr>
        </p:nvSpPr>
        <p:spPr>
          <a:xfrm>
            <a:off x="9116695" y="1653600"/>
            <a:ext cx="2421890" cy="1021433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基于协作的抢占式调度器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~ 1.13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基于信号的抢占式调度器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1.14 ~ 至今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菱形 93"/>
          <p:cNvSpPr/>
          <p:nvPr>
            <p:custDataLst>
              <p:tags r:id="rId22"/>
            </p:custDataLst>
          </p:nvPr>
        </p:nvSpPr>
        <p:spPr>
          <a:xfrm>
            <a:off x="6177280" y="3954145"/>
            <a:ext cx="222250" cy="22225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23"/>
            </p:custDataLst>
          </p:nvPr>
        </p:nvSpPr>
        <p:spPr>
          <a:xfrm>
            <a:off x="6447790" y="3856415"/>
            <a:ext cx="2421890" cy="398780"/>
          </a:xfrm>
          <a:prstGeom prst="rect">
            <a:avLst/>
          </a:prstGeom>
          <a:noFill/>
        </p:spPr>
        <p:txBody>
          <a:bodyPr wrap="square" rtlCol="0" anchor="b" anchorCtr="0">
            <a:normAutofit fontScale="8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任务窃取调度器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1.1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文本框 95"/>
          <p:cNvSpPr txBox="1"/>
          <p:nvPr>
            <p:custDataLst>
              <p:tags r:id="rId24"/>
            </p:custDataLst>
          </p:nvPr>
        </p:nvSpPr>
        <p:spPr>
          <a:xfrm>
            <a:off x="6447790" y="4255195"/>
            <a:ext cx="2421890" cy="102143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引入P，构成GMP模型；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在某些情况下，G 不会让出线程，进而造成饥饿问题；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2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sz="3600" b="1" i="0" u="none" strike="noStrike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pc="30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330" y="1434465"/>
            <a:ext cx="10966450" cy="48698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Go 程序通过调度器来</a:t>
            </a:r>
            <a:r>
              <a:rPr lang="zh-CN" altLang="en-US" b="1" i="1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调度Goroutine 在内核线程上执行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，但是 Goroutine 并不直接绑定 OS 线程 M - Machine运行，而是由 Goroutine Scheduler 中的  P - Processor （逻辑处理器）来作获取内核线程资源的『中介』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.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Go 调度器模型我们通常叫做G-P-M 模型，他包括 4 个重要结构，分别是G、P、M、Sched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G:Goroutine，每个 Goroutine 对应一个 G 结构体，G 存储 Goroutine 的运行堆栈、状态以及任务函数。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 并非执行体，每个 G 需要绑定到 P 才能被调度执行。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可重用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在创建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时，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  <a:hlinkClick r:id="rId3" action="ppaction://hlinkfile"/>
              </a:rPr>
              <a:t>先从处理器的 gFree 列表中查找空闲的 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，如果不存在空闲的 Goroutine，就会创建一个栈大小足够的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P: Processor，表示逻辑处理器，对 G 来说，P 相当于 CPU 核，G 只有绑定到 P 才能被调度。对 M 来说，P 提供了相关的执行环境(Context)，如内存分配状态(mcache)，任务队列(G)等。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 的数量决定了系统内最大可并行的 G 的数量。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 的数量由用户设置的 GoMAXPROCS 决定.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sz="3600" b="1" i="0" u="none" strike="noStrike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pc="30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330" y="1434465"/>
            <a:ext cx="10966450" cy="48698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buFont typeface="+mj-lt"/>
              <a:buAutoNum type="arabicPeriod" startAt="5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M: Machine，OS 内核线程抽象，代表着真正执行计算的资源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M 的数量是不定的，由 Go Runtime 调整，为了防止创建过多 OS 线程导致系统调度不过来，目前默认最大限制为 10000 个。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M 并不保留 G 状态，这是 G 可以跨 M 调度的基础。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，在绑定有效的 P 后，进入 schedule 循环；而 schedule 循环的机制大致是从 Global 队列、P 的 Local 队列以及 wait 队列中获取。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 startAt="5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Sched：Go 调度器，它维护有存储 M 和 G 的队列以及调度器的一些状态信息等。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 startAt="5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全局队列: 存放等待运行的 G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AutoNum type="arabicPeriod" startAt="5"/>
            </a:pPr>
            <a:r>
              <a:rPr sz="1800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P的本地队列：同全局队列类似，存放的也是等待运行的 G，存的数量有限，不超过 256 个新建 G'时，G'优先加入到 P 的本地队列，如果队列满了，则会把本地队列中一半的 G 移动到全局队列</a:t>
            </a:r>
            <a:endParaRPr sz="1800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D69LXP2\Desktop\图片2.png图片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3564" y="1513770"/>
            <a:ext cx="10984865" cy="3335601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sz="3600" b="1" i="0" u="none" strike="noStrike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pc="30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12775" y="5020875"/>
            <a:ext cx="10966448" cy="12287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简单的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GMP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模型图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720" y="1513840"/>
            <a:ext cx="6824345" cy="40290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D69LXP2\Desktop\图片2.png图片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3564" y="1513770"/>
            <a:ext cx="10984865" cy="3335601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sz="3600" b="1" i="0" u="none" strike="noStrike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G-P-M 模型</a:t>
            </a:r>
            <a:endParaRPr lang="zh-CN" altLang="en-US" spc="30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12775" y="5020875"/>
            <a:ext cx="10966448" cy="12287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全局队列 与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Arial" panose="020B0604020202020204" pitchFamily="34" charset="0"/>
              </a:rPr>
              <a:t>本地队列</a:t>
            </a:r>
            <a:endParaRPr lang="zh-CN" altLang="en-US" dirty="0">
              <a:solidFill>
                <a:schemeClr val="bg1">
                  <a:lumMod val="8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" y="1640205"/>
            <a:ext cx="8210550" cy="29622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3_2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TEXT_FILL_FORE_SCHEMECOLOR_INDEX" val="14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4_2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2"/>
  <p:tag name="KSO_WM_UNIT_TEXT_FILL_FORE_SCHEMECOLOR_INDEX" val="14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2_4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a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输入标题"/>
  <p:tag name="KSO_WM_UNIT_NOCLEAR" val="0"/>
  <p:tag name="KSO_WM_UNIT_VALUE" val="9"/>
  <p:tag name="KSO_WM_DIAGRAM_GROUP_CODE" val="m1-1"/>
  <p:tag name="KSO_WM_UNIT_TYPE" val="m_h_a"/>
  <p:tag name="KSO_WM_UNIT_INDEX" val="1_2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f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22"/>
  <p:tag name="KSO_WM_DIAGRAM_GROUP_CODE" val="m1-1"/>
  <p:tag name="KSO_WM_UNIT_TYPE" val="m_h_f"/>
  <p:tag name="KSO_WM_UNIT_INDEX" val="1_2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4_4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a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输入标题"/>
  <p:tag name="KSO_WM_UNIT_NOCLEAR" val="0"/>
  <p:tag name="KSO_WM_UNIT_VALUE" val="9"/>
  <p:tag name="KSO_WM_DIAGRAM_GROUP_CODE" val="m1-1"/>
  <p:tag name="KSO_WM_UNIT_TYPE" val="m_h_a"/>
  <p:tag name="KSO_WM_UNIT_INDEX" val="1_4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22"/>
  <p:tag name="KSO_WM_DIAGRAM_GROUP_CODE" val="m1-1"/>
  <p:tag name="KSO_WM_UNIT_TYPE" val="m_h_f"/>
  <p:tag name="KSO_WM_UNIT_INDEX" val="1_4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3_4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a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输入标题"/>
  <p:tag name="KSO_WM_UNIT_NOCLEAR" val="0"/>
  <p:tag name="KSO_WM_UNIT_VALUE" val="9"/>
  <p:tag name="KSO_WM_DIAGRAM_GROUP_CODE" val="m1-1"/>
  <p:tag name="KSO_WM_UNIT_TYPE" val="m_h_a"/>
  <p:tag name="KSO_WM_UNIT_INDEX" val="1_3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22"/>
  <p:tag name="KSO_WM_DIAGRAM_GROUP_CODE" val="m1-1"/>
  <p:tag name="KSO_WM_UNIT_TYPE" val="m_h_f"/>
  <p:tag name="KSO_WM_UNIT_INDEX" val="1_3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m1-1"/>
  <p:tag name="KSO_WM_UNIT_TYPE" val="a"/>
  <p:tag name="KSO_WM_UNIT_INDEX" val="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SLIDE_ID" val="custom20205175_28"/>
  <p:tag name="KSO_WM_TEMPLATE_SUBCATEGORY" val="19"/>
  <p:tag name="KSO_WM_TEMPLATE_MASTER_TYPE" val="0"/>
  <p:tag name="KSO_WM_TEMPLATE_COLOR_TYPE" val="1"/>
  <p:tag name="KSO_WM_SLIDE_ITEM_CNT" val="4"/>
  <p:tag name="KSO_WM_SLIDE_INDEX" val="28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UBTYPE" val="diag"/>
  <p:tag name="KSO_WM_SLIDE_SIZE" val="863.206*308.483"/>
  <p:tag name="KSO_WM_SLIDE_POSITION" val="48.65*164.75"/>
  <p:tag name="KSO_WM_SLIDE_LAYOUT" val="a_m"/>
  <p:tag name="KSO_WM_SLIDE_LAYOUT_CNT" val="1_1"/>
  <p:tag name="KSO_WM_DIAGRAM_GROUP_CODE" val="m1-1"/>
  <p:tag name="KSO_WM_SLIDE_DIAGTYPE" val="m"/>
  <p:tag name="KSO_WM_UNIT_SHOW_EDIT_AREA_INDICATION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1"/>
  <p:tag name="KSO_WM_UNIT_ISNUMDGMTITLE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59"/>
  <p:tag name="KSO_WM_UNIT_TYPE" val="f"/>
  <p:tag name="KSO_WM_UNIT_INDEX" val="1"/>
  <p:tag name="KSO_WM_UNIT_SHOW_EDIT_AREA_INDICATION" val="1"/>
</p:tagLst>
</file>

<file path=ppt/tags/tag116.xml><?xml version="1.0" encoding="utf-8"?>
<p:tagLst xmlns:p="http://schemas.openxmlformats.org/presentationml/2006/main">
  <p:tag name="KSO_WM_SLIDE_ID" val="custom20205175_16"/>
  <p:tag name="KSO_WM_TEMPLATE_SUBCATEGORY" val="19"/>
  <p:tag name="KSO_WM_TEMPLATE_MASTER_TYPE" val="0"/>
  <p:tag name="KSO_WM_TEMPLATE_COLOR_TYPE" val="1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IZE" val="864*444"/>
  <p:tag name="KSO_WM_SLIDE_POSITION" val="47*47"/>
  <p:tag name="KSO_WM_SLIDE_LAYOUT" val="a_d_f"/>
  <p:tag name="KSO_WM_SLIDE_LAYOUT_CNT" val="1_1_1"/>
  <p:tag name="KSO_WM_SLIDE_SUBTYPE" val="picTxt"/>
  <p:tag name="KSO_WM_UNIT_SHOW_EDIT_AREA_INDICATION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1"/>
  <p:tag name="KSO_WM_UNIT_ISNUMDGMTITLE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59"/>
  <p:tag name="KSO_WM_UNIT_TYPE" val="f"/>
  <p:tag name="KSO_WM_UNIT_INDEX" val="1"/>
  <p:tag name="KSO_WM_UNIT_SHOW_EDIT_AREA_INDICATION" val="1"/>
</p:tagLst>
</file>

<file path=ppt/tags/tag119.xml><?xml version="1.0" encoding="utf-8"?>
<p:tagLst xmlns:p="http://schemas.openxmlformats.org/presentationml/2006/main">
  <p:tag name="KSO_WM_SLIDE_ID" val="custom20205175_16"/>
  <p:tag name="KSO_WM_TEMPLATE_SUBCATEGORY" val="19"/>
  <p:tag name="KSO_WM_TEMPLATE_MASTER_TYPE" val="0"/>
  <p:tag name="KSO_WM_TEMPLATE_COLOR_TYPE" val="1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IZE" val="864*444"/>
  <p:tag name="KSO_WM_SLIDE_POSITION" val="47*47"/>
  <p:tag name="KSO_WM_SLIDE_LAYOUT" val="a_d_f"/>
  <p:tag name="KSO_WM_SLIDE_LAYOUT_CNT" val="1_1_1"/>
  <p:tag name="KSO_WM_SLIDE_SUBTYPE" val="picTxt"/>
  <p:tag name="KSO_WM_UNIT_SHOW_EDIT_AREA_INDICATION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926*3049"/>
  <p:tag name="KSO_WM_UNIT_TYPE" val="d"/>
  <p:tag name="KSO_WM_UNIT_INDEX" val="1"/>
  <p:tag name="KSO_WM_UNIT_SUPPORT_UNIT_TYPE" val="[&quot;all&quot;]"/>
  <p:tag name="KSO_WM_UNIT_PLACEHOLDER_TYPE" val="{&quot;md4&quot;:&quot;AB1FD59EE720495E43C254D19E134716&quot;,&quot;placeholderUnitType&quot;:[&quot;all&quot;],&quot;rotation&quot;:0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1"/>
  <p:tag name="KSO_WM_UNIT_ISNUMDGMTITLE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59"/>
  <p:tag name="KSO_WM_UNIT_TYPE" val="f"/>
  <p:tag name="KSO_WM_UNIT_INDEX" val="1"/>
  <p:tag name="KSO_WM_UNIT_SHOW_EDIT_AREA_INDICATION" val="1"/>
</p:tagLst>
</file>

<file path=ppt/tags/tag123.xml><?xml version="1.0" encoding="utf-8"?>
<p:tagLst xmlns:p="http://schemas.openxmlformats.org/presentationml/2006/main">
  <p:tag name="KSO_WM_SLIDE_ID" val="custom20205175_16"/>
  <p:tag name="KSO_WM_TEMPLATE_SUBCATEGORY" val="19"/>
  <p:tag name="KSO_WM_TEMPLATE_MASTER_TYPE" val="0"/>
  <p:tag name="KSO_WM_TEMPLATE_COLOR_TYPE" val="1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IZE" val="864*444"/>
  <p:tag name="KSO_WM_SLIDE_POSITION" val="47*47"/>
  <p:tag name="KSO_WM_SLIDE_LAYOUT" val="a_d_f"/>
  <p:tag name="KSO_WM_SLIDE_LAYOUT_CNT" val="1_1_1"/>
  <p:tag name="KSO_WM_SLIDE_SUBTYPE" val="picTxt"/>
  <p:tag name="KSO_WM_UNIT_SHOW_EDIT_AREA_INDICATION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926*3049"/>
  <p:tag name="KSO_WM_UNIT_TYPE" val="d"/>
  <p:tag name="KSO_WM_UNIT_INDEX" val="1"/>
  <p:tag name="KSO_WM_UNIT_SUPPORT_UNIT_TYPE" val="[&quot;all&quot;]"/>
  <p:tag name="KSO_WM_UNIT_PLACEHOLDER_TYPE" val="{&quot;md4&quot;:&quot;AB1FD59EE720495E43C254D19E134716&quot;,&quot;placeholderUnitType&quot;:[&quot;all&quot;],&quot;rotation&quot;:0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1"/>
  <p:tag name="KSO_WM_UNIT_ISNUMDGMTITLE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59"/>
  <p:tag name="KSO_WM_UNIT_TYPE" val="f"/>
  <p:tag name="KSO_WM_UNIT_INDEX" val="1"/>
  <p:tag name="KSO_WM_UNIT_SHOW_EDIT_AREA_INDICATION" val="1"/>
</p:tagLst>
</file>

<file path=ppt/tags/tag127.xml><?xml version="1.0" encoding="utf-8"?>
<p:tagLst xmlns:p="http://schemas.openxmlformats.org/presentationml/2006/main">
  <p:tag name="KSO_WM_SLIDE_ID" val="custom20205175_16"/>
  <p:tag name="KSO_WM_TEMPLATE_SUBCATEGORY" val="19"/>
  <p:tag name="KSO_WM_TEMPLATE_MASTER_TYPE" val="0"/>
  <p:tag name="KSO_WM_TEMPLATE_COLOR_TYPE" val="1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IZE" val="864*444"/>
  <p:tag name="KSO_WM_SLIDE_POSITION" val="47*47"/>
  <p:tag name="KSO_WM_SLIDE_LAYOUT" val="a_d_f"/>
  <p:tag name="KSO_WM_SLIDE_LAYOUT_CNT" val="1_1_1"/>
  <p:tag name="KSO_WM_SLIDE_SUBTYPE" val="picTxt"/>
  <p:tag name="KSO_WM_UNIT_SHOW_EDIT_AREA_INDICATION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1"/>
  <p:tag name="KSO_WM_UNIT_ISNUMDGMTITLE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6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59"/>
  <p:tag name="KSO_WM_UNIT_TYPE" val="f"/>
  <p:tag name="KSO_WM_UNIT_INDEX" val="1"/>
  <p:tag name="KSO_WM_UNIT_SHOW_EDIT_AREA_INDICATION" val="1"/>
</p:tagLst>
</file>

<file path=ppt/tags/tag138.xml><?xml version="1.0" encoding="utf-8"?>
<p:tagLst xmlns:p="http://schemas.openxmlformats.org/presentationml/2006/main">
  <p:tag name="KSO_WM_SLIDE_ID" val="custom20205175_16"/>
  <p:tag name="KSO_WM_TEMPLATE_SUBCATEGORY" val="19"/>
  <p:tag name="KSO_WM_TEMPLATE_MASTER_TYPE" val="0"/>
  <p:tag name="KSO_WM_TEMPLATE_COLOR_TYPE" val="1"/>
  <p:tag name="KSO_WM_SLIDE_ITEM_CNT" val="0"/>
  <p:tag name="KSO_WM_SLIDE_INDEX" val="16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IZE" val="864*444"/>
  <p:tag name="KSO_WM_SLIDE_POSITION" val="47*47"/>
  <p:tag name="KSO_WM_SLIDE_LAYOUT" val="a_d_f"/>
  <p:tag name="KSO_WM_SLIDE_LAYOUT_CNT" val="1_1_1"/>
  <p:tag name="KSO_WM_SLIDE_SUBTYPE" val="picTxt"/>
  <p:tag name="KSO_WM_UNIT_SHOW_EDIT_AREA_INDICATION" val="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d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43704EA5CFA23E68710CE423D765B940&quot;,&quot;placeholderUnitType&quot;:[&quot;all&quot;],&quot;rotation&quot;:0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15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3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REFSHAPE" val="385206972"/>
  <p:tag name="KSO_WM_UNIT_PLACING_PICTURE_USER_VIEWPORT" val="{&quot;height&quot;:7425,&quot;width&quot;:14580}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UNIT_FLASH_PICTURE_TYPE" val="1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15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3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REFSHAPE" val="385204524"/>
  <p:tag name="KSO_WM_UNIT_PLACING_PICTURE_USER_VIEWPORT" val="{&quot;height&quot;:7590,&quot;width&quot;:14445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  <p:tag name="KSO_WM_UNIT_FLASH_PICTURE_TYPE" val="1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16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3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4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44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汇报人：极墨产品部     日期：0000.00.00"/>
  <p:tag name="KSO_WM_UNIT_ISCONTENTSTITLE" val="0"/>
  <p:tag name="KSO_WM_UNIT_NOCLEAR" val="0"/>
  <p:tag name="KSO_WM_UNIT_VALUE" val="42"/>
  <p:tag name="KSO_WM_UNIT_TYPE" val="b"/>
  <p:tag name="KSO_WM_UNIT_INDEX" val="1"/>
  <p:tag name="KSO_WM_UNIT_SHOW_EDIT_AREA_INDICATION" val="1"/>
  <p:tag name="KSO_WM_UNIT_ISNUMDGMTITLE" val="0"/>
</p:tagLst>
</file>

<file path=ppt/tags/tag166.xml><?xml version="1.0" encoding="utf-8"?>
<p:tagLst xmlns:p="http://schemas.openxmlformats.org/presentationml/2006/main">
  <p:tag name="KSO_WM_SLIDE_ID" val="custom20205175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175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5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5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5*i*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5_15*f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175_15*f*2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5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5*i*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5_4*l_h_i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5_4*l_h_f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5_4*l_h_i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5_4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5_4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5_4*i*2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0"/>
</p:tagLst>
</file>

<file path=ppt/tags/tag8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5_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5_4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5_4*i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5_4*l_h_f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5_4*l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5_4*l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SLIDE_ID" val="custom20205175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5"/>
  <p:tag name="KSO_WM_SLIDE_LAYOUT" val="a_b_l"/>
  <p:tag name="KSO_WM_SLIDE_LAYOUT_CNT" val="1_1_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1_3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UNIT_LINE_FORE_SCHEMECOLOR_INDEX" val="5"/>
  <p:tag name="KSO_WM_UNIT_LINE_FILL_TYPE" val="2"/>
  <p:tag name="KSO_WM_UNIT_USESOURCEFORMAT_APPLY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2_3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UNIT_LINE_FORE_SCHEMECOLOR_INDEX" val="5"/>
  <p:tag name="KSO_WM_UNIT_LINE_FILL_TYPE" val="2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4_3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3"/>
  <p:tag name="KSO_WM_UNIT_LINE_FORE_SCHEMECOLOR_INDEX" val="5"/>
  <p:tag name="KSO_WM_UNIT_LINE_FILL_TYPE" val="2"/>
  <p:tag name="KSO_WM_UNIT_USESOURCEFORMAT_APPLY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3_3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UNIT_LINE_FORE_SCHEMECOLOR_INDEX" val="5"/>
  <p:tag name="KSO_WM_UNIT_LINE_FILL_TYPE" val="2"/>
  <p:tag name="KSO_WM_UNIT_USESOURCEFORMAT_APPLY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1_4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a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输入标题"/>
  <p:tag name="KSO_WM_UNIT_NOCLEAR" val="0"/>
  <p:tag name="KSO_WM_UNIT_VALUE" val="9"/>
  <p:tag name="KSO_WM_DIAGRAM_GROUP_CODE" val="m1-1"/>
  <p:tag name="KSO_WM_UNIT_TYPE" val="m_h_a"/>
  <p:tag name="KSO_WM_UNIT_INDEX" val="1_1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f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22"/>
  <p:tag name="KSO_WM_DIAGRAM_GROUP_CODE" val="m1-1"/>
  <p:tag name="KSO_WM_UNIT_TYPE" val="m_h_f"/>
  <p:tag name="KSO_WM_UNIT_INDEX" val="1_1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1_2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TEXT_FILL_FORE_SCHEMECOLOR_INDEX" val="14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2_2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TEXT_FILL_FORE_SCHEMECOLOR_INDEX" val="14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28*m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演示</Application>
  <PresentationFormat>宽屏</PresentationFormat>
  <Paragraphs>200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Go之调度器</vt:lpstr>
      <vt:lpstr>调度器</vt:lpstr>
      <vt:lpstr>Goroutine轻量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空白演示</vt:lpstr>
      <vt:lpstr>PowerPoint 演示文稿</vt:lpstr>
      <vt:lpstr>空白演示</vt:lpstr>
      <vt:lpstr>PowerPoint 演示文稿</vt:lpstr>
      <vt:lpstr>PowerPoint 演示文稿</vt:lpstr>
      <vt:lpstr>系统调用</vt:lpstr>
      <vt:lpstr>系统调用</vt:lpstr>
      <vt:lpstr>参考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大广</cp:lastModifiedBy>
  <cp:revision>210</cp:revision>
  <dcterms:created xsi:type="dcterms:W3CDTF">2019-06-19T02:08:00Z</dcterms:created>
  <dcterms:modified xsi:type="dcterms:W3CDTF">2020-07-03T07:22:24Z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