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1181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25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w\Desktop\&#20195;&#30721;\chinese_snn_review\code\acc_cif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w\Desktop\&#20195;&#30721;\chinese_snn_review\code\acc_cif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w\Desktop\&#20195;&#30721;\chinese_snn_review\code\acc_cif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w\Desktop\&#20195;&#30721;\chinese_snn_review\code\acc_cif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w\Desktop\&#20195;&#30721;\chinese_snn_review\code\acc_cifa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CIFAR10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93.04</c:v>
                </c:pt>
                <c:pt idx="1">
                  <c:v>92.98</c:v>
                </c:pt>
                <c:pt idx="2">
                  <c:v>93.21</c:v>
                </c:pt>
                <c:pt idx="3">
                  <c:v>93.22</c:v>
                </c:pt>
                <c:pt idx="4">
                  <c:v>93.32</c:v>
                </c:pt>
                <c:pt idx="5">
                  <c:v>92.61</c:v>
                </c:pt>
                <c:pt idx="6">
                  <c:v>90.27</c:v>
                </c:pt>
                <c:pt idx="7">
                  <c:v>89.68</c:v>
                </c:pt>
                <c:pt idx="8">
                  <c:v>93.11</c:v>
                </c:pt>
                <c:pt idx="9">
                  <c:v>93.18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7-4DF4-98F2-726D8BEA670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序列CIFAR10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78.31</c:v>
                </c:pt>
                <c:pt idx="1">
                  <c:v>80.5</c:v>
                </c:pt>
                <c:pt idx="2">
                  <c:v>81.55</c:v>
                </c:pt>
                <c:pt idx="3">
                  <c:v>86.31</c:v>
                </c:pt>
                <c:pt idx="4">
                  <c:v>82.6</c:v>
                </c:pt>
                <c:pt idx="5">
                  <c:v>63.63</c:v>
                </c:pt>
                <c:pt idx="6">
                  <c:v>34.619999999999997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7-4DF4-98F2-726D8BEA67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8040223"/>
        <c:axId val="508041887"/>
      </c:barChart>
      <c:catAx>
        <c:axId val="50804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508041887"/>
        <c:crosses val="autoZero"/>
        <c:auto val="1"/>
        <c:lblAlgn val="ctr"/>
        <c:lblOffset val="100"/>
        <c:noMultiLvlLbl val="0"/>
      </c:catAx>
      <c:valAx>
        <c:axId val="508041887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50804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zh-CN" sz="18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CIFAR10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Sheet1!$B$16:$K$16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Sheet1!$B$17:$K$17</c:f>
              <c:numCache>
                <c:formatCode>General</c:formatCode>
                <c:ptCount val="10"/>
                <c:pt idx="0">
                  <c:v>12.063000000000001</c:v>
                </c:pt>
                <c:pt idx="1">
                  <c:v>10.095000000000001</c:v>
                </c:pt>
                <c:pt idx="2">
                  <c:v>13.773999999999999</c:v>
                </c:pt>
                <c:pt idx="3">
                  <c:v>31.31</c:v>
                </c:pt>
                <c:pt idx="4">
                  <c:v>15.672000000000001</c:v>
                </c:pt>
                <c:pt idx="5">
                  <c:v>22.337</c:v>
                </c:pt>
                <c:pt idx="6">
                  <c:v>15.516</c:v>
                </c:pt>
                <c:pt idx="7">
                  <c:v>15.183999999999999</c:v>
                </c:pt>
                <c:pt idx="8">
                  <c:v>10.16</c:v>
                </c:pt>
                <c:pt idx="9">
                  <c:v>13.734999999999999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1-4321-9C72-4031CB3D627C}"/>
            </c:ext>
          </c:extLst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序列CIFAR10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643339472068736E-2"/>
                  <c:y val="-1.287673277404361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1-4321-9C72-4031CB3D627C}"/>
                </c:ext>
              </c:extLst>
            </c:dLbl>
            <c:dLbl>
              <c:idx val="1"/>
              <c:layout>
                <c:manualLayout>
                  <c:x val="2.338858195211786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7A1-4321-9C72-4031CB3D627C}"/>
                </c:ext>
              </c:extLst>
            </c:dLbl>
            <c:dLbl>
              <c:idx val="2"/>
              <c:layout>
                <c:manualLayout>
                  <c:x val="2.143953345610804E-2"/>
                  <c:y val="3.511876780134391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A1-4321-9C72-4031CB3D627C}"/>
                </c:ext>
              </c:extLst>
            </c:dLbl>
            <c:dLbl>
              <c:idx val="3"/>
              <c:layout>
                <c:manualLayout>
                  <c:x val="1.7541436464088397E-2"/>
                  <c:y val="3.511876780134262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7A1-4321-9C72-4031CB3D627C}"/>
                </c:ext>
              </c:extLst>
            </c:dLbl>
            <c:dLbl>
              <c:idx val="4"/>
              <c:layout>
                <c:manualLayout>
                  <c:x val="2.14395334561080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7A1-4321-9C72-4031CB3D627C}"/>
                </c:ext>
              </c:extLst>
            </c:dLbl>
            <c:dLbl>
              <c:idx val="5"/>
              <c:layout>
                <c:manualLayout>
                  <c:x val="2.5337630448127684E-2"/>
                  <c:y val="3.511876780134391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7A1-4321-9C72-4031CB3D6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Sheet1!$B$16:$K$16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Sheet1!$B$18:$K$18</c:f>
              <c:numCache>
                <c:formatCode>General</c:formatCode>
                <c:ptCount val="10"/>
                <c:pt idx="0">
                  <c:v>2.548</c:v>
                </c:pt>
                <c:pt idx="1">
                  <c:v>1.819</c:v>
                </c:pt>
                <c:pt idx="2">
                  <c:v>2.0470000000000002</c:v>
                </c:pt>
                <c:pt idx="3">
                  <c:v>2.0840000000000001</c:v>
                </c:pt>
                <c:pt idx="4">
                  <c:v>2.0270000000000001</c:v>
                </c:pt>
                <c:pt idx="5">
                  <c:v>3.407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1-4321-9C72-4031CB3D62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997567"/>
        <c:axId val="542997983"/>
      </c:barChart>
      <c:catAx>
        <c:axId val="54299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542997983"/>
        <c:crosses val="autoZero"/>
        <c:auto val="1"/>
        <c:lblAlgn val="ctr"/>
        <c:lblOffset val="100"/>
        <c:noMultiLvlLbl val="0"/>
      </c:catAx>
      <c:valAx>
        <c:axId val="542997983"/>
        <c:scaling>
          <c:orientation val="minMax"/>
          <c:max val="3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54299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CIFAR10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74524248004910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5F2-4A22-A4F5-312852A0165D}"/>
                </c:ext>
              </c:extLst>
            </c:dLbl>
            <c:dLbl>
              <c:idx val="1"/>
              <c:layout>
                <c:manualLayout>
                  <c:x val="-1.3643339472068772E-2"/>
                  <c:y val="7.02375550251790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F2-4A22-A4F5-312852A0165D}"/>
                </c:ext>
              </c:extLst>
            </c:dLbl>
            <c:dLbl>
              <c:idx val="2"/>
              <c:layout>
                <c:manualLayout>
                  <c:x val="-1.1694290976058968E-2"/>
                  <c:y val="1.05356332537768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F2-4A22-A4F5-312852A0165D}"/>
                </c:ext>
              </c:extLst>
            </c:dLbl>
            <c:dLbl>
              <c:idx val="3"/>
              <c:layout>
                <c:manualLayout>
                  <c:x val="-9.7452424800491093E-3"/>
                  <c:y val="1.05356332537768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F2-4A22-A4F5-312852A0165D}"/>
                </c:ext>
              </c:extLst>
            </c:dLbl>
            <c:dLbl>
              <c:idx val="4"/>
              <c:layout>
                <c:manualLayout>
                  <c:x val="-1.5592387968078577E-2"/>
                  <c:y val="1.05356332537768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F2-4A22-A4F5-312852A016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Sheet1!$B$37:$K$37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Sheet1!$B$38:$K$38</c:f>
              <c:numCache>
                <c:formatCode>0_ </c:formatCode>
                <c:ptCount val="10"/>
                <c:pt idx="0">
                  <c:v>1673.0781999999999</c:v>
                </c:pt>
                <c:pt idx="1">
                  <c:v>1659.5532000000001</c:v>
                </c:pt>
                <c:pt idx="2">
                  <c:v>907.42989999999998</c:v>
                </c:pt>
                <c:pt idx="3">
                  <c:v>1242.2080000000001</c:v>
                </c:pt>
                <c:pt idx="4">
                  <c:v>1088.9637</c:v>
                </c:pt>
                <c:pt idx="5">
                  <c:v>688.10680000000002</c:v>
                </c:pt>
                <c:pt idx="6">
                  <c:v>355.73599999999999</c:v>
                </c:pt>
                <c:pt idx="7">
                  <c:v>1602.2805000000001</c:v>
                </c:pt>
                <c:pt idx="8">
                  <c:v>1495.4976999999999</c:v>
                </c:pt>
                <c:pt idx="9">
                  <c:v>1284.1705999999999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2-4A22-A4F5-312852A0165D}"/>
            </c:ext>
          </c:extLst>
        </c:ser>
        <c:ser>
          <c:idx val="1"/>
          <c:order val="1"/>
          <c:tx>
            <c:strRef>
              <c:f>Sheet1!$A$39</c:f>
              <c:strCache>
                <c:ptCount val="1"/>
                <c:pt idx="0">
                  <c:v>序列CIFAR10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5.847145488029394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F2-4A22-A4F5-312852A0165D}"/>
                </c:ext>
              </c:extLst>
            </c:dLbl>
            <c:dLbl>
              <c:idx val="6"/>
              <c:layout>
                <c:manualLayout>
                  <c:x val="1.949048496009821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F2-4A22-A4F5-312852A016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Sheet1!$B$37:$K$37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Sheet1!$B$39:$K$39</c:f>
              <c:numCache>
                <c:formatCode>0_ </c:formatCode>
                <c:ptCount val="10"/>
                <c:pt idx="0">
                  <c:v>5872.1063999999997</c:v>
                </c:pt>
                <c:pt idx="1">
                  <c:v>5819.6671999999999</c:v>
                </c:pt>
                <c:pt idx="2">
                  <c:v>1112.3775000000001</c:v>
                </c:pt>
                <c:pt idx="3">
                  <c:v>3032.3033</c:v>
                </c:pt>
                <c:pt idx="4">
                  <c:v>4151.2157999999999</c:v>
                </c:pt>
                <c:pt idx="5">
                  <c:v>163.9427</c:v>
                </c:pt>
                <c:pt idx="6">
                  <c:v>445.41149999999999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F2-4A22-A4F5-312852A016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7649567"/>
        <c:axId val="867643327"/>
      </c:barChart>
      <c:catAx>
        <c:axId val="867649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867643327"/>
        <c:crosses val="autoZero"/>
        <c:auto val="1"/>
        <c:lblAlgn val="ctr"/>
        <c:lblOffset val="100"/>
        <c:noMultiLvlLbl val="0"/>
      </c:catAx>
      <c:valAx>
        <c:axId val="86764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67649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Sheet1!$A$44</c:f>
              <c:strCache>
                <c:ptCount val="1"/>
                <c:pt idx="0">
                  <c:v>CIFAR10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541436464088397E-2"/>
                  <c:y val="3.51187775125895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3E-4E94-A0E7-2EA793E2711A}"/>
                </c:ext>
              </c:extLst>
            </c:dLbl>
            <c:dLbl>
              <c:idx val="1"/>
              <c:layout>
                <c:manualLayout>
                  <c:x val="-1.169429097605895E-2"/>
                  <c:y val="3.51187775125882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3E-4E94-A0E7-2EA793E2711A}"/>
                </c:ext>
              </c:extLst>
            </c:dLbl>
            <c:dLbl>
              <c:idx val="2"/>
              <c:layout>
                <c:manualLayout>
                  <c:x val="-1.1694290976058968E-2"/>
                  <c:y val="-1.2876736334792539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3E-4E94-A0E7-2EA793E2711A}"/>
                </c:ext>
              </c:extLst>
            </c:dLbl>
            <c:dLbl>
              <c:idx val="3"/>
              <c:layout>
                <c:manualLayout>
                  <c:x val="-1.3643339472068753E-2"/>
                  <c:y val="3.51187775125895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3E-4E94-A0E7-2EA793E2711A}"/>
                </c:ext>
              </c:extLst>
            </c:dLbl>
            <c:dLbl>
              <c:idx val="4"/>
              <c:layout>
                <c:manualLayout>
                  <c:x val="-1.1694290976058931E-2"/>
                  <c:y val="3.51187775125895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3E-4E94-A0E7-2EA793E2711A}"/>
                </c:ext>
              </c:extLst>
            </c:dLbl>
            <c:dLbl>
              <c:idx val="6"/>
              <c:layout>
                <c:manualLayout>
                  <c:x val="-5.847145488029537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3E-4E94-A0E7-2EA793E271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Sheet1!$B$43:$K$43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Sheet1!$B$44:$K$44</c:f>
              <c:numCache>
                <c:formatCode>0_ </c:formatCode>
                <c:ptCount val="10"/>
                <c:pt idx="0">
                  <c:v>1472.1919</c:v>
                </c:pt>
                <c:pt idx="1">
                  <c:v>1466.3966</c:v>
                </c:pt>
                <c:pt idx="2">
                  <c:v>1003.2685</c:v>
                </c:pt>
                <c:pt idx="3">
                  <c:v>1444.4706000000001</c:v>
                </c:pt>
                <c:pt idx="4">
                  <c:v>1336.5003999999999</c:v>
                </c:pt>
                <c:pt idx="5">
                  <c:v>2044.9265</c:v>
                </c:pt>
                <c:pt idx="6">
                  <c:v>596.9425</c:v>
                </c:pt>
                <c:pt idx="7">
                  <c:v>1503.9043999999999</c:v>
                </c:pt>
                <c:pt idx="8">
                  <c:v>1456.3244999999999</c:v>
                </c:pt>
                <c:pt idx="9">
                  <c:v>1411.5252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E-4E94-A0E7-2EA793E2711A}"/>
            </c:ext>
          </c:extLst>
        </c:ser>
        <c:ser>
          <c:idx val="1"/>
          <c:order val="1"/>
          <c:tx>
            <c:strRef>
              <c:f>Sheet1!$A$45</c:f>
              <c:strCache>
                <c:ptCount val="1"/>
                <c:pt idx="0">
                  <c:v>序列CIFAR10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9.7452424800491093E-3"/>
                  <c:y val="3.51187775125895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3E-4E94-A0E7-2EA793E271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Sheet1!$B$43:$K$43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Sheet1!$B$45:$K$45</c:f>
              <c:numCache>
                <c:formatCode>0_ </c:formatCode>
                <c:ptCount val="10"/>
                <c:pt idx="0">
                  <c:v>8679.8392000000003</c:v>
                </c:pt>
                <c:pt idx="1">
                  <c:v>9016.5280000000002</c:v>
                </c:pt>
                <c:pt idx="2">
                  <c:v>4088.7539999999999</c:v>
                </c:pt>
                <c:pt idx="3">
                  <c:v>8403.4046999999991</c:v>
                </c:pt>
                <c:pt idx="4">
                  <c:v>8049.8185000000003</c:v>
                </c:pt>
                <c:pt idx="5">
                  <c:v>1405.7602999999999</c:v>
                </c:pt>
                <c:pt idx="6">
                  <c:v>1626.4771000000001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3E-4E94-A0E7-2EA793E271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3111167"/>
        <c:axId val="823115327"/>
      </c:barChart>
      <c:catAx>
        <c:axId val="82311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823115327"/>
        <c:crosses val="autoZero"/>
        <c:auto val="1"/>
        <c:lblAlgn val="ctr"/>
        <c:lblOffset val="100"/>
        <c:noMultiLvlLbl val="0"/>
      </c:catAx>
      <c:valAx>
        <c:axId val="82311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2311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CIFAR10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Sheet1!$B$48:$K$48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Sheet1!$B$49:$K$49</c:f>
              <c:numCache>
                <c:formatCode>General</c:formatCode>
                <c:ptCount val="10"/>
                <c:pt idx="0">
                  <c:v>5009</c:v>
                </c:pt>
                <c:pt idx="1">
                  <c:v>5009</c:v>
                </c:pt>
                <c:pt idx="2">
                  <c:v>9021</c:v>
                </c:pt>
                <c:pt idx="3">
                  <c:v>5281</c:v>
                </c:pt>
                <c:pt idx="4">
                  <c:v>7813</c:v>
                </c:pt>
                <c:pt idx="5">
                  <c:v>3067</c:v>
                </c:pt>
                <c:pt idx="6">
                  <c:v>8405</c:v>
                </c:pt>
                <c:pt idx="7">
                  <c:v>3281</c:v>
                </c:pt>
                <c:pt idx="8">
                  <c:v>4929</c:v>
                </c:pt>
                <c:pt idx="9">
                  <c:v>6549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8-493B-AF4F-A7FDA5CB43A5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序列CIFAR10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7541436464088379E-2"/>
                  <c:y val="-1.287673277404361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68-493B-AF4F-A7FDA5CB43A5}"/>
                </c:ext>
              </c:extLst>
            </c:dLbl>
            <c:dLbl>
              <c:idx val="1"/>
              <c:layout>
                <c:manualLayout>
                  <c:x val="1.5592387968078577E-2"/>
                  <c:y val="-1.287673277404361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768-493B-AF4F-A7FDA5CB43A5}"/>
                </c:ext>
              </c:extLst>
            </c:dLbl>
            <c:dLbl>
              <c:idx val="2"/>
              <c:layout>
                <c:manualLayout>
                  <c:x val="1.754143646408839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768-493B-AF4F-A7FDA5CB43A5}"/>
                </c:ext>
              </c:extLst>
            </c:dLbl>
            <c:dLbl>
              <c:idx val="3"/>
              <c:layout>
                <c:manualLayout>
                  <c:x val="1.3643339472068753E-2"/>
                  <c:y val="3.511876780134391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68-493B-AF4F-A7FDA5CB43A5}"/>
                </c:ext>
              </c:extLst>
            </c:dLbl>
            <c:dLbl>
              <c:idx val="4"/>
              <c:layout>
                <c:manualLayout>
                  <c:x val="2.143953345610804E-2"/>
                  <c:y val="3.511876780134262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68-493B-AF4F-A7FDA5CB43A5}"/>
                </c:ext>
              </c:extLst>
            </c:dLbl>
            <c:dLbl>
              <c:idx val="5"/>
              <c:layout>
                <c:manualLayout>
                  <c:x val="1.5592387968078504E-2"/>
                  <c:y val="-1.287673277404361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68-493B-AF4F-A7FDA5CB43A5}"/>
                </c:ext>
              </c:extLst>
            </c:dLbl>
            <c:dLbl>
              <c:idx val="6"/>
              <c:layout>
                <c:manualLayout>
                  <c:x val="2.3388581952117862E-2"/>
                  <c:y val="-3.511876780134391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68-493B-AF4F-A7FDA5CB43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Sheet1!$B$48:$K$48</c:f>
              <c:strCache>
                <c:ptCount val="10"/>
                <c:pt idx="0">
                  <c:v>IF</c:v>
                </c:pt>
                <c:pt idx="1">
                  <c:v>LIF</c:v>
                </c:pt>
                <c:pt idx="2">
                  <c:v>CLIF</c:v>
                </c:pt>
                <c:pt idx="3">
                  <c:v>PSN家族</c:v>
                </c:pt>
                <c:pt idx="4">
                  <c:v>TEBN</c:v>
                </c:pt>
                <c:pt idx="5">
                  <c:v>OSR</c:v>
                </c:pt>
                <c:pt idx="6">
                  <c:v>BlockALIF</c:v>
                </c:pt>
                <c:pt idx="7">
                  <c:v>Tandem</c:v>
                </c:pt>
                <c:pt idx="8">
                  <c:v>响应蒸馏</c:v>
                </c:pt>
                <c:pt idx="9">
                  <c:v>特征蒸馏</c:v>
                </c:pt>
              </c:strCache>
            </c:strRef>
          </c:cat>
          <c:val>
            <c:numRef>
              <c:f>Sheet1!$B$50:$K$50</c:f>
              <c:numCache>
                <c:formatCode>General</c:formatCode>
                <c:ptCount val="10"/>
                <c:pt idx="0">
                  <c:v>1863</c:v>
                </c:pt>
                <c:pt idx="1">
                  <c:v>1863</c:v>
                </c:pt>
                <c:pt idx="2">
                  <c:v>2395</c:v>
                </c:pt>
                <c:pt idx="3">
                  <c:v>1959</c:v>
                </c:pt>
                <c:pt idx="4">
                  <c:v>2601</c:v>
                </c:pt>
                <c:pt idx="5">
                  <c:v>1201</c:v>
                </c:pt>
                <c:pt idx="6">
                  <c:v>3755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8-493B-AF4F-A7FDA5CB43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7979215"/>
        <c:axId val="1937978383"/>
      </c:barChart>
      <c:catAx>
        <c:axId val="193797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CN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937978383"/>
        <c:crosses val="autoZero"/>
        <c:auto val="1"/>
        <c:lblAlgn val="ctr"/>
        <c:lblOffset val="100"/>
        <c:noMultiLvlLbl val="0"/>
      </c:catAx>
      <c:valAx>
        <c:axId val="193797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193797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359560"/>
            <a:ext cx="15565041" cy="5019487"/>
          </a:xfrm>
        </p:spPr>
        <p:txBody>
          <a:bodyPr anchor="b"/>
          <a:lstStyle>
            <a:lvl1pPr algn="ctr"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7572618"/>
            <a:ext cx="13733860" cy="3480933"/>
          </a:xfrm>
        </p:spPr>
        <p:txBody>
          <a:bodyPr/>
          <a:lstStyle>
            <a:lvl1pPr marL="0" indent="0" algn="ctr">
              <a:buNone/>
              <a:defRPr sz="4806"/>
            </a:lvl1pPr>
            <a:lvl2pPr marL="915589" indent="0" algn="ctr">
              <a:buNone/>
              <a:defRPr sz="4005"/>
            </a:lvl2pPr>
            <a:lvl3pPr marL="1831177" indent="0" algn="ctr">
              <a:buNone/>
              <a:defRPr sz="3605"/>
            </a:lvl3pPr>
            <a:lvl4pPr marL="2746766" indent="0" algn="ctr">
              <a:buNone/>
              <a:defRPr sz="3204"/>
            </a:lvl4pPr>
            <a:lvl5pPr marL="3662355" indent="0" algn="ctr">
              <a:buNone/>
              <a:defRPr sz="3204"/>
            </a:lvl5pPr>
            <a:lvl6pPr marL="4577944" indent="0" algn="ctr">
              <a:buNone/>
              <a:defRPr sz="3204"/>
            </a:lvl6pPr>
            <a:lvl7pPr marL="5493532" indent="0" algn="ctr">
              <a:buNone/>
              <a:defRPr sz="3204"/>
            </a:lvl7pPr>
            <a:lvl8pPr marL="6409121" indent="0" algn="ctr">
              <a:buNone/>
              <a:defRPr sz="3204"/>
            </a:lvl8pPr>
            <a:lvl9pPr marL="7324710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767608"/>
            <a:ext cx="3948485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767608"/>
            <a:ext cx="11616556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3594411"/>
            <a:ext cx="15793939" cy="5997351"/>
          </a:xfrm>
        </p:spPr>
        <p:txBody>
          <a:bodyPr anchor="b"/>
          <a:lstStyle>
            <a:lvl1pPr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9648499"/>
            <a:ext cx="15793939" cy="3153865"/>
          </a:xfrm>
        </p:spPr>
        <p:txBody>
          <a:bodyPr/>
          <a:lstStyle>
            <a:lvl1pPr marL="0" indent="0">
              <a:buNone/>
              <a:defRPr sz="4806">
                <a:solidFill>
                  <a:schemeClr val="tx1"/>
                </a:solidFill>
              </a:defRPr>
            </a:lvl1pPr>
            <a:lvl2pPr marL="915589" indent="0">
              <a:buNone/>
              <a:defRPr sz="4005">
                <a:solidFill>
                  <a:schemeClr val="tx1">
                    <a:tint val="75000"/>
                  </a:schemeClr>
                </a:solidFill>
              </a:defRPr>
            </a:lvl2pPr>
            <a:lvl3pPr marL="1831177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6766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355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7944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3532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1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471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3838039"/>
            <a:ext cx="778252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3838039"/>
            <a:ext cx="778252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767611"/>
            <a:ext cx="15793939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3534334"/>
            <a:ext cx="7746754" cy="1732122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5266456"/>
            <a:ext cx="7746754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3534334"/>
            <a:ext cx="7784906" cy="1732122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5266456"/>
            <a:ext cx="7784906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61178"/>
            <a:ext cx="5906036" cy="3364124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2075881"/>
            <a:ext cx="9270355" cy="10245894"/>
          </a:xfrm>
        </p:spPr>
        <p:txBody>
          <a:bodyPr/>
          <a:lstStyle>
            <a:lvl1pPr>
              <a:defRPr sz="6408"/>
            </a:lvl1pPr>
            <a:lvl2pPr>
              <a:defRPr sz="5607"/>
            </a:lvl2pPr>
            <a:lvl3pPr>
              <a:defRPr sz="4806"/>
            </a:lvl3pPr>
            <a:lvl4pPr>
              <a:defRPr sz="4005"/>
            </a:lvl4pPr>
            <a:lvl5pPr>
              <a:defRPr sz="4005"/>
            </a:lvl5pPr>
            <a:lvl6pPr>
              <a:defRPr sz="4005"/>
            </a:lvl6pPr>
            <a:lvl7pPr>
              <a:defRPr sz="4005"/>
            </a:lvl7pPr>
            <a:lvl8pPr>
              <a:defRPr sz="4005"/>
            </a:lvl8pPr>
            <a:lvl9pPr>
              <a:defRPr sz="4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325302"/>
            <a:ext cx="5906036" cy="8013158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61178"/>
            <a:ext cx="5906036" cy="3364124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2075881"/>
            <a:ext cx="9270355" cy="10245894"/>
          </a:xfrm>
        </p:spPr>
        <p:txBody>
          <a:bodyPr anchor="t"/>
          <a:lstStyle>
            <a:lvl1pPr marL="0" indent="0">
              <a:buNone/>
              <a:defRPr sz="6408"/>
            </a:lvl1pPr>
            <a:lvl2pPr marL="915589" indent="0">
              <a:buNone/>
              <a:defRPr sz="5607"/>
            </a:lvl2pPr>
            <a:lvl3pPr marL="1831177" indent="0">
              <a:buNone/>
              <a:defRPr sz="4806"/>
            </a:lvl3pPr>
            <a:lvl4pPr marL="2746766" indent="0">
              <a:buNone/>
              <a:defRPr sz="4005"/>
            </a:lvl4pPr>
            <a:lvl5pPr marL="3662355" indent="0">
              <a:buNone/>
              <a:defRPr sz="4005"/>
            </a:lvl5pPr>
            <a:lvl6pPr marL="4577944" indent="0">
              <a:buNone/>
              <a:defRPr sz="4005"/>
            </a:lvl6pPr>
            <a:lvl7pPr marL="5493532" indent="0">
              <a:buNone/>
              <a:defRPr sz="4005"/>
            </a:lvl7pPr>
            <a:lvl8pPr marL="6409121" indent="0">
              <a:buNone/>
              <a:defRPr sz="4005"/>
            </a:lvl8pPr>
            <a:lvl9pPr marL="7324710" indent="0">
              <a:buNone/>
              <a:defRPr sz="40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325302"/>
            <a:ext cx="5906036" cy="8013158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7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767611"/>
            <a:ext cx="15793939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3838039"/>
            <a:ext cx="15793939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3363052"/>
            <a:ext cx="4120158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433-09ED-4989-B965-8BBCC0F89B70}" type="datetimeFigureOut">
              <a:rPr lang="zh-CN" altLang="en-US" smtClean="0"/>
              <a:t>2024-12-10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3363052"/>
            <a:ext cx="61802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3363052"/>
            <a:ext cx="4120158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6EB6-00C3-4804-BD6E-B81E1390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1177" rtl="0" eaLnBrk="1" latinLnBrk="0" hangingPunct="1">
        <a:lnSpc>
          <a:spcPct val="90000"/>
        </a:lnSpc>
        <a:spcBef>
          <a:spcPct val="0"/>
        </a:spcBef>
        <a:buNone/>
        <a:defRPr sz="8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4" indent="-457794" algn="l" defTabSz="1831177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7" kern="1200">
          <a:solidFill>
            <a:schemeClr val="tx1"/>
          </a:solidFill>
          <a:latin typeface="+mn-lt"/>
          <a:ea typeface="+mn-ea"/>
          <a:cs typeface="+mn-cs"/>
        </a:defRPr>
      </a:lvl1pPr>
      <a:lvl2pPr marL="1373383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6" kern="1200">
          <a:solidFill>
            <a:schemeClr val="tx1"/>
          </a:solidFill>
          <a:latin typeface="+mn-lt"/>
          <a:ea typeface="+mn-ea"/>
          <a:cs typeface="+mn-cs"/>
        </a:defRPr>
      </a:lvl2pPr>
      <a:lvl3pPr marL="2288972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3pPr>
      <a:lvl4pPr marL="3204561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149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5738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327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6915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2504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589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177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766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355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944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3532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121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471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CE30C8A6-031B-4C97-9045-2DC313CB7C4E}"/>
              </a:ext>
            </a:extLst>
          </p:cNvPr>
          <p:cNvSpPr txBox="1"/>
          <p:nvPr/>
        </p:nvSpPr>
        <p:spPr>
          <a:xfrm>
            <a:off x="8876463" y="514937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分类正确率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(%)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CDC68A0-6FE1-40AF-ACEC-97FC96B58270}"/>
              </a:ext>
            </a:extLst>
          </p:cNvPr>
          <p:cNvSpPr txBox="1"/>
          <p:nvPr/>
        </p:nvSpPr>
        <p:spPr>
          <a:xfrm>
            <a:off x="4500026" y="9005326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训练速度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(samples/s)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FA46C9-26A9-4F86-8724-0A2F8878F08B}"/>
              </a:ext>
            </a:extLst>
          </p:cNvPr>
          <p:cNvSpPr txBox="1"/>
          <p:nvPr/>
        </p:nvSpPr>
        <p:spPr>
          <a:xfrm>
            <a:off x="11973509" y="9005326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推理速度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(samples/s)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3768F5-8D4D-4018-B391-7B6C02E6BB6E}"/>
              </a:ext>
            </a:extLst>
          </p:cNvPr>
          <p:cNvSpPr txBox="1"/>
          <p:nvPr/>
        </p:nvSpPr>
        <p:spPr>
          <a:xfrm>
            <a:off x="4500026" y="1284105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(d)GPU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显存消耗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(MB)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14D5A68-64B3-4C43-AF16-940D4F1A7D48}"/>
              </a:ext>
            </a:extLst>
          </p:cNvPr>
          <p:cNvSpPr txBox="1"/>
          <p:nvPr/>
        </p:nvSpPr>
        <p:spPr>
          <a:xfrm>
            <a:off x="11973509" y="1284105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(e)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突触操作数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(M)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83CAF1F6-A69E-45D8-8049-07D61ACF8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27059"/>
              </p:ext>
            </p:extLst>
          </p:nvPr>
        </p:nvGraphicFramePr>
        <p:xfrm>
          <a:off x="2567905" y="1507422"/>
          <a:ext cx="14518024" cy="376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6EDEB3E-2557-4213-955B-E64AE3958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00223"/>
              </p:ext>
            </p:extLst>
          </p:nvPr>
        </p:nvGraphicFramePr>
        <p:xfrm>
          <a:off x="9885929" y="9293953"/>
          <a:ext cx="7200000" cy="36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CC58AC49-3281-42EF-8B96-785316C31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81483"/>
              </p:ext>
            </p:extLst>
          </p:nvPr>
        </p:nvGraphicFramePr>
        <p:xfrm>
          <a:off x="2567906" y="5414762"/>
          <a:ext cx="7200000" cy="361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62651C8-0772-492D-A637-3F9F48397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094523"/>
              </p:ext>
            </p:extLst>
          </p:nvPr>
        </p:nvGraphicFramePr>
        <p:xfrm>
          <a:off x="9885929" y="5414762"/>
          <a:ext cx="7200000" cy="361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A74CCD76-A40A-4682-A652-C8F3D2863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801626"/>
              </p:ext>
            </p:extLst>
          </p:nvPr>
        </p:nvGraphicFramePr>
        <p:xfrm>
          <a:off x="2567906" y="9293953"/>
          <a:ext cx="7200000" cy="36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106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71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32</cp:revision>
  <dcterms:created xsi:type="dcterms:W3CDTF">2024-12-02T11:30:24Z</dcterms:created>
  <dcterms:modified xsi:type="dcterms:W3CDTF">2024-12-10T10:42:16Z</dcterms:modified>
</cp:coreProperties>
</file>