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5B9BD5"/>
    <a:srgbClr val="FFC000"/>
    <a:srgbClr val="00B0F0"/>
    <a:srgbClr val="00B050"/>
    <a:srgbClr val="548235"/>
    <a:srgbClr val="C55A11"/>
    <a:srgbClr val="70AD47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8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7B4A-B6DD-4A6F-9ADA-3873F3963008}" type="datetimeFigureOut">
              <a:rPr lang="zh-CN" altLang="en-US" smtClean="0"/>
              <a:t>2024-11-05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43D6-CECB-4562-9E6A-C5FFA1C8A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327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7B4A-B6DD-4A6F-9ADA-3873F3963008}" type="datetimeFigureOut">
              <a:rPr lang="zh-CN" altLang="en-US" smtClean="0"/>
              <a:t>2024-11-05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43D6-CECB-4562-9E6A-C5FFA1C8A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58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7B4A-B6DD-4A6F-9ADA-3873F3963008}" type="datetimeFigureOut">
              <a:rPr lang="zh-CN" altLang="en-US" smtClean="0"/>
              <a:t>2024-11-05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43D6-CECB-4562-9E6A-C5FFA1C8A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91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7B4A-B6DD-4A6F-9ADA-3873F3963008}" type="datetimeFigureOut">
              <a:rPr lang="zh-CN" altLang="en-US" smtClean="0"/>
              <a:t>2024-11-05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43D6-CECB-4562-9E6A-C5FFA1C8A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39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7B4A-B6DD-4A6F-9ADA-3873F3963008}" type="datetimeFigureOut">
              <a:rPr lang="zh-CN" altLang="en-US" smtClean="0"/>
              <a:t>2024-11-05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43D6-CECB-4562-9E6A-C5FFA1C8A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7B4A-B6DD-4A6F-9ADA-3873F3963008}" type="datetimeFigureOut">
              <a:rPr lang="zh-CN" altLang="en-US" smtClean="0"/>
              <a:t>2024-11-05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43D6-CECB-4562-9E6A-C5FFA1C8A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87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7B4A-B6DD-4A6F-9ADA-3873F3963008}" type="datetimeFigureOut">
              <a:rPr lang="zh-CN" altLang="en-US" smtClean="0"/>
              <a:t>2024-11-05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43D6-CECB-4562-9E6A-C5FFA1C8A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92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7B4A-B6DD-4A6F-9ADA-3873F3963008}" type="datetimeFigureOut">
              <a:rPr lang="zh-CN" altLang="en-US" smtClean="0"/>
              <a:t>2024-11-05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43D6-CECB-4562-9E6A-C5FFA1C8A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15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7B4A-B6DD-4A6F-9ADA-3873F3963008}" type="datetimeFigureOut">
              <a:rPr lang="zh-CN" altLang="en-US" smtClean="0"/>
              <a:t>2024-11-05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43D6-CECB-4562-9E6A-C5FFA1C8A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70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7B4A-B6DD-4A6F-9ADA-3873F3963008}" type="datetimeFigureOut">
              <a:rPr lang="zh-CN" altLang="en-US" smtClean="0"/>
              <a:t>2024-11-05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43D6-CECB-4562-9E6A-C5FFA1C8A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24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7B4A-B6DD-4A6F-9ADA-3873F3963008}" type="datetimeFigureOut">
              <a:rPr lang="zh-CN" altLang="en-US" smtClean="0"/>
              <a:t>2024-11-05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A43D6-CECB-4562-9E6A-C5FFA1C8A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574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27B4A-B6DD-4A6F-9ADA-3873F3963008}" type="datetimeFigureOut">
              <a:rPr lang="zh-CN" altLang="en-US" smtClean="0"/>
              <a:t>2024-11-05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A43D6-CECB-4562-9E6A-C5FFA1C8A3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88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>
            <a:extLst>
              <a:ext uri="{FF2B5EF4-FFF2-40B4-BE49-F238E27FC236}">
                <a16:creationId xmlns:a16="http://schemas.microsoft.com/office/drawing/2014/main" id="{D7926CA6-328B-420B-8493-5D7609F4A312}"/>
              </a:ext>
            </a:extLst>
          </p:cNvPr>
          <p:cNvSpPr/>
          <p:nvPr/>
        </p:nvSpPr>
        <p:spPr>
          <a:xfrm>
            <a:off x="2816498" y="2144438"/>
            <a:ext cx="1216563" cy="3027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宋体" panose="02010600030101010101" pitchFamily="2" charset="-122"/>
                <a:ea typeface="宋体" panose="02010600030101010101" pitchFamily="2" charset="-122"/>
              </a:rPr>
              <a:t>Attention SNN</a:t>
            </a:r>
            <a:endParaRPr lang="zh-CN" altLang="en-US" sz="9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DCAA8508-A140-4CB4-BC96-A92D5CD51BB8}"/>
              </a:ext>
            </a:extLst>
          </p:cNvPr>
          <p:cNvGrpSpPr/>
          <p:nvPr/>
        </p:nvGrpSpPr>
        <p:grpSpPr>
          <a:xfrm>
            <a:off x="1115444" y="394635"/>
            <a:ext cx="1216563" cy="773350"/>
            <a:chOff x="960016" y="394635"/>
            <a:chExt cx="1216563" cy="77335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A9937C5A-5B27-4D3C-A60A-F3AA9DC043EA}"/>
                </a:ext>
              </a:extLst>
            </p:cNvPr>
            <p:cNvSpPr/>
            <p:nvPr/>
          </p:nvSpPr>
          <p:spPr>
            <a:xfrm>
              <a:off x="960016" y="865211"/>
              <a:ext cx="1216563" cy="30277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Spiking </a:t>
              </a:r>
              <a:r>
                <a:rPr lang="en-US" altLang="zh-CN" sz="900" dirty="0" err="1">
                  <a:latin typeface="宋体" panose="02010600030101010101" pitchFamily="2" charset="-122"/>
                  <a:ea typeface="宋体" panose="02010600030101010101" pitchFamily="2" charset="-122"/>
                </a:rPr>
                <a:t>ResNet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F3736AA-9C87-479E-B2B1-99CCCCDBC5AE}"/>
                </a:ext>
              </a:extLst>
            </p:cNvPr>
            <p:cNvSpPr/>
            <p:nvPr/>
          </p:nvSpPr>
          <p:spPr>
            <a:xfrm>
              <a:off x="960016" y="394635"/>
              <a:ext cx="1216563" cy="30277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latin typeface="宋体" panose="02010600030101010101" pitchFamily="2" charset="-122"/>
                  <a:ea typeface="宋体" panose="02010600030101010101" pitchFamily="2" charset="-122"/>
                </a:rPr>
                <a:t>ResNet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868F7E88-9065-4666-9BF7-09FD0835EC34}"/>
              </a:ext>
            </a:extLst>
          </p:cNvPr>
          <p:cNvGrpSpPr/>
          <p:nvPr/>
        </p:nvGrpSpPr>
        <p:grpSpPr>
          <a:xfrm>
            <a:off x="1115443" y="3904854"/>
            <a:ext cx="1216563" cy="767057"/>
            <a:chOff x="701925" y="3908290"/>
            <a:chExt cx="1216563" cy="767057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119326A9-69D9-443A-806A-99A7C98C29AA}"/>
                </a:ext>
              </a:extLst>
            </p:cNvPr>
            <p:cNvSpPr/>
            <p:nvPr/>
          </p:nvSpPr>
          <p:spPr>
            <a:xfrm>
              <a:off x="701925" y="4372573"/>
              <a:ext cx="1216563" cy="302774"/>
            </a:xfrm>
            <a:prstGeom prst="roundRect">
              <a:avLst/>
            </a:prstGeom>
            <a:solidFill>
              <a:srgbClr val="7030A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Transformer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7FC08936-D7D7-42B8-AE05-30BC5CD8498D}"/>
                </a:ext>
              </a:extLst>
            </p:cNvPr>
            <p:cNvSpPr/>
            <p:nvPr/>
          </p:nvSpPr>
          <p:spPr>
            <a:xfrm>
              <a:off x="701925" y="3908290"/>
              <a:ext cx="1216563" cy="302774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latin typeface="宋体" panose="02010600030101010101" pitchFamily="2" charset="-122"/>
                  <a:ea typeface="宋体" panose="02010600030101010101" pitchFamily="2" charset="-122"/>
                </a:rPr>
                <a:t>Spikformer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04F0F51F-E5A5-4DEF-9971-1E0E1226BC7D}"/>
              </a:ext>
            </a:extLst>
          </p:cNvPr>
          <p:cNvGrpSpPr/>
          <p:nvPr/>
        </p:nvGrpSpPr>
        <p:grpSpPr>
          <a:xfrm>
            <a:off x="1987970" y="1583044"/>
            <a:ext cx="1216563" cy="1890336"/>
            <a:chOff x="1830490" y="1583044"/>
            <a:chExt cx="1216563" cy="1890336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92EA6996-F98D-4605-A0E1-A7E2B78E59B7}"/>
                </a:ext>
              </a:extLst>
            </p:cNvPr>
            <p:cNvSpPr/>
            <p:nvPr/>
          </p:nvSpPr>
          <p:spPr>
            <a:xfrm>
              <a:off x="1830490" y="1583044"/>
              <a:ext cx="1216563" cy="30277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MS </a:t>
              </a:r>
              <a:r>
                <a:rPr lang="en-US" altLang="zh-CN" sz="900" dirty="0" err="1">
                  <a:latin typeface="宋体" panose="02010600030101010101" pitchFamily="2" charset="-122"/>
                  <a:ea typeface="宋体" panose="02010600030101010101" pitchFamily="2" charset="-122"/>
                </a:rPr>
                <a:t>ResNet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6A153997-92B5-4D90-8440-5A9199FE2E58}"/>
                </a:ext>
              </a:extLst>
            </p:cNvPr>
            <p:cNvSpPr/>
            <p:nvPr/>
          </p:nvSpPr>
          <p:spPr>
            <a:xfrm>
              <a:off x="1830490" y="3170606"/>
              <a:ext cx="1216563" cy="302774"/>
            </a:xfrm>
            <a:prstGeom prst="roundRect">
              <a:avLst/>
            </a:prstGeom>
            <a:solidFill>
              <a:srgbClr val="00B0F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Spike-Driven Transformer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78B1DF8-71AC-4624-8562-0D2D3C75D87F}"/>
              </a:ext>
            </a:extLst>
          </p:cNvPr>
          <p:cNvSpPr/>
          <p:nvPr/>
        </p:nvSpPr>
        <p:spPr>
          <a:xfrm>
            <a:off x="2816499" y="2648705"/>
            <a:ext cx="1216563" cy="30277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latin typeface="宋体" panose="02010600030101010101" pitchFamily="2" charset="-122"/>
                <a:ea typeface="宋体" panose="02010600030101010101" pitchFamily="2" charset="-122"/>
              </a:rPr>
              <a:t>Spike-Driven Transformer V2</a:t>
            </a:r>
            <a:endParaRPr lang="zh-CN" altLang="en-US" sz="9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AAA209EC-7CA3-4DA8-93FA-B828DD652C11}"/>
              </a:ext>
            </a:extLst>
          </p:cNvPr>
          <p:cNvGrpSpPr/>
          <p:nvPr/>
        </p:nvGrpSpPr>
        <p:grpSpPr>
          <a:xfrm>
            <a:off x="242918" y="1583044"/>
            <a:ext cx="1216563" cy="1890336"/>
            <a:chOff x="85438" y="1583044"/>
            <a:chExt cx="1216563" cy="1890336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15373152-D66E-4FB8-A9A8-AF618FD7B0BB}"/>
                </a:ext>
              </a:extLst>
            </p:cNvPr>
            <p:cNvSpPr/>
            <p:nvPr/>
          </p:nvSpPr>
          <p:spPr>
            <a:xfrm>
              <a:off x="85438" y="1583044"/>
              <a:ext cx="1216563" cy="30277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>
                  <a:latin typeface="宋体" panose="02010600030101010101" pitchFamily="2" charset="-122"/>
                  <a:ea typeface="宋体" panose="02010600030101010101" pitchFamily="2" charset="-122"/>
                </a:rPr>
                <a:t>SEW </a:t>
              </a:r>
              <a:r>
                <a:rPr lang="en-US" altLang="zh-CN" sz="900" dirty="0" err="1">
                  <a:latin typeface="宋体" panose="02010600030101010101" pitchFamily="2" charset="-122"/>
                  <a:ea typeface="宋体" panose="02010600030101010101" pitchFamily="2" charset="-122"/>
                </a:rPr>
                <a:t>ResNet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25CFC970-D951-4E57-96A6-9EF8F593A81D}"/>
                </a:ext>
              </a:extLst>
            </p:cNvPr>
            <p:cNvSpPr/>
            <p:nvPr/>
          </p:nvSpPr>
          <p:spPr>
            <a:xfrm>
              <a:off x="85438" y="3170606"/>
              <a:ext cx="1216563" cy="302774"/>
            </a:xfrm>
            <a:prstGeom prst="roundRect">
              <a:avLst/>
            </a:prstGeom>
            <a:solidFill>
              <a:srgbClr val="00B05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 dirty="0" err="1">
                  <a:latin typeface="宋体" panose="02010600030101010101" pitchFamily="2" charset="-122"/>
                  <a:ea typeface="宋体" panose="02010600030101010101" pitchFamily="2" charset="-122"/>
                </a:rPr>
                <a:t>SpikingResformer</a:t>
              </a:r>
              <a:endParaRPr lang="zh-CN" altLang="en-US" sz="9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CD9E4EB-5C82-443B-BF65-4AEF86EB4E12}"/>
              </a:ext>
            </a:extLst>
          </p:cNvPr>
          <p:cNvSpPr/>
          <p:nvPr/>
        </p:nvSpPr>
        <p:spPr>
          <a:xfrm>
            <a:off x="1003233" y="2365238"/>
            <a:ext cx="1216563" cy="3027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 err="1">
                <a:latin typeface="宋体" panose="02010600030101010101" pitchFamily="2" charset="-122"/>
                <a:ea typeface="宋体" panose="02010600030101010101" pitchFamily="2" charset="-122"/>
              </a:rPr>
              <a:t>QKFormer</a:t>
            </a:r>
            <a:endParaRPr lang="zh-CN" altLang="en-US" sz="9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FE19775-803F-4DFE-8D8A-88FA2B7FD799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>
            <a:off x="1723726" y="697409"/>
            <a:ext cx="0" cy="16780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5EC24AF-6C6C-46CC-BE80-810FC906509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851200" y="1167985"/>
            <a:ext cx="872526" cy="41505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9DD0D964-DBF2-4931-988F-1F406EA0760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1723726" y="1167985"/>
            <a:ext cx="872526" cy="41505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2185634D-218E-427E-9A3E-14A522305259}"/>
              </a:ext>
            </a:extLst>
          </p:cNvPr>
          <p:cNvCxnSpPr>
            <a:stCxn id="11" idx="0"/>
            <a:endCxn id="12" idx="2"/>
          </p:cNvCxnSpPr>
          <p:nvPr/>
        </p:nvCxnSpPr>
        <p:spPr>
          <a:xfrm flipV="1">
            <a:off x="1723725" y="4207628"/>
            <a:ext cx="0" cy="16150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2B5D6CC3-E26F-4F7B-8419-30BDF581722D}"/>
              </a:ext>
            </a:extLst>
          </p:cNvPr>
          <p:cNvCxnSpPr>
            <a:cxnSpLocks/>
            <a:stCxn id="12" idx="0"/>
            <a:endCxn id="15" idx="2"/>
          </p:cNvCxnSpPr>
          <p:nvPr/>
        </p:nvCxnSpPr>
        <p:spPr>
          <a:xfrm flipH="1" flipV="1">
            <a:off x="851200" y="3473380"/>
            <a:ext cx="872525" cy="43147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B5BDFCAE-DAC7-4D8F-A46C-BB16FE3B3975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1723725" y="3473380"/>
            <a:ext cx="872527" cy="43147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91DE9BB6-2D1E-4AAC-8E01-CD0311C44587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851200" y="1885818"/>
            <a:ext cx="0" cy="1284788"/>
          </a:xfrm>
          <a:prstGeom prst="straightConnector1">
            <a:avLst/>
          </a:prstGeom>
          <a:ln w="190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D0685D9F-A0F1-436F-BB61-CC96255AA9CE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2596252" y="1885818"/>
            <a:ext cx="0" cy="1284788"/>
          </a:xfrm>
          <a:prstGeom prst="straightConnector1">
            <a:avLst/>
          </a:prstGeom>
          <a:ln w="19050">
            <a:solidFill>
              <a:srgbClr val="5B9BD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文本框 161">
            <a:extLst>
              <a:ext uri="{FF2B5EF4-FFF2-40B4-BE49-F238E27FC236}">
                <a16:creationId xmlns:a16="http://schemas.microsoft.com/office/drawing/2014/main" id="{625C6D1B-0E0D-4143-96D8-C871DD56E4E7}"/>
              </a:ext>
            </a:extLst>
          </p:cNvPr>
          <p:cNvSpPr txBox="1"/>
          <p:nvPr/>
        </p:nvSpPr>
        <p:spPr>
          <a:xfrm>
            <a:off x="1702788" y="670350"/>
            <a:ext cx="5749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rgbClr val="ED7D3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脉冲化</a:t>
            </a: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180F1843-FD6A-4532-A3F2-CACEF6CB86A3}"/>
              </a:ext>
            </a:extLst>
          </p:cNvPr>
          <p:cNvSpPr txBox="1"/>
          <p:nvPr/>
        </p:nvSpPr>
        <p:spPr>
          <a:xfrm>
            <a:off x="179195" y="1223512"/>
            <a:ext cx="111776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改用</a:t>
            </a:r>
            <a:r>
              <a:rPr lang="en-US" altLang="zh-CN" sz="8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SEW</a:t>
            </a:r>
            <a:r>
              <a:rPr lang="zh-CN" altLang="en-US" sz="8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残差连接</a:t>
            </a:r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09141916-321C-4A5E-AFB8-8EE891D5E9A3}"/>
              </a:ext>
            </a:extLst>
          </p:cNvPr>
          <p:cNvSpPr txBox="1"/>
          <p:nvPr/>
        </p:nvSpPr>
        <p:spPr>
          <a:xfrm>
            <a:off x="2248025" y="1223512"/>
            <a:ext cx="12165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rgbClr val="5B9BD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改用膜电位残差连接</a:t>
            </a:r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7C1C1055-41E6-4BD6-A8FB-012C18C14A1A}"/>
              </a:ext>
            </a:extLst>
          </p:cNvPr>
          <p:cNvSpPr txBox="1"/>
          <p:nvPr/>
        </p:nvSpPr>
        <p:spPr>
          <a:xfrm>
            <a:off x="3013070" y="1854015"/>
            <a:ext cx="12165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rgbClr val="70AD4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时空注意力</a:t>
            </a: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AAE042A5-449D-46E2-BDC9-5398639A1789}"/>
              </a:ext>
            </a:extLst>
          </p:cNvPr>
          <p:cNvSpPr txBox="1"/>
          <p:nvPr/>
        </p:nvSpPr>
        <p:spPr>
          <a:xfrm>
            <a:off x="1702788" y="4163332"/>
            <a:ext cx="12165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rgbClr val="2F559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去除</a:t>
            </a:r>
            <a:r>
              <a:rPr lang="en-US" altLang="zh-CN" sz="800" dirty="0" err="1">
                <a:solidFill>
                  <a:srgbClr val="2F5597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Softmax</a:t>
            </a:r>
            <a:endParaRPr lang="zh-CN" altLang="en-US" sz="800" dirty="0">
              <a:solidFill>
                <a:srgbClr val="2F5597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6C05AF1D-D833-45F6-8FED-1134945520A6}"/>
              </a:ext>
            </a:extLst>
          </p:cNvPr>
          <p:cNvSpPr txBox="1"/>
          <p:nvPr/>
        </p:nvSpPr>
        <p:spPr>
          <a:xfrm>
            <a:off x="2316217" y="3519840"/>
            <a:ext cx="10721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rgbClr val="00B0F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矩阵乘改为逐元素乘法和逐维度求和</a:t>
            </a: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8C0BF82B-60C1-4671-AAF5-848A58DDFC72}"/>
              </a:ext>
            </a:extLst>
          </p:cNvPr>
          <p:cNvSpPr txBox="1"/>
          <p:nvPr/>
        </p:nvSpPr>
        <p:spPr>
          <a:xfrm>
            <a:off x="343503" y="3480991"/>
            <a:ext cx="763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矩阵乘改为双脉冲变换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BB38518B-517E-43D3-BC8D-9F4EEF0262E1}"/>
                  </a:ext>
                </a:extLst>
              </p:cNvPr>
              <p:cNvSpPr txBox="1"/>
              <p:nvPr/>
            </p:nvSpPr>
            <p:spPr>
              <a:xfrm>
                <a:off x="1372001" y="2654714"/>
                <a:ext cx="82322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dirty="0">
                    <a:solidFill>
                      <a:srgbClr val="548235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混合</a:t>
                </a:r>
                <a14:m>
                  <m:oMath xmlns:m="http://schemas.openxmlformats.org/officeDocument/2006/math">
                    <m:r>
                      <a:rPr lang="en-US" altLang="zh-CN" sz="800" b="0" i="1" smtClean="0">
                        <a:solidFill>
                          <a:srgbClr val="548235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𝑄𝐾</m:t>
                    </m:r>
                  </m:oMath>
                </a14:m>
                <a:r>
                  <a:rPr lang="zh-CN" altLang="en-US" sz="800" dirty="0">
                    <a:solidFill>
                      <a:srgbClr val="548235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维度信息并去掉</a:t>
                </a:r>
                <a14:m>
                  <m:oMath xmlns:m="http://schemas.openxmlformats.org/officeDocument/2006/math">
                    <m:r>
                      <a:rPr lang="en-US" altLang="zh-CN" sz="800" b="0" i="1" smtClean="0">
                        <a:solidFill>
                          <a:srgbClr val="548235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𝑉</m:t>
                    </m:r>
                  </m:oMath>
                </a14:m>
                <a:endParaRPr lang="zh-CN" altLang="en-US" sz="800" dirty="0">
                  <a:solidFill>
                    <a:srgbClr val="548235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BB38518B-517E-43D3-BC8D-9F4EEF026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001" y="2654714"/>
                <a:ext cx="823222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文本框 173">
            <a:extLst>
              <a:ext uri="{FF2B5EF4-FFF2-40B4-BE49-F238E27FC236}">
                <a16:creationId xmlns:a16="http://schemas.microsoft.com/office/drawing/2014/main" id="{004B0748-C459-42C3-9E9F-6D3EA3866A5C}"/>
              </a:ext>
            </a:extLst>
          </p:cNvPr>
          <p:cNvSpPr txBox="1"/>
          <p:nvPr/>
        </p:nvSpPr>
        <p:spPr>
          <a:xfrm>
            <a:off x="279991" y="1856370"/>
            <a:ext cx="6704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8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SEW</a:t>
            </a:r>
            <a:r>
              <a:rPr lang="zh-CN" altLang="en-US" sz="800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残差连接</a:t>
            </a: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64FA2255-0C2C-44A6-B8C7-367DD4D140CA}"/>
              </a:ext>
            </a:extLst>
          </p:cNvPr>
          <p:cNvSpPr txBox="1"/>
          <p:nvPr/>
        </p:nvSpPr>
        <p:spPr>
          <a:xfrm>
            <a:off x="2059585" y="1854015"/>
            <a:ext cx="6530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" dirty="0">
                <a:solidFill>
                  <a:srgbClr val="5B9BD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800" dirty="0">
                <a:solidFill>
                  <a:srgbClr val="5B9BD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MS</a:t>
            </a:r>
            <a:r>
              <a:rPr lang="zh-CN" altLang="en-US" sz="800" dirty="0">
                <a:solidFill>
                  <a:srgbClr val="5B9BD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残差连接</a:t>
            </a: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48B7CBF2-6923-4A72-9B40-E53CAD3CF1CC}"/>
              </a:ext>
            </a:extLst>
          </p:cNvPr>
          <p:cNvSpPr txBox="1"/>
          <p:nvPr/>
        </p:nvSpPr>
        <p:spPr>
          <a:xfrm>
            <a:off x="3053084" y="2932203"/>
            <a:ext cx="12165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>
                <a:solidFill>
                  <a:srgbClr val="C55A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Meta Transformer</a:t>
            </a:r>
            <a:r>
              <a:rPr lang="zh-CN" altLang="en-US" sz="800" dirty="0">
                <a:solidFill>
                  <a:srgbClr val="C55A1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块</a:t>
            </a:r>
          </a:p>
        </p:txBody>
      </p: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156B493C-5AC1-490E-A6BC-EA93F36E770B}"/>
              </a:ext>
            </a:extLst>
          </p:cNvPr>
          <p:cNvCxnSpPr>
            <a:cxnSpLocks/>
          </p:cNvCxnSpPr>
          <p:nvPr/>
        </p:nvCxnSpPr>
        <p:spPr>
          <a:xfrm>
            <a:off x="3053080" y="1885818"/>
            <a:ext cx="0" cy="25862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CC8ADF8C-4DEC-4C7D-8D13-5D2019727AFD}"/>
              </a:ext>
            </a:extLst>
          </p:cNvPr>
          <p:cNvCxnSpPr/>
          <p:nvPr/>
        </p:nvCxnSpPr>
        <p:spPr>
          <a:xfrm flipV="1">
            <a:off x="2091815" y="2668012"/>
            <a:ext cx="0" cy="50259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1E1A9D47-7FE1-4772-A680-F7DDBB4DAF41}"/>
              </a:ext>
            </a:extLst>
          </p:cNvPr>
          <p:cNvCxnSpPr>
            <a:cxnSpLocks/>
          </p:cNvCxnSpPr>
          <p:nvPr/>
        </p:nvCxnSpPr>
        <p:spPr>
          <a:xfrm flipV="1">
            <a:off x="3053080" y="2951479"/>
            <a:ext cx="0" cy="21912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BBA6DF49-42AE-4DF0-BC2C-F7F758CB0345}"/>
              </a:ext>
            </a:extLst>
          </p:cNvPr>
          <p:cNvCxnSpPr/>
          <p:nvPr/>
        </p:nvCxnSpPr>
        <p:spPr>
          <a:xfrm>
            <a:off x="1338580" y="1879274"/>
            <a:ext cx="0" cy="485964"/>
          </a:xfrm>
          <a:prstGeom prst="straightConnector1">
            <a:avLst/>
          </a:prstGeom>
          <a:ln w="190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连接符: 肘形 194">
            <a:extLst>
              <a:ext uri="{FF2B5EF4-FFF2-40B4-BE49-F238E27FC236}">
                <a16:creationId xmlns:a16="http://schemas.microsoft.com/office/drawing/2014/main" id="{F11C565F-86BD-4D96-B8A5-F501A42E2867}"/>
              </a:ext>
            </a:extLst>
          </p:cNvPr>
          <p:cNvCxnSpPr>
            <a:cxnSpLocks/>
            <a:stCxn id="6" idx="1"/>
            <a:endCxn id="12" idx="1"/>
          </p:cNvCxnSpPr>
          <p:nvPr/>
        </p:nvCxnSpPr>
        <p:spPr>
          <a:xfrm rot="10800000" flipH="1" flipV="1">
            <a:off x="242917" y="1734431"/>
            <a:ext cx="872525" cy="2321810"/>
          </a:xfrm>
          <a:prstGeom prst="bentConnector3">
            <a:avLst>
              <a:gd name="adj1" fmla="val -10917"/>
            </a:avLst>
          </a:prstGeom>
          <a:ln w="19050">
            <a:solidFill>
              <a:srgbClr val="FFC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连接符: 肘形 200">
            <a:extLst>
              <a:ext uri="{FF2B5EF4-FFF2-40B4-BE49-F238E27FC236}">
                <a16:creationId xmlns:a16="http://schemas.microsoft.com/office/drawing/2014/main" id="{C98C616B-1FE9-4001-B2EC-F745A9A9240E}"/>
              </a:ext>
            </a:extLst>
          </p:cNvPr>
          <p:cNvCxnSpPr>
            <a:stCxn id="7" idx="3"/>
            <a:endCxn id="14" idx="3"/>
          </p:cNvCxnSpPr>
          <p:nvPr/>
        </p:nvCxnSpPr>
        <p:spPr>
          <a:xfrm>
            <a:off x="3204533" y="1734431"/>
            <a:ext cx="828529" cy="1065661"/>
          </a:xfrm>
          <a:prstGeom prst="bentConnector3">
            <a:avLst>
              <a:gd name="adj1" fmla="val 117781"/>
            </a:avLst>
          </a:prstGeom>
          <a:ln w="19050">
            <a:solidFill>
              <a:srgbClr val="5B9BD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129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67</Words>
  <Application>Microsoft Office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 Fang</dc:creator>
  <cp:lastModifiedBy>Wei Fang</cp:lastModifiedBy>
  <cp:revision>18</cp:revision>
  <dcterms:created xsi:type="dcterms:W3CDTF">2024-11-05T08:39:56Z</dcterms:created>
  <dcterms:modified xsi:type="dcterms:W3CDTF">2024-11-05T10:48:48Z</dcterms:modified>
</cp:coreProperties>
</file>