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4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3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50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1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6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7D9E-C646-4B53-880C-6F73D8FE8609}" type="datetimeFigureOut">
              <a:rPr lang="zh-CN" altLang="en-US" smtClean="0"/>
              <a:t>2024-08-26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0DBF-E469-49AA-B2B0-59B26DC6F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2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1595A6BF-A298-42CF-B453-C9B0120F51B1}"/>
              </a:ext>
            </a:extLst>
          </p:cNvPr>
          <p:cNvSpPr/>
          <p:nvPr/>
        </p:nvSpPr>
        <p:spPr>
          <a:xfrm>
            <a:off x="8659630" y="423332"/>
            <a:ext cx="6571627" cy="533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BAB83E0-9703-4F34-841D-8F2446E8561A}"/>
              </a:ext>
            </a:extLst>
          </p:cNvPr>
          <p:cNvSpPr/>
          <p:nvPr/>
        </p:nvSpPr>
        <p:spPr>
          <a:xfrm>
            <a:off x="2721744" y="423332"/>
            <a:ext cx="5946137" cy="5332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9F27BB-D479-48B6-9EBA-F5B8E1121363}"/>
              </a:ext>
            </a:extLst>
          </p:cNvPr>
          <p:cNvSpPr/>
          <p:nvPr/>
        </p:nvSpPr>
        <p:spPr>
          <a:xfrm>
            <a:off x="386144" y="423334"/>
            <a:ext cx="2329341" cy="5332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83BA743-E5EA-401E-9811-568034814921}"/>
              </a:ext>
            </a:extLst>
          </p:cNvPr>
          <p:cNvCxnSpPr>
            <a:cxnSpLocks/>
          </p:cNvCxnSpPr>
          <p:nvPr/>
        </p:nvCxnSpPr>
        <p:spPr>
          <a:xfrm>
            <a:off x="628340" y="3167406"/>
            <a:ext cx="1443357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D46711-127F-4F15-9084-8B81A735CBC8}"/>
              </a:ext>
            </a:extLst>
          </p:cNvPr>
          <p:cNvGrpSpPr/>
          <p:nvPr/>
        </p:nvGrpSpPr>
        <p:grpSpPr>
          <a:xfrm>
            <a:off x="285450" y="811605"/>
            <a:ext cx="2555990" cy="4698146"/>
            <a:chOff x="1693006" y="811605"/>
            <a:chExt cx="2555990" cy="4698146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633D9C0-5C69-437C-A7BC-C47791B5AADA}"/>
                </a:ext>
              </a:extLst>
            </p:cNvPr>
            <p:cNvCxnSpPr>
              <a:cxnSpLocks/>
            </p:cNvCxnSpPr>
            <p:nvPr/>
          </p:nvCxnSpPr>
          <p:spPr>
            <a:xfrm>
              <a:off x="2460102" y="1564852"/>
              <a:ext cx="0" cy="160255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CBF99F-7091-4E11-BE93-531196806C09}"/>
                </a:ext>
              </a:extLst>
            </p:cNvPr>
            <p:cNvSpPr txBox="1"/>
            <p:nvPr/>
          </p:nvSpPr>
          <p:spPr>
            <a:xfrm>
              <a:off x="1693006" y="811605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Mead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提出神经形态计算的概念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BDC7142-89E8-4428-8069-E0D4F8667F05}"/>
                </a:ext>
              </a:extLst>
            </p:cNvPr>
            <p:cNvCxnSpPr>
              <a:cxnSpLocks/>
            </p:cNvCxnSpPr>
            <p:nvPr/>
          </p:nvCxnSpPr>
          <p:spPr>
            <a:xfrm>
              <a:off x="3372992" y="3167409"/>
              <a:ext cx="0" cy="160255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987D665-206C-4198-A0E0-C0E4D9BD5C8A}"/>
                </a:ext>
              </a:extLst>
            </p:cNvPr>
            <p:cNvSpPr txBox="1"/>
            <p:nvPr/>
          </p:nvSpPr>
          <p:spPr>
            <a:xfrm>
              <a:off x="2476758" y="4924976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dirty="0"/>
                <a:t>Wolfgang</a:t>
              </a:r>
              <a:r>
                <a:rPr lang="zh-CN" altLang="en-US" dirty="0"/>
                <a:t>提出</a:t>
              </a:r>
              <a:r>
                <a:rPr lang="en-US" altLang="zh-CN" dirty="0"/>
                <a:t>SNN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49EA579-C2E1-414D-A0DA-0CCE25EFF764}"/>
                </a:ext>
              </a:extLst>
            </p:cNvPr>
            <p:cNvSpPr txBox="1"/>
            <p:nvPr/>
          </p:nvSpPr>
          <p:spPr>
            <a:xfrm>
              <a:off x="2086768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1990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49C173-2A88-4C75-812C-34BCBA601BA2}"/>
                </a:ext>
              </a:extLst>
            </p:cNvPr>
            <p:cNvSpPr txBox="1"/>
            <p:nvPr/>
          </p:nvSpPr>
          <p:spPr>
            <a:xfrm>
              <a:off x="2994499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1997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0777-4C69-4C64-98FA-78304A5C7E42}"/>
              </a:ext>
            </a:extLst>
          </p:cNvPr>
          <p:cNvGrpSpPr/>
          <p:nvPr/>
        </p:nvGrpSpPr>
        <p:grpSpPr>
          <a:xfrm>
            <a:off x="8563652" y="811605"/>
            <a:ext cx="6632544" cy="4944368"/>
            <a:chOff x="8255428" y="811605"/>
            <a:chExt cx="6632544" cy="4944368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0FF5E36-13D1-455F-9519-71E11D024F99}"/>
                </a:ext>
              </a:extLst>
            </p:cNvPr>
            <p:cNvCxnSpPr>
              <a:cxnSpLocks/>
            </p:cNvCxnSpPr>
            <p:nvPr/>
          </p:nvCxnSpPr>
          <p:spPr>
            <a:xfrm>
              <a:off x="9283355" y="1564850"/>
              <a:ext cx="0" cy="1602557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3C1EAA-A77C-4450-BB32-34E3D4B470FF}"/>
                </a:ext>
              </a:extLst>
            </p:cNvPr>
            <p:cNvSpPr txBox="1"/>
            <p:nvPr/>
          </p:nvSpPr>
          <p:spPr>
            <a:xfrm>
              <a:off x="8255428" y="811605"/>
              <a:ext cx="21226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施路平教授团队等相继提出替代梯度法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75B6973-C321-4AE7-80C0-6BA6EBD3DDD1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45" y="3167408"/>
              <a:ext cx="0" cy="1602557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012ADFB-DCCC-4541-8A75-F2B7BC6DC587}"/>
                </a:ext>
              </a:extLst>
            </p:cNvPr>
            <p:cNvSpPr txBox="1"/>
            <p:nvPr/>
          </p:nvSpPr>
          <p:spPr>
            <a:xfrm>
              <a:off x="9203623" y="4924976"/>
              <a:ext cx="1942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田永鸿教授团队开源脉冲深度学习框架</a:t>
              </a:r>
              <a:r>
                <a:rPr lang="en-US" altLang="zh-CN" dirty="0"/>
                <a:t>SpikingJelly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300CC7E-FEA1-4DBD-BED5-6A4EEFDEC023}"/>
                </a:ext>
              </a:extLst>
            </p:cNvPr>
            <p:cNvCxnSpPr>
              <a:cxnSpLocks/>
            </p:cNvCxnSpPr>
            <p:nvPr/>
          </p:nvCxnSpPr>
          <p:spPr>
            <a:xfrm>
              <a:off x="11109135" y="1564849"/>
              <a:ext cx="0" cy="160255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32376AC-F6E2-4683-8FD2-2FA2D8DB5B13}"/>
                </a:ext>
              </a:extLst>
            </p:cNvPr>
            <p:cNvSpPr txBox="1"/>
            <p:nvPr/>
          </p:nvSpPr>
          <p:spPr>
            <a:xfrm>
              <a:off x="10164609" y="811605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田永鸿教授团队提出</a:t>
              </a:r>
              <a:r>
                <a:rPr lang="en-US" altLang="zh-CN" dirty="0"/>
                <a:t>SEW </a:t>
              </a:r>
              <a:r>
                <a:rPr lang="en-US" altLang="zh-CN" dirty="0" err="1"/>
                <a:t>ResNet</a:t>
              </a:r>
              <a:endParaRPr lang="zh-CN" altLang="en-US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012A67B-33DD-48B9-B1B1-3C15BC13BA21}"/>
                </a:ext>
              </a:extLst>
            </p:cNvPr>
            <p:cNvCxnSpPr>
              <a:cxnSpLocks/>
            </p:cNvCxnSpPr>
            <p:nvPr/>
          </p:nvCxnSpPr>
          <p:spPr>
            <a:xfrm>
              <a:off x="12022025" y="3167406"/>
              <a:ext cx="0" cy="160255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9B93C0C-94D6-4DF4-AF7A-8653BBC4CA71}"/>
                </a:ext>
              </a:extLst>
            </p:cNvPr>
            <p:cNvSpPr txBox="1"/>
            <p:nvPr/>
          </p:nvSpPr>
          <p:spPr>
            <a:xfrm>
              <a:off x="11798808" y="811605"/>
              <a:ext cx="2543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李国齐研究员团队提出</a:t>
              </a:r>
              <a:r>
                <a:rPr lang="en-US" altLang="zh-CN" dirty="0"/>
                <a:t>Spike-Driven Transformer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FE3439D-B06F-4630-B931-B25E49937547}"/>
                </a:ext>
              </a:extLst>
            </p:cNvPr>
            <p:cNvSpPr txBox="1"/>
            <p:nvPr/>
          </p:nvSpPr>
          <p:spPr>
            <a:xfrm>
              <a:off x="8929319" y="3228928"/>
              <a:ext cx="698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2019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450CE18-75C2-4E65-9E19-B90C07587CA5}"/>
                </a:ext>
              </a:extLst>
            </p:cNvPr>
            <p:cNvSpPr txBox="1"/>
            <p:nvPr/>
          </p:nvSpPr>
          <p:spPr>
            <a:xfrm>
              <a:off x="9817751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2019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0197AF-B000-47B4-900C-CC43B913612E}"/>
                </a:ext>
              </a:extLst>
            </p:cNvPr>
            <p:cNvSpPr txBox="1"/>
            <p:nvPr/>
          </p:nvSpPr>
          <p:spPr>
            <a:xfrm>
              <a:off x="10732681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2021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B111F0F-B43D-4A41-B0EF-C401D834666C}"/>
                </a:ext>
              </a:extLst>
            </p:cNvPr>
            <p:cNvSpPr txBox="1"/>
            <p:nvPr/>
          </p:nvSpPr>
          <p:spPr>
            <a:xfrm>
              <a:off x="11646376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2023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BCF4E6D-8E41-409C-902A-2AED1438E4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34915" y="1564848"/>
              <a:ext cx="0" cy="160255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3FAB3AA-F7D8-4751-9122-363EED81EA7B}"/>
                </a:ext>
              </a:extLst>
            </p:cNvPr>
            <p:cNvSpPr txBox="1"/>
            <p:nvPr/>
          </p:nvSpPr>
          <p:spPr>
            <a:xfrm>
              <a:off x="12545667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2023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06B6259-D2A9-4E2E-80AB-32BCB9D0062D}"/>
                </a:ext>
              </a:extLst>
            </p:cNvPr>
            <p:cNvCxnSpPr>
              <a:cxnSpLocks/>
            </p:cNvCxnSpPr>
            <p:nvPr/>
          </p:nvCxnSpPr>
          <p:spPr>
            <a:xfrm>
              <a:off x="13847800" y="3167406"/>
              <a:ext cx="0" cy="1602557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CD00915-9FDC-4014-B063-15B067847FEA}"/>
                </a:ext>
              </a:extLst>
            </p:cNvPr>
            <p:cNvSpPr txBox="1"/>
            <p:nvPr/>
          </p:nvSpPr>
          <p:spPr>
            <a:xfrm>
              <a:off x="12813685" y="4924976"/>
              <a:ext cx="2074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李国齐研究员团队将注意力</a:t>
              </a:r>
              <a:r>
                <a:rPr lang="en-US" altLang="zh-CN" dirty="0"/>
                <a:t>SNN</a:t>
              </a:r>
              <a:r>
                <a:rPr lang="zh-CN" altLang="en-US" dirty="0"/>
                <a:t>部署到感算一体</a:t>
              </a:r>
              <a:r>
                <a:rPr lang="en-US" altLang="zh-CN" dirty="0"/>
                <a:t>Speck</a:t>
              </a:r>
              <a:r>
                <a:rPr lang="zh-CN" altLang="en-US" dirty="0"/>
                <a:t>芯片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F30F105-F143-41F8-89CF-9B937D281D23}"/>
                </a:ext>
              </a:extLst>
            </p:cNvPr>
            <p:cNvSpPr txBox="1"/>
            <p:nvPr/>
          </p:nvSpPr>
          <p:spPr>
            <a:xfrm>
              <a:off x="13472049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2024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5FB8B7-D25C-4B6C-925B-086F84663EB0}"/>
                </a:ext>
              </a:extLst>
            </p:cNvPr>
            <p:cNvSpPr txBox="1"/>
            <p:nvPr/>
          </p:nvSpPr>
          <p:spPr>
            <a:xfrm>
              <a:off x="11150358" y="4924976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朱跃生教授团队提出</a:t>
              </a:r>
              <a:r>
                <a:rPr lang="en-US" altLang="zh-CN" dirty="0" err="1"/>
                <a:t>Spikformer</a:t>
              </a:r>
              <a:endParaRPr lang="zh-CN" altLang="en-US" dirty="0"/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A9502617-99AE-4538-84BC-0FB420FD4969}"/>
              </a:ext>
            </a:extLst>
          </p:cNvPr>
          <p:cNvSpPr txBox="1"/>
          <p:nvPr/>
        </p:nvSpPr>
        <p:spPr>
          <a:xfrm>
            <a:off x="371190" y="348006"/>
            <a:ext cx="2329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计算模型确立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D9E997-0194-4ADB-85E6-7F7A921F8A37}"/>
              </a:ext>
            </a:extLst>
          </p:cNvPr>
          <p:cNvSpPr txBox="1"/>
          <p:nvPr/>
        </p:nvSpPr>
        <p:spPr>
          <a:xfrm>
            <a:off x="4578184" y="348006"/>
            <a:ext cx="2329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硬件设备研发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FD55363-1E2A-4A2A-92D7-4F5A3E83A0FB}"/>
              </a:ext>
            </a:extLst>
          </p:cNvPr>
          <p:cNvSpPr txBox="1"/>
          <p:nvPr/>
        </p:nvSpPr>
        <p:spPr>
          <a:xfrm>
            <a:off x="10786968" y="348006"/>
            <a:ext cx="2329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学习算法发展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4691C1-B29E-4BCA-B921-398EEF2A641A}"/>
              </a:ext>
            </a:extLst>
          </p:cNvPr>
          <p:cNvGrpSpPr/>
          <p:nvPr/>
        </p:nvGrpSpPr>
        <p:grpSpPr>
          <a:xfrm>
            <a:off x="2695352" y="811605"/>
            <a:ext cx="6068621" cy="4944365"/>
            <a:chOff x="2695352" y="811605"/>
            <a:chExt cx="6068621" cy="49443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0822B90-FD80-4E22-B4B8-1652AC7D86F8}"/>
                </a:ext>
              </a:extLst>
            </p:cNvPr>
            <p:cNvCxnSpPr>
              <a:cxnSpLocks/>
            </p:cNvCxnSpPr>
            <p:nvPr/>
          </p:nvCxnSpPr>
          <p:spPr>
            <a:xfrm>
              <a:off x="3576969" y="1564852"/>
              <a:ext cx="0" cy="1602557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B85408-7F6C-48A7-8933-18269F8333C2}"/>
                </a:ext>
              </a:extLst>
            </p:cNvPr>
            <p:cNvSpPr txBox="1"/>
            <p:nvPr/>
          </p:nvSpPr>
          <p:spPr>
            <a:xfrm>
              <a:off x="2695352" y="811605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dirty="0"/>
                <a:t>Delbruck</a:t>
              </a:r>
              <a:r>
                <a:rPr lang="zh-CN" altLang="en-US" dirty="0"/>
                <a:t>团队研制出</a:t>
              </a:r>
              <a:r>
                <a:rPr lang="en-US" altLang="zh-CN" dirty="0"/>
                <a:t>DVS</a:t>
              </a:r>
              <a:r>
                <a:rPr lang="zh-CN" altLang="en-US" dirty="0"/>
                <a:t>相机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39D3D59-2ACA-46D0-BF79-62BEBC509656}"/>
                </a:ext>
              </a:extLst>
            </p:cNvPr>
            <p:cNvCxnSpPr>
              <a:cxnSpLocks/>
            </p:cNvCxnSpPr>
            <p:nvPr/>
          </p:nvCxnSpPr>
          <p:spPr>
            <a:xfrm>
              <a:off x="6151008" y="3167408"/>
              <a:ext cx="0" cy="160255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A35CD1-CD8D-4954-81A0-F76DB556C9C3}"/>
                </a:ext>
              </a:extLst>
            </p:cNvPr>
            <p:cNvSpPr txBox="1"/>
            <p:nvPr/>
          </p:nvSpPr>
          <p:spPr>
            <a:xfrm>
              <a:off x="5171368" y="4924973"/>
              <a:ext cx="1772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黄铁军教授团队研发</a:t>
              </a:r>
              <a:r>
                <a:rPr lang="en-US" altLang="zh-CN" dirty="0"/>
                <a:t>Vidar</a:t>
              </a:r>
              <a:r>
                <a:rPr lang="zh-CN" altLang="en-US" dirty="0"/>
                <a:t>相机</a:t>
              </a:r>
            </a:p>
            <a:p>
              <a:pPr algn="ctr"/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82B7B02-2D91-4471-8423-A9D1EBCFD146}"/>
                </a:ext>
              </a:extLst>
            </p:cNvPr>
            <p:cNvCxnSpPr>
              <a:cxnSpLocks/>
            </p:cNvCxnSpPr>
            <p:nvPr/>
          </p:nvCxnSpPr>
          <p:spPr>
            <a:xfrm>
              <a:off x="7009021" y="1564851"/>
              <a:ext cx="0" cy="1602557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402F8FC-CB97-4B2D-8503-9AFC6A4492B3}"/>
                </a:ext>
              </a:extLst>
            </p:cNvPr>
            <p:cNvSpPr txBox="1"/>
            <p:nvPr/>
          </p:nvSpPr>
          <p:spPr>
            <a:xfrm>
              <a:off x="6151098" y="811605"/>
              <a:ext cx="177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dirty="0"/>
                <a:t>Intel</a:t>
              </a:r>
              <a:r>
                <a:rPr lang="zh-CN" altLang="en-US" dirty="0"/>
                <a:t>研发</a:t>
              </a:r>
              <a:r>
                <a:rPr lang="en-US" altLang="zh-CN" dirty="0" err="1"/>
                <a:t>Loihi</a:t>
              </a:r>
              <a:endParaRPr lang="en-US" altLang="zh-CN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C3911B2-7809-4CB8-A147-1C063CBD0F0E}"/>
                </a:ext>
              </a:extLst>
            </p:cNvPr>
            <p:cNvCxnSpPr>
              <a:cxnSpLocks/>
            </p:cNvCxnSpPr>
            <p:nvPr/>
          </p:nvCxnSpPr>
          <p:spPr>
            <a:xfrm>
              <a:off x="7867033" y="3167408"/>
              <a:ext cx="0" cy="1602557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21FE8F-9B97-4E6D-B9C7-24CA3059B65F}"/>
                </a:ext>
              </a:extLst>
            </p:cNvPr>
            <p:cNvSpPr txBox="1"/>
            <p:nvPr/>
          </p:nvSpPr>
          <p:spPr>
            <a:xfrm>
              <a:off x="6991735" y="4924976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施路平教授团队研发天机芯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4EBB7BA-9AF5-4061-990A-BCA324C68A2B}"/>
                </a:ext>
              </a:extLst>
            </p:cNvPr>
            <p:cNvSpPr txBox="1"/>
            <p:nvPr/>
          </p:nvSpPr>
          <p:spPr>
            <a:xfrm>
              <a:off x="5771343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2017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137D7E4-0120-4EB8-9726-3F01F2BF3D89}"/>
                </a:ext>
              </a:extLst>
            </p:cNvPr>
            <p:cNvSpPr txBox="1"/>
            <p:nvPr/>
          </p:nvSpPr>
          <p:spPr>
            <a:xfrm>
              <a:off x="3194355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2005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FFEF1B0-EDDB-4389-B2D7-9298CE952FD1}"/>
                </a:ext>
              </a:extLst>
            </p:cNvPr>
            <p:cNvSpPr txBox="1"/>
            <p:nvPr/>
          </p:nvSpPr>
          <p:spPr>
            <a:xfrm>
              <a:off x="6624570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2018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4FA48B-155A-4E0D-B402-BA0E20496B7C}"/>
                </a:ext>
              </a:extLst>
            </p:cNvPr>
            <p:cNvSpPr txBox="1"/>
            <p:nvPr/>
          </p:nvSpPr>
          <p:spPr>
            <a:xfrm>
              <a:off x="7495141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2019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C6D4306-A76E-4825-A44F-4EDFDAF55A61}"/>
                </a:ext>
              </a:extLst>
            </p:cNvPr>
            <p:cNvCxnSpPr>
              <a:cxnSpLocks/>
            </p:cNvCxnSpPr>
            <p:nvPr/>
          </p:nvCxnSpPr>
          <p:spPr>
            <a:xfrm>
              <a:off x="4434982" y="3167408"/>
              <a:ext cx="0" cy="1602557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FDE717-4748-41B6-B27F-11B7CA4A1C57}"/>
                </a:ext>
              </a:extLst>
            </p:cNvPr>
            <p:cNvSpPr txBox="1"/>
            <p:nvPr/>
          </p:nvSpPr>
          <p:spPr>
            <a:xfrm>
              <a:off x="3554983" y="4924973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dirty="0"/>
                <a:t>IBM</a:t>
              </a:r>
              <a:r>
                <a:rPr lang="zh-CN" altLang="en-US" dirty="0"/>
                <a:t>研发</a:t>
              </a:r>
              <a:r>
                <a:rPr lang="en-US" altLang="zh-CN" dirty="0"/>
                <a:t>True North</a:t>
              </a:r>
              <a:endParaRPr lang="zh-CN" altLang="en-US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42A1060-AA83-4EA2-91F6-B1E8C823B15A}"/>
                </a:ext>
              </a:extLst>
            </p:cNvPr>
            <p:cNvCxnSpPr>
              <a:cxnSpLocks/>
            </p:cNvCxnSpPr>
            <p:nvPr/>
          </p:nvCxnSpPr>
          <p:spPr>
            <a:xfrm>
              <a:off x="5292995" y="1564851"/>
              <a:ext cx="0" cy="1602557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BEAB620-0D2A-41CA-9546-47236091F0F5}"/>
                </a:ext>
              </a:extLst>
            </p:cNvPr>
            <p:cNvSpPr txBox="1"/>
            <p:nvPr/>
          </p:nvSpPr>
          <p:spPr>
            <a:xfrm>
              <a:off x="4054000" y="2712785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2014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D6A9A39-2463-431C-81DD-5BFAB025DBDB}"/>
                </a:ext>
              </a:extLst>
            </p:cNvPr>
            <p:cNvSpPr txBox="1"/>
            <p:nvPr/>
          </p:nvSpPr>
          <p:spPr>
            <a:xfrm>
              <a:off x="4907227" y="3228928"/>
              <a:ext cx="754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2017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91B49BF-3087-4B1B-9D1D-C8EABC7509A0}"/>
                </a:ext>
              </a:extLst>
            </p:cNvPr>
            <p:cNvSpPr txBox="1"/>
            <p:nvPr/>
          </p:nvSpPr>
          <p:spPr>
            <a:xfrm>
              <a:off x="4410825" y="811605"/>
              <a:ext cx="17722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zh-CN" altLang="en-US" dirty="0"/>
                <a:t>潘纲教授团队研发</a:t>
              </a:r>
              <a:r>
                <a:rPr lang="en-US" altLang="zh-CN" dirty="0"/>
                <a:t>Darwin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1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</TotalTime>
  <Words>111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隶书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36</cp:revision>
  <dcterms:created xsi:type="dcterms:W3CDTF">2024-02-18T11:10:09Z</dcterms:created>
  <dcterms:modified xsi:type="dcterms:W3CDTF">2024-08-26T03:09:47Z</dcterms:modified>
</cp:coreProperties>
</file>