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7" r:id="rId4"/>
    <p:sldId id="286" r:id="rId5"/>
    <p:sldId id="258" r:id="rId6"/>
    <p:sldId id="259" r:id="rId7"/>
    <p:sldId id="290" r:id="rId8"/>
    <p:sldId id="289" r:id="rId9"/>
    <p:sldId id="260" r:id="rId10"/>
    <p:sldId id="287" r:id="rId11"/>
    <p:sldId id="292" r:id="rId12"/>
    <p:sldId id="291" r:id="rId13"/>
    <p:sldId id="293" r:id="rId14"/>
    <p:sldId id="294" r:id="rId15"/>
    <p:sldId id="295" r:id="rId16"/>
    <p:sldId id="261" r:id="rId17"/>
    <p:sldId id="29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3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57984-EC49-A40A-80B9-E2E12DF31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5F7271-A096-7F30-FEF5-55020A4AF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D8141C-D4FA-84D4-2B54-E7A52250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B035-5C59-4D0E-8410-8B39947275D4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D8683-BC2D-3BC4-4678-6AAB08A7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95C25-7CE2-2505-2E87-9BAB84CA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1E2-7F42-4340-B261-A85EF062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0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F680D-7B4D-0F26-0961-D947D0CA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22CBDE-03CA-50ED-D15B-1188A5228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4FE7A-FFDF-6963-042D-84EFA229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B035-5C59-4D0E-8410-8B39947275D4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638F4-2CD5-42D4-9DEF-38D4556C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CABAF-0E42-A20C-BA90-7305109B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1E2-7F42-4340-B261-A85EF062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3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83732B-CB84-1005-68F1-C6162108C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21DF0C-D413-5A66-A663-9692E965C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CF35E-EFF1-6D85-6174-92FC2DB7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B035-5C59-4D0E-8410-8B39947275D4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677BC-DC86-0341-B7EF-7352543A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44496-A15F-7C51-EB4A-07565D8B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1E2-7F42-4340-B261-A85EF062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3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6C24D-ED2B-FDFA-D0FD-20405A8E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50743-2B50-FB8F-E3F9-C6426CC9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AE097-05C1-AD49-99FC-76A92FAD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B035-5C59-4D0E-8410-8B39947275D4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0EBF0-4070-0792-2D2B-6DBAB0BB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731E6-6E71-268C-DBD9-8373ED73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1E2-7F42-4340-B261-A85EF062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7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9DFD5-A65E-DE50-5CA6-847CFE3F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04102-4924-87C9-F0D4-10842A34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E349A-B7CC-73CC-3AEA-42100873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B035-5C59-4D0E-8410-8B39947275D4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B1DC4E-232B-BD21-6712-37965FFA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B30362-4674-D6D1-72EF-C01F09C0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1E2-7F42-4340-B261-A85EF062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7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67F30-5C82-F64F-AC59-6F8F3355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AD9E3-C67F-2CBC-B9A3-26AE6920D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5A7AB-6EA6-2F6E-DEE3-A8E16F34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F38F5-FABA-0AB3-A10D-BE93B126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B035-5C59-4D0E-8410-8B39947275D4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66225-8A36-E820-FB62-37A141CA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41EE6-055C-5EEE-4551-3DF557D3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1E2-7F42-4340-B261-A85EF062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4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6D20D-9377-D96B-BE30-E36E4D28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43446-CAAC-C719-2C46-7A3B20FA1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8999-9413-F5D6-03DC-C0236DBCE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CDEBE2-00BB-82A6-428E-0E48BFDA4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64307E-F793-B174-65E6-07CA1637C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7E0927-E588-AF79-6D8C-922C597A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B035-5C59-4D0E-8410-8B39947275D4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33EA42-A942-7CF5-BC12-ABA1A334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8F43AA-9906-A31D-7204-1421A056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1E2-7F42-4340-B261-A85EF062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5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98B87-4701-5AC1-DD13-D8083FFD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3A178-7A89-D35F-9D3B-63CB1C76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B035-5C59-4D0E-8410-8B39947275D4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86FC0D-0DCE-27C7-66A0-F5951A52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1A7024-E2AF-D887-BD12-D39AD05E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1E2-7F42-4340-B261-A85EF062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9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77E4F2-E774-174D-E877-5B81EB25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B035-5C59-4D0E-8410-8B39947275D4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44FC41-D699-42AF-D7C6-9CF9F590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5D875-B5D4-C176-FFF1-954669B9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1E2-7F42-4340-B261-A85EF062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7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85B85-0B25-B1C7-89BA-A24FE6D9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FAD21-16C2-1B1E-25B0-0A905B79D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DAEAAF-F7CC-7F36-12B5-E66AE063D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217BBA-4434-47A2-8A9B-3AB9252F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B035-5C59-4D0E-8410-8B39947275D4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F2922-730C-80A6-CF29-D73A18F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326147-E7DD-DE77-5894-15401EC7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1E2-7F42-4340-B261-A85EF062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36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BDBE5-6B23-47A3-90CD-CDD6F672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FBF16F-F8AE-2E36-DA1D-D02E5BBA4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A04257-4DE7-D88D-8F61-D27F2331D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B9EC7F-0025-2481-510C-9BAFBB36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B035-5C59-4D0E-8410-8B39947275D4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2696B-E8D5-B686-B760-96B37182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B1092-3077-A975-6F1E-1584CDCF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B1E2-7F42-4340-B261-A85EF062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2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CA7431-D038-CFFD-7FE5-4CAC2B0C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624F5-87BA-0A7C-7710-C2FA0044E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C8CAC-A6A6-012C-521B-FE3CA5ABF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B035-5C59-4D0E-8410-8B39947275D4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09DD11-A2B6-003A-072D-A9E87BAE7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C3ECE-E760-F52A-2198-215B357DB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EB1E2-7F42-4340-B261-A85EF0627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2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DF632-395C-32BD-0DBB-78BDC20ED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VGG16</a:t>
            </a:r>
            <a:r>
              <a:rPr lang="zh-CN" altLang="en-US" dirty="0"/>
              <a:t>模型的</a:t>
            </a:r>
            <a:br>
              <a:rPr lang="en-US" altLang="zh-CN" dirty="0"/>
            </a:br>
            <a:r>
              <a:rPr lang="zh-CN" altLang="en-US" dirty="0"/>
              <a:t>智能垃圾分类系统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9CDD82-26C1-8440-0EFE-5B1C737A7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zh-CN" altLang="en-US" dirty="0"/>
              <a:t>实训项目：软件工程专业综合实训</a:t>
            </a:r>
            <a:endParaRPr lang="en-US" altLang="zh-CN" dirty="0"/>
          </a:p>
          <a:p>
            <a:r>
              <a:rPr lang="zh-CN" altLang="en-US" dirty="0"/>
              <a:t>报告人：</a:t>
            </a:r>
            <a:r>
              <a:rPr lang="en-US" altLang="zh-CN" dirty="0"/>
              <a:t>2021</a:t>
            </a:r>
            <a:r>
              <a:rPr lang="zh-CN" altLang="en-US" dirty="0"/>
              <a:t>级软件</a:t>
            </a:r>
            <a:r>
              <a:rPr lang="en-US" altLang="zh-CN" dirty="0"/>
              <a:t>1</a:t>
            </a:r>
            <a:r>
              <a:rPr lang="zh-CN" altLang="en-US" dirty="0"/>
              <a:t>班</a:t>
            </a:r>
            <a:r>
              <a:rPr lang="en-US" altLang="zh-CN" dirty="0"/>
              <a:t>——</a:t>
            </a:r>
            <a:r>
              <a:rPr lang="zh-CN" altLang="en-US" dirty="0"/>
              <a:t>方大为</a:t>
            </a:r>
            <a:r>
              <a:rPr lang="en-US" altLang="zh-CN" dirty="0"/>
              <a:t>(2021413010205)</a:t>
            </a:r>
          </a:p>
          <a:p>
            <a:r>
              <a:rPr lang="zh-CN" altLang="en-US" dirty="0"/>
              <a:t> 指导教师：欧伟枫、</a:t>
            </a:r>
            <a:r>
              <a:rPr lang="en-US" altLang="zh-CN" dirty="0"/>
              <a:t>ChatGPT</a:t>
            </a:r>
            <a:r>
              <a:rPr lang="zh-CN" altLang="en-US" dirty="0"/>
              <a:t>、</a:t>
            </a:r>
            <a:r>
              <a:rPr lang="en-US" altLang="zh-CN" dirty="0" err="1"/>
              <a:t>DeepSeek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65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D441-336C-1FF7-B494-29E11E8B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在测试集上的表现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BB798B1-62E1-4683-7B59-B28DE2703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548" y="2075555"/>
            <a:ext cx="10178904" cy="3851478"/>
          </a:xfrm>
        </p:spPr>
      </p:pic>
    </p:spTree>
    <p:extLst>
      <p:ext uri="{BB962C8B-B14F-4D97-AF65-F5344CB8AC3E}">
        <p14:creationId xmlns:p14="http://schemas.microsoft.com/office/powerpoint/2010/main" val="3736549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D2C14-4C4B-3A41-E2AE-3C5354F3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172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在测试集上的表现</a:t>
            </a:r>
            <a:r>
              <a:rPr lang="en-US" altLang="zh-CN" dirty="0"/>
              <a:t>·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EB147-7168-2D3A-F75B-22C7CBC1F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37" y="1325526"/>
            <a:ext cx="10774326" cy="5493488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纸张 </a:t>
            </a:r>
            <a:r>
              <a:rPr lang="en-US" altLang="zh-CN" dirty="0"/>
              <a:t>(paper) </a:t>
            </a:r>
            <a:r>
              <a:rPr lang="zh-CN" altLang="en-US" dirty="0"/>
              <a:t>和 硬纸板 </a:t>
            </a:r>
            <a:r>
              <a:rPr lang="en-US" altLang="zh-CN" dirty="0"/>
              <a:t>(cardboard) </a:t>
            </a:r>
            <a:r>
              <a:rPr lang="zh-CN" altLang="en-US" dirty="0"/>
              <a:t>分类表现最佳</a:t>
            </a:r>
          </a:p>
          <a:p>
            <a:pPr lvl="1"/>
            <a:r>
              <a:rPr lang="zh-CN" altLang="en-US" sz="2200" dirty="0"/>
              <a:t>纸张 </a:t>
            </a:r>
            <a:r>
              <a:rPr lang="en-US" altLang="zh-CN" sz="2200" dirty="0"/>
              <a:t>F1 </a:t>
            </a:r>
            <a:r>
              <a:rPr lang="zh-CN" altLang="en-US" sz="2200" dirty="0"/>
              <a:t>分数 </a:t>
            </a:r>
            <a:r>
              <a:rPr lang="en-US" altLang="zh-CN" sz="2200" dirty="0"/>
              <a:t>0.88</a:t>
            </a:r>
            <a:r>
              <a:rPr lang="zh-CN" altLang="en-US" sz="2200" dirty="0"/>
              <a:t>，硬纸板 </a:t>
            </a:r>
            <a:r>
              <a:rPr lang="en-US" altLang="zh-CN" sz="2200" dirty="0"/>
              <a:t>0.86</a:t>
            </a:r>
            <a:r>
              <a:rPr lang="zh-CN" altLang="en-US" sz="2200" dirty="0"/>
              <a:t>，说明模型对这两类垃圾的区分效果较好。</a:t>
            </a:r>
          </a:p>
          <a:p>
            <a:pPr lvl="1"/>
            <a:r>
              <a:rPr lang="zh-CN" altLang="en-US" sz="2200" dirty="0"/>
              <a:t>可能是因为数据集中 纸张和硬纸板的样本质量较高，纹理和颜色特征较明显。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玻璃 </a:t>
            </a:r>
            <a:r>
              <a:rPr lang="en-US" altLang="zh-CN" dirty="0"/>
              <a:t>(glass) </a:t>
            </a:r>
            <a:r>
              <a:rPr lang="zh-CN" altLang="en-US" dirty="0"/>
              <a:t>召回率较高，精确率较低</a:t>
            </a:r>
          </a:p>
          <a:p>
            <a:pPr lvl="1"/>
            <a:r>
              <a:rPr lang="zh-CN" altLang="en-US" sz="2000" dirty="0"/>
              <a:t>召回率 </a:t>
            </a:r>
            <a:r>
              <a:rPr lang="en-US" altLang="zh-CN" sz="2000" dirty="0"/>
              <a:t>0.88</a:t>
            </a:r>
            <a:r>
              <a:rPr lang="zh-CN" altLang="en-US" sz="2000" dirty="0"/>
              <a:t>：意味着模型能很好地识别玻璃垃圾，不太容易漏检。</a:t>
            </a:r>
          </a:p>
          <a:p>
            <a:pPr lvl="1"/>
            <a:r>
              <a:rPr lang="zh-CN" altLang="en-US" sz="2000" dirty="0"/>
              <a:t>精确率 </a:t>
            </a:r>
            <a:r>
              <a:rPr lang="en-US" altLang="zh-CN" sz="2000" dirty="0"/>
              <a:t>0.64</a:t>
            </a:r>
            <a:r>
              <a:rPr lang="zh-CN" altLang="en-US" sz="2000" dirty="0"/>
              <a:t>：但容易误判其他类别为玻璃。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塑料 </a:t>
            </a:r>
            <a:r>
              <a:rPr lang="en-US" altLang="zh-CN" dirty="0"/>
              <a:t>(plastic) </a:t>
            </a:r>
            <a:r>
              <a:rPr lang="zh-CN" altLang="en-US" dirty="0"/>
              <a:t>分类存在挑战</a:t>
            </a:r>
          </a:p>
          <a:p>
            <a:pPr lvl="1"/>
            <a:r>
              <a:rPr lang="zh-CN" altLang="en-US" sz="2000" dirty="0"/>
              <a:t>召回率 </a:t>
            </a:r>
            <a:r>
              <a:rPr lang="en-US" altLang="zh-CN" sz="2000" dirty="0"/>
              <a:t>0.64</a:t>
            </a:r>
            <a:r>
              <a:rPr lang="zh-CN" altLang="en-US" sz="2000" dirty="0"/>
              <a:t>：说明有 </a:t>
            </a:r>
            <a:r>
              <a:rPr lang="en-US" altLang="zh-CN" sz="2000" dirty="0"/>
              <a:t>36% </a:t>
            </a:r>
            <a:r>
              <a:rPr lang="zh-CN" altLang="en-US" sz="2000" dirty="0"/>
              <a:t>的塑料垃圾被误分类。</a:t>
            </a:r>
          </a:p>
          <a:p>
            <a:pPr lvl="1"/>
            <a:r>
              <a:rPr lang="zh-CN" altLang="en-US" sz="2000" dirty="0"/>
              <a:t>可能是因为塑料的外观多变，与其他类别的相似度较高。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其他垃圾 </a:t>
            </a:r>
            <a:r>
              <a:rPr lang="en-US" altLang="zh-CN" dirty="0"/>
              <a:t>(trash) </a:t>
            </a:r>
            <a:r>
              <a:rPr lang="zh-CN" altLang="en-US" dirty="0"/>
              <a:t>分类效果较差</a:t>
            </a:r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 F1 </a:t>
            </a:r>
            <a:r>
              <a:rPr lang="zh-CN" altLang="en-US" sz="2000" dirty="0"/>
              <a:t>分数仅 </a:t>
            </a:r>
            <a:r>
              <a:rPr lang="en-US" altLang="zh-CN" sz="2000" dirty="0"/>
              <a:t>0.52</a:t>
            </a:r>
            <a:r>
              <a:rPr lang="zh-CN" altLang="en-US" sz="2000" dirty="0"/>
              <a:t>，召回率 </a:t>
            </a:r>
            <a:r>
              <a:rPr lang="en-US" altLang="zh-CN" sz="2000" dirty="0"/>
              <a:t>0.41</a:t>
            </a:r>
            <a:r>
              <a:rPr lang="zh-CN" altLang="en-US" sz="2000" dirty="0"/>
              <a:t>：说明大部分 </a:t>
            </a:r>
            <a:r>
              <a:rPr lang="en-US" altLang="zh-CN" sz="2000" dirty="0"/>
              <a:t>trash </a:t>
            </a:r>
            <a:r>
              <a:rPr lang="zh-CN" altLang="en-US" sz="2000" dirty="0"/>
              <a:t>样本被误分类。</a:t>
            </a:r>
          </a:p>
          <a:p>
            <a:pPr lvl="1"/>
            <a:r>
              <a:rPr lang="zh-CN" altLang="en-US" sz="2000" dirty="0"/>
              <a:t> </a:t>
            </a:r>
            <a:r>
              <a:rPr lang="en-US" altLang="zh-CN" sz="2000" dirty="0"/>
              <a:t> </a:t>
            </a:r>
            <a:r>
              <a:rPr lang="zh-CN" altLang="en-US" sz="2000" dirty="0"/>
              <a:t>可能的原因：</a:t>
            </a:r>
          </a:p>
          <a:p>
            <a:pPr lvl="2"/>
            <a:r>
              <a:rPr lang="zh-CN" altLang="en-US" sz="1800" dirty="0"/>
              <a:t>训练数据中 </a:t>
            </a:r>
            <a:r>
              <a:rPr lang="en-US" altLang="zh-CN" sz="1800" dirty="0"/>
              <a:t>`trash` </a:t>
            </a:r>
            <a:r>
              <a:rPr lang="zh-CN" altLang="en-US" sz="1800" dirty="0"/>
              <a:t>类样本较少，导致模型学习不到足够的特征。</a:t>
            </a:r>
          </a:p>
          <a:p>
            <a:pPr lvl="2"/>
            <a:r>
              <a:rPr lang="en-US" altLang="zh-CN" sz="1800" dirty="0"/>
              <a:t>`trash` </a:t>
            </a:r>
            <a:r>
              <a:rPr lang="zh-CN" altLang="en-US" sz="1800" dirty="0"/>
              <a:t>可能与多个类别的特征相似，难以区分。</a:t>
            </a:r>
          </a:p>
        </p:txBody>
      </p:sp>
    </p:spTree>
    <p:extLst>
      <p:ext uri="{BB962C8B-B14F-4D97-AF65-F5344CB8AC3E}">
        <p14:creationId xmlns:p14="http://schemas.microsoft.com/office/powerpoint/2010/main" val="240677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2AB28-2299-631A-2BC8-C77CC139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推理速度</a:t>
            </a:r>
            <a:r>
              <a:rPr lang="en-US" altLang="zh-CN" dirty="0"/>
              <a:t>&amp;</a:t>
            </a:r>
            <a:r>
              <a:rPr lang="zh-CN" altLang="en-US" dirty="0"/>
              <a:t>模型大小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7F6D4C-DE9D-17F2-5D82-41400CC5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我的模型在计算资源消耗方面的数据如下：</a:t>
            </a:r>
          </a:p>
          <a:p>
            <a:pPr lvl="1"/>
            <a:r>
              <a:rPr lang="zh-CN" altLang="en-US" dirty="0"/>
              <a:t>模型大小</a:t>
            </a:r>
            <a:r>
              <a:rPr lang="en-US" altLang="zh-CN" dirty="0"/>
              <a:t>: 62.30 MB</a:t>
            </a:r>
          </a:p>
          <a:p>
            <a:pPr lvl="1"/>
            <a:r>
              <a:rPr lang="zh-CN" altLang="en-US" dirty="0"/>
              <a:t>推理时间</a:t>
            </a:r>
            <a:r>
              <a:rPr lang="en-US" altLang="zh-CN" dirty="0"/>
              <a:t>: 388.36 </a:t>
            </a:r>
            <a:r>
              <a:rPr lang="en-US" altLang="zh-CN" dirty="0" err="1"/>
              <a:t>ms</a:t>
            </a:r>
            <a:r>
              <a:rPr lang="en-US" altLang="zh-CN" dirty="0"/>
              <a:t> / </a:t>
            </a:r>
            <a:r>
              <a:rPr lang="zh-CN" altLang="en-US" dirty="0"/>
              <a:t>每张图片</a:t>
            </a:r>
            <a:endParaRPr lang="en-US" altLang="zh-CN" dirty="0"/>
          </a:p>
          <a:p>
            <a:r>
              <a:rPr lang="zh-CN" altLang="en-US" dirty="0"/>
              <a:t>模型大小</a:t>
            </a:r>
            <a:r>
              <a:rPr lang="en-US" altLang="zh-CN" dirty="0"/>
              <a:t>:</a:t>
            </a:r>
            <a:endParaRPr lang="zh-CN" altLang="en-US" dirty="0"/>
          </a:p>
          <a:p>
            <a:pPr lvl="1"/>
            <a:r>
              <a:rPr lang="en-US" altLang="zh-CN" dirty="0"/>
              <a:t>VGG16 </a:t>
            </a:r>
            <a:r>
              <a:rPr lang="zh-CN" altLang="en-US" dirty="0"/>
              <a:t>作为一个较大的 </a:t>
            </a:r>
            <a:r>
              <a:rPr lang="en-US" altLang="zh-CN" dirty="0"/>
              <a:t>CNN</a:t>
            </a:r>
            <a:r>
              <a:rPr lang="zh-CN" altLang="en-US" dirty="0"/>
              <a:t>（卷积神经网络），其</a:t>
            </a:r>
            <a:r>
              <a:rPr lang="en-US" altLang="zh-CN" b="1" dirty="0"/>
              <a:t>62.3 MB</a:t>
            </a:r>
            <a:r>
              <a:rPr lang="zh-CN" altLang="en-US" dirty="0"/>
              <a:t>的大小在服务器端运行没有问题，但对于移动端或嵌入式设备可能过大。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55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39E46-A550-4D58-9EC3-2B309A06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混淆矩阵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29FA39-E529-9F00-4B7E-5EFBA25CC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30" y="1682788"/>
            <a:ext cx="6010940" cy="4637012"/>
          </a:xfrm>
        </p:spPr>
      </p:pic>
    </p:spTree>
    <p:extLst>
      <p:ext uri="{BB962C8B-B14F-4D97-AF65-F5344CB8AC3E}">
        <p14:creationId xmlns:p14="http://schemas.microsoft.com/office/powerpoint/2010/main" val="320784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090E0-F098-DB43-EC49-1960B263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预测展示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65F9C3-8B65-D454-7AE6-FB55E55B2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435" y="1825625"/>
            <a:ext cx="4317129" cy="4351338"/>
          </a:xfrm>
        </p:spPr>
      </p:pic>
    </p:spTree>
    <p:extLst>
      <p:ext uri="{BB962C8B-B14F-4D97-AF65-F5344CB8AC3E}">
        <p14:creationId xmlns:p14="http://schemas.microsoft.com/office/powerpoint/2010/main" val="75895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42C01-3B1F-A44A-689D-10F79903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自行下载的图片</a:t>
            </a:r>
            <a:r>
              <a:rPr lang="en-US" altLang="zh-CN" dirty="0"/>
              <a:t>·</a:t>
            </a:r>
            <a:r>
              <a:rPr lang="zh-CN" altLang="en-US" dirty="0"/>
              <a:t>预测展示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1812E7-0BD8-C43C-9740-1D5024111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22" y="1724311"/>
            <a:ext cx="3530008" cy="4439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3F873F-60D7-2516-1420-4BC26908D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79" y="1711336"/>
            <a:ext cx="3997842" cy="4465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086CA3-439C-8FF3-C75B-3DE3358B6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293" y="1677298"/>
            <a:ext cx="3391786" cy="45333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03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7AC5A-2826-21B3-5000-84FD0051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六、项目心得与展望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00A4E8-0513-B36D-70D4-A8924EE743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00804"/>
            <a:ext cx="1006397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/>
              <a:t>总结：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/>
              <a:t>迁移学习方法有效，提高了分类性能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/>
              <a:t>数据增强提升了泛化能力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/>
              <a:t>Flask 部署成功，实现 Web 在线分类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/>
              <a:t>未来优化方向：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/>
              <a:t>提高分类准确率（增加 trash 类样本，使用更优 CNN 模型如 ResNet）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/>
              <a:t>优化计算性能（剪枝、量化、使用 MobileNetV3）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/>
              <a:t>扩展应用场景（嵌入式垃圾分类设备、智能垃圾桶）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19241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45225-47B6-AB2D-3C2E-87185926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七、参考文献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C2ECB-367B-A92F-E5A3-E1383AA3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 Mostly goes to: ChatGPT, </a:t>
            </a:r>
            <a:r>
              <a:rPr lang="en-US" altLang="zh-CN" sz="2000" dirty="0" err="1"/>
              <a:t>DeepSeek</a:t>
            </a:r>
            <a:endParaRPr lang="en-US" altLang="zh-CN" sz="2000" dirty="0"/>
          </a:p>
          <a:p>
            <a:r>
              <a:rPr lang="en-US" altLang="zh-CN" sz="2000" dirty="0"/>
              <a:t>2. [</a:t>
            </a:r>
            <a:r>
              <a:rPr lang="zh-CN" altLang="en-US" sz="2000" dirty="0"/>
              <a:t>垃圾分类的数据集</a:t>
            </a:r>
            <a:r>
              <a:rPr lang="en-US" altLang="zh-CN" sz="2000" dirty="0"/>
              <a:t>](https://www.kaggle.com/datasets/asdasdasasdas/garbage-classification?resource=download)</a:t>
            </a:r>
          </a:p>
          <a:p>
            <a:r>
              <a:rPr lang="en-US" altLang="zh-CN" sz="2000" dirty="0"/>
              <a:t>3. [Garbage Classification-MobilenetV2 [92% Accuracy]](https://www.kaggle.com/code/alexfordna/garbage-classification-mobilenetv2-92-accuracy)</a:t>
            </a:r>
            <a:r>
              <a:rPr lang="zh-CN" altLang="en-US" sz="2000" dirty="0"/>
              <a:t>：前期仿照这个预训练模型</a:t>
            </a:r>
            <a:r>
              <a:rPr lang="en-US" altLang="zh-CN" sz="2000" dirty="0"/>
              <a:t>MobilenetV2</a:t>
            </a:r>
            <a:r>
              <a:rPr lang="zh-CN" altLang="en-US" sz="2000" dirty="0"/>
              <a:t>训练出来的模型的拟合数据很好，但是预测推理的准确性太差只有</a:t>
            </a:r>
            <a:r>
              <a:rPr lang="en-US" altLang="zh-CN" sz="2000" dirty="0"/>
              <a:t>20</a:t>
            </a:r>
            <a:r>
              <a:rPr lang="zh-CN" altLang="en-US" sz="2000" dirty="0"/>
              <a:t>＋</a:t>
            </a:r>
            <a:r>
              <a:rPr lang="en-US" altLang="zh-CN" sz="2000" dirty="0"/>
              <a:t>%</a:t>
            </a:r>
            <a:r>
              <a:rPr lang="zh-CN" altLang="en-US" sz="2000" dirty="0"/>
              <a:t>，故弃用了这个</a:t>
            </a:r>
          </a:p>
          <a:p>
            <a:r>
              <a:rPr lang="en-US" altLang="zh-CN" sz="2000" dirty="0"/>
              <a:t>4. [Waste Classification using Transfer Learning](https://www.kaggle.com/code/devanshiipatel/waste-classification-using-transfer-learning/notebook)</a:t>
            </a:r>
            <a:r>
              <a:rPr lang="zh-CN" altLang="en-US" sz="2000" dirty="0"/>
              <a:t>：后面最主要参考</a:t>
            </a:r>
            <a:r>
              <a:rPr lang="en-US" altLang="zh-CN" sz="2000" dirty="0"/>
              <a:t>vgg16</a:t>
            </a:r>
            <a:r>
              <a:rPr lang="zh-CN" altLang="en-US" sz="2000" dirty="0"/>
              <a:t>预训练模型</a:t>
            </a:r>
          </a:p>
          <a:p>
            <a:r>
              <a:rPr lang="en-US" altLang="zh-CN" sz="2000" dirty="0"/>
              <a:t>5. [Google's ML crash course](https://developers.google.com/machine-learning/crash-course/linear-regression/loss)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524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95319-A436-2508-8F2A-E51A9D2E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73A82-A6DE-AAD4-B038-321FE333E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986" y="1825625"/>
            <a:ext cx="7542028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一、项目背景</a:t>
            </a:r>
            <a:endParaRPr lang="en-US" altLang="zh-CN" sz="2400" dirty="0"/>
          </a:p>
          <a:p>
            <a:r>
              <a:rPr lang="zh-CN" altLang="en-US" sz="2400" dirty="0"/>
              <a:t>二、需求概述</a:t>
            </a:r>
            <a:endParaRPr lang="en-US" altLang="zh-CN" sz="2400" dirty="0"/>
          </a:p>
          <a:p>
            <a:r>
              <a:rPr lang="zh-CN" altLang="en-US" sz="2400" dirty="0"/>
              <a:t>三、技术架构</a:t>
            </a:r>
            <a:endParaRPr lang="en-US" altLang="zh-CN" sz="2400" dirty="0"/>
          </a:p>
          <a:p>
            <a:r>
              <a:rPr lang="zh-CN" altLang="en-US" sz="2400" dirty="0"/>
              <a:t>四、关键功能</a:t>
            </a:r>
            <a:r>
              <a:rPr lang="en-US" altLang="zh-CN" sz="2400" dirty="0"/>
              <a:t>&amp;</a:t>
            </a:r>
            <a:r>
              <a:rPr lang="zh-CN" altLang="en-US" sz="2400" dirty="0"/>
              <a:t>算法</a:t>
            </a:r>
            <a:endParaRPr lang="en-US" altLang="zh-CN" sz="2400" dirty="0"/>
          </a:p>
          <a:p>
            <a:r>
              <a:rPr lang="zh-CN" altLang="en-US" sz="2400" dirty="0"/>
              <a:t>五、效果展示</a:t>
            </a:r>
            <a:endParaRPr lang="en-US" altLang="zh-CN" sz="2400" dirty="0"/>
          </a:p>
          <a:p>
            <a:r>
              <a:rPr lang="zh-CN" altLang="en-US" sz="2400" dirty="0"/>
              <a:t>六、项目心得</a:t>
            </a:r>
            <a:r>
              <a:rPr lang="en-US" altLang="zh-CN" sz="2400" dirty="0"/>
              <a:t>&amp;</a:t>
            </a:r>
            <a:r>
              <a:rPr lang="zh-CN" altLang="en-US" sz="2400" dirty="0"/>
              <a:t>展望</a:t>
            </a:r>
            <a:endParaRPr lang="en-US" altLang="zh-CN" sz="2400" dirty="0"/>
          </a:p>
          <a:p>
            <a:r>
              <a:rPr lang="zh-CN" altLang="en-US" sz="2400" dirty="0"/>
              <a:t>七、参考文献</a:t>
            </a:r>
          </a:p>
        </p:txBody>
      </p:sp>
    </p:spTree>
    <p:extLst>
      <p:ext uri="{BB962C8B-B14F-4D97-AF65-F5344CB8AC3E}">
        <p14:creationId xmlns:p14="http://schemas.microsoft.com/office/powerpoint/2010/main" val="130126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FA8C1-D62E-0A90-9E07-7E992AB1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E2C00-E318-4E85-AFA1-BAC65F868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垃圾分类的必要性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生活垃圾数量急剧增长，传统人工分类低效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资源回收效率低，环境污染加剧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政策推进，智能分类技术需求增加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当前问题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人工分类成本高，易出错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设备计算能力有限，智能分类需优化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轻量级模型与高效推理的需求</a:t>
            </a:r>
          </a:p>
        </p:txBody>
      </p:sp>
    </p:spTree>
    <p:extLst>
      <p:ext uri="{BB962C8B-B14F-4D97-AF65-F5344CB8AC3E}">
        <p14:creationId xmlns:p14="http://schemas.microsoft.com/office/powerpoint/2010/main" val="384032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0663B-9971-4363-175C-6250C711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二、需求概述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1BDAA-95C2-8D46-10F7-7AC5B644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智能垃圾分类系统的目标：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 </a:t>
            </a:r>
            <a:r>
              <a:rPr lang="zh-CN" altLang="en-US" b="1" dirty="0"/>
              <a:t>深度学习 </a:t>
            </a:r>
            <a:r>
              <a:rPr lang="zh-CN" altLang="en-US" dirty="0"/>
              <a:t>进行垃圾分类，提高分类准确性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 </a:t>
            </a:r>
            <a:r>
              <a:rPr lang="en-US" altLang="zh-CN" b="1" dirty="0"/>
              <a:t>Web </a:t>
            </a:r>
            <a:r>
              <a:rPr lang="zh-CN" altLang="en-US" b="1" dirty="0"/>
              <a:t>应用 </a:t>
            </a:r>
            <a:r>
              <a:rPr lang="zh-CN" altLang="en-US" dirty="0"/>
              <a:t>实现在线垃圾分类预测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设计 轻量级模型，适用于嵌入式设备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主要挑战：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数据集不均衡（某些类别数据较少）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提高分类准确率，减少误分类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模型轻量化，提高推理速度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14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C6514-813B-FE59-C6C4-25E31E13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三、技术架构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395B8-5575-4355-3DCF-CEAE07A79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模型架构：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采用 </a:t>
            </a:r>
            <a:r>
              <a:rPr lang="en-US" altLang="zh-CN" b="1" dirty="0"/>
              <a:t>VGG16</a:t>
            </a:r>
            <a:r>
              <a:rPr lang="zh-CN" altLang="en-US" dirty="0"/>
              <a:t> 预训练模型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进行 </a:t>
            </a:r>
            <a:r>
              <a:rPr lang="zh-CN" altLang="en-US" b="1" dirty="0"/>
              <a:t>迁移学习</a:t>
            </a:r>
            <a:r>
              <a:rPr lang="zh-CN" altLang="en-US" dirty="0"/>
              <a:t>，优化特征提取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增加自定义全连接层，提高分类性能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系统架构：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前端：</a:t>
            </a:r>
            <a:r>
              <a:rPr lang="en-US" altLang="zh-CN" dirty="0"/>
              <a:t>HTML + CSS + JavaScript</a:t>
            </a:r>
            <a:r>
              <a:rPr lang="zh-CN" altLang="en-US" dirty="0"/>
              <a:t>（提供网页上传图片，显示预测结果。）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后端：</a:t>
            </a:r>
            <a:r>
              <a:rPr lang="en-US" altLang="zh-CN" dirty="0"/>
              <a:t>Flask API</a:t>
            </a:r>
            <a:r>
              <a:rPr lang="zh-CN" altLang="en-US" dirty="0"/>
              <a:t>（加载模型，接收请求，返回分类结果。）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数据库：存储用户上传的垃圾图片及预测结果</a:t>
            </a:r>
          </a:p>
        </p:txBody>
      </p:sp>
    </p:spTree>
    <p:extLst>
      <p:ext uri="{BB962C8B-B14F-4D97-AF65-F5344CB8AC3E}">
        <p14:creationId xmlns:p14="http://schemas.microsoft.com/office/powerpoint/2010/main" val="247023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B562B-95CA-A0C9-821D-C24BA1B6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四、关键功能与算法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CF77B-DC68-46B7-35C0-D5C75CF9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数据集</a:t>
            </a:r>
            <a:r>
              <a:rPr lang="zh-CN" altLang="en-US" dirty="0"/>
              <a:t>（</a:t>
            </a:r>
            <a:r>
              <a:rPr lang="en-US" altLang="zh-CN" dirty="0"/>
              <a:t>Kaggle Garbage Classification Dataset</a:t>
            </a:r>
            <a:r>
              <a:rPr lang="zh-CN" altLang="en-US" dirty="0"/>
              <a:t>）：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2527 </a:t>
            </a:r>
            <a:r>
              <a:rPr lang="zh-CN" altLang="en-US" sz="2000" b="1" dirty="0"/>
              <a:t>张图片，</a:t>
            </a:r>
            <a:r>
              <a:rPr lang="en-US" altLang="zh-CN" sz="2000" b="1" dirty="0"/>
              <a:t>6 </a:t>
            </a:r>
            <a:r>
              <a:rPr lang="zh-CN" altLang="en-US" sz="2000" b="1" dirty="0"/>
              <a:t>类垃圾</a:t>
            </a:r>
            <a:r>
              <a:rPr lang="zh-CN" altLang="en-US" sz="2000" dirty="0"/>
              <a:t>（纸板、玻璃、金属、纸张、塑料、一般垃圾）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训练集、验证集、测试集比例：</a:t>
            </a:r>
            <a:r>
              <a:rPr lang="en-US" altLang="zh-CN" sz="2000" dirty="0"/>
              <a:t>7:2:1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数据预处理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图像归一化</a:t>
            </a:r>
            <a:r>
              <a:rPr lang="zh-CN" altLang="en-US" sz="2000" dirty="0"/>
              <a:t>（像素值缩放至 </a:t>
            </a:r>
            <a:r>
              <a:rPr lang="en-US" altLang="zh-CN" sz="2000" dirty="0"/>
              <a:t>[0,1]</a:t>
            </a:r>
            <a:r>
              <a:rPr lang="zh-CN" altLang="en-US" sz="2000" dirty="0"/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数据增强</a:t>
            </a:r>
            <a:r>
              <a:rPr lang="zh-CN" altLang="en-US" sz="2000" dirty="0"/>
              <a:t>（旋转、翻转、亮度调整）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模型训练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损失函数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categorical_crossentropy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优化器</a:t>
            </a:r>
            <a:r>
              <a:rPr lang="zh-CN" altLang="en-US" sz="2000" dirty="0"/>
              <a:t>：</a:t>
            </a:r>
            <a:r>
              <a:rPr lang="en-US" altLang="zh-CN" sz="2000" dirty="0"/>
              <a:t>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b="1" dirty="0"/>
              <a:t>训练轮数</a:t>
            </a:r>
            <a:r>
              <a:rPr lang="zh-CN" altLang="en-US" sz="2000" dirty="0"/>
              <a:t>：</a:t>
            </a:r>
            <a:r>
              <a:rPr lang="en-US" altLang="zh-CN" sz="2000" dirty="0"/>
              <a:t>10 </a:t>
            </a:r>
            <a:r>
              <a:rPr lang="zh-CN" altLang="en-US" sz="2000" dirty="0"/>
              <a:t>轮</a:t>
            </a:r>
            <a:r>
              <a:rPr lang="en-US" altLang="zh-CN" sz="2000" dirty="0"/>
              <a:t>(</a:t>
            </a:r>
            <a:r>
              <a:rPr lang="zh-CN" altLang="en-US" sz="2000" dirty="0"/>
              <a:t>原</a:t>
            </a:r>
            <a:r>
              <a:rPr lang="en-US" altLang="zh-CN" sz="2000" dirty="0"/>
              <a:t>30</a:t>
            </a:r>
            <a:r>
              <a:rPr lang="zh-CN" altLang="en-US" sz="2000" dirty="0"/>
              <a:t>轮，耗时太长，故改</a:t>
            </a:r>
            <a:r>
              <a:rPr lang="en-US" altLang="zh-CN" sz="2000" dirty="0"/>
              <a:t>10 epoch)</a:t>
            </a:r>
            <a:r>
              <a:rPr lang="zh-CN" altLang="en-US" sz="2000" dirty="0"/>
              <a:t>，最终训练准确率 </a:t>
            </a:r>
            <a:r>
              <a:rPr lang="en-US" altLang="zh-CN" sz="2000" b="1" dirty="0"/>
              <a:t>79.6%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076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ACB7D-1888-8537-9A74-814B0BC9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F1C7C-13BB-C8E6-31C1-F09DB9ADA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4191" cy="4351338"/>
          </a:xfrm>
        </p:spPr>
        <p:txBody>
          <a:bodyPr/>
          <a:lstStyle/>
          <a:p>
            <a:r>
              <a:rPr lang="zh-CN" altLang="en-US" dirty="0"/>
              <a:t>本项目使用 </a:t>
            </a:r>
            <a:r>
              <a:rPr lang="en-US" altLang="zh-CN" dirty="0"/>
              <a:t>Kaggle </a:t>
            </a:r>
            <a:r>
              <a:rPr lang="zh-CN" altLang="en-US" dirty="0"/>
              <a:t>提供的垃圾分类数据集（</a:t>
            </a:r>
            <a:r>
              <a:rPr lang="en-US" altLang="zh-CN" dirty="0"/>
              <a:t>Garbage Classification Dataset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该数据集包含 </a:t>
            </a:r>
            <a:r>
              <a:rPr lang="en-US" altLang="zh-CN" dirty="0"/>
              <a:t>2527 </a:t>
            </a:r>
            <a:r>
              <a:rPr lang="zh-CN" altLang="en-US" dirty="0"/>
              <a:t>张垃圾图片，共</a:t>
            </a:r>
            <a:r>
              <a:rPr lang="en-US" altLang="zh-CN" dirty="0"/>
              <a:t>6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所有图片大小皆为：</a:t>
            </a:r>
            <a:r>
              <a:rPr lang="en-US" altLang="zh-CN" dirty="0"/>
              <a:t>512*384</a:t>
            </a:r>
          </a:p>
          <a:p>
            <a:r>
              <a:rPr lang="zh-CN" altLang="en-US" dirty="0"/>
              <a:t>数据集已被分为训练集、验证集和测试集，文件路径及标签存储在 对应</a:t>
            </a:r>
            <a:r>
              <a:rPr lang="en-US" altLang="zh-CN" dirty="0"/>
              <a:t>.txt </a:t>
            </a:r>
            <a:r>
              <a:rPr lang="zh-CN" altLang="en-US" dirty="0"/>
              <a:t>文件中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3D3BBE-AE42-F7BB-208F-3A556DE8C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159" y="2319979"/>
            <a:ext cx="3473302" cy="336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5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43ECF-FD2B-D874-5E44-4447FB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准确率</a:t>
            </a:r>
            <a:r>
              <a:rPr lang="en-US" altLang="zh-CN" dirty="0"/>
              <a:t>&amp;</a:t>
            </a:r>
            <a:r>
              <a:rPr lang="zh-CN" altLang="en-US" dirty="0"/>
              <a:t>损失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4E0D776-3F36-2346-7BBE-CFE1A57BB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2768"/>
            <a:ext cx="5084074" cy="377647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D9A50E-EE02-64B3-F8AE-0D811F78E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28" y="2028083"/>
            <a:ext cx="5001778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3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4075D-3861-A4A4-75F7-6970D9A2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</a:t>
            </a:r>
            <a:r>
              <a:rPr lang="zh-CN" altLang="en-US" b="1" dirty="0"/>
              <a:t>效果展示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52F4D-A2B4-E8B8-ED23-8ABE72C63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测试集分类结果</a:t>
            </a:r>
            <a:r>
              <a:rPr lang="zh-CN" altLang="en-US" dirty="0"/>
              <a:t>（整体准确率 </a:t>
            </a:r>
            <a:r>
              <a:rPr lang="en-US" altLang="zh-CN" b="1" dirty="0"/>
              <a:t>77.44%</a:t>
            </a:r>
            <a:r>
              <a:rPr lang="zh-CN" altLang="en-US" dirty="0"/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最优类别：纸张（</a:t>
            </a:r>
            <a:r>
              <a:rPr lang="en-US" altLang="zh-CN" dirty="0"/>
              <a:t>F1-score 0.88</a:t>
            </a:r>
            <a:r>
              <a:rPr lang="zh-CN" altLang="en-US" dirty="0"/>
              <a:t>）、硬纸板（</a:t>
            </a:r>
            <a:r>
              <a:rPr lang="en-US" altLang="zh-CN" dirty="0"/>
              <a:t>F1-score 0.86</a:t>
            </a:r>
            <a:r>
              <a:rPr lang="zh-CN" altLang="en-US" dirty="0"/>
              <a:t>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误分类较多的类别：一般垃圾（</a:t>
            </a:r>
            <a:r>
              <a:rPr lang="en-US" altLang="zh-CN" dirty="0"/>
              <a:t>F1-score 0.52</a:t>
            </a:r>
            <a:r>
              <a:rPr lang="zh-CN" altLang="en-US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推理速度</a:t>
            </a:r>
            <a:r>
              <a:rPr lang="zh-CN" altLang="en-US" dirty="0"/>
              <a:t>：单张图片 </a:t>
            </a:r>
            <a:r>
              <a:rPr lang="en-US" altLang="zh-CN" b="1" dirty="0"/>
              <a:t>388.36ms</a:t>
            </a:r>
            <a:r>
              <a:rPr lang="zh-CN" altLang="en-US" dirty="0"/>
              <a:t>，适用于服务器端推理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可视化展示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预测结果示例（</a:t>
            </a:r>
            <a:r>
              <a:rPr lang="en-US" altLang="zh-CN" dirty="0"/>
              <a:t>16 </a:t>
            </a:r>
            <a:r>
              <a:rPr lang="zh-CN" altLang="en-US" dirty="0"/>
              <a:t>张测试图片）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混淆矩阵分析误分类原因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22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英文模板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1041</Words>
  <Application>Microsoft Office PowerPoint</Application>
  <PresentationFormat>宽屏</PresentationFormat>
  <Paragraphs>105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Office 主题​​</vt:lpstr>
      <vt:lpstr>基于VGG16模型的 智能垃圾分类系统</vt:lpstr>
      <vt:lpstr>目录</vt:lpstr>
      <vt:lpstr>一、项目背景</vt:lpstr>
      <vt:lpstr>二、需求概述</vt:lpstr>
      <vt:lpstr>三、技术架构</vt:lpstr>
      <vt:lpstr>四、关键功能与算法</vt:lpstr>
      <vt:lpstr>数据集</vt:lpstr>
      <vt:lpstr>准确率&amp;损失</vt:lpstr>
      <vt:lpstr>五、效果展示</vt:lpstr>
      <vt:lpstr>在测试集上的表现</vt:lpstr>
      <vt:lpstr>在测试集上的表现·分析</vt:lpstr>
      <vt:lpstr>推理速度&amp;模型大小</vt:lpstr>
      <vt:lpstr>混淆矩阵</vt:lpstr>
      <vt:lpstr>预测展示</vt:lpstr>
      <vt:lpstr>自行下载的图片·预测展示</vt:lpstr>
      <vt:lpstr>六、项目心得与展望</vt:lpstr>
      <vt:lpstr>七、参考文献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David William</dc:creator>
  <cp:lastModifiedBy>David William</cp:lastModifiedBy>
  <cp:revision>73</cp:revision>
  <dcterms:created xsi:type="dcterms:W3CDTF">2023-11-23T10:06:40Z</dcterms:created>
  <dcterms:modified xsi:type="dcterms:W3CDTF">2025-03-04T15:03:54Z</dcterms:modified>
</cp:coreProperties>
</file>