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4" r:id="rId6"/>
    <p:sldId id="412" r:id="rId7"/>
    <p:sldId id="415" r:id="rId8"/>
    <p:sldId id="416" r:id="rId9"/>
    <p:sldId id="418" r:id="rId10"/>
    <p:sldId id="41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3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image" Target="../media/image4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29255" y="558120"/>
            <a:ext cx="9799200" cy="1472400"/>
          </a:xfrm>
        </p:spPr>
        <p:txBody>
          <a:bodyPr/>
          <a:p>
            <a:pPr algn="ctr"/>
            <a:r>
              <a:rPr lang="ja-JP" altLang="en-US"/>
              <a:t>前回の発表で残された問題</a:t>
            </a:r>
            <a:endParaRPr lang="ja-JP" altLang="en-US"/>
          </a:p>
        </p:txBody>
      </p:sp>
      <p:pic>
        <p:nvPicPr>
          <p:cNvPr id="4" name="图片 3" descr="微信图片_202004281258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80" y="1232535"/>
            <a:ext cx="5487035" cy="5574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3445" y="2072005"/>
            <a:ext cx="44564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3600"/>
              <a:t>各文字の位置情報と言うこと</a:t>
            </a:r>
            <a:endParaRPr lang="ja-JP" altLang="zh-CN" sz="3600"/>
          </a:p>
          <a:p>
            <a:r>
              <a:rPr lang="ja-JP" altLang="zh-CN" sz="3600"/>
              <a:t>を説明させていただきます</a:t>
            </a:r>
            <a:endParaRPr lang="ja-JP" altLang="zh-CN" sz="36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/>
              <a:t>位置情報を入力のことは英語で</a:t>
            </a:r>
            <a:r>
              <a:rPr lang="en-US" altLang="zh-CN"/>
              <a:t>position embedding</a:t>
            </a:r>
            <a:r>
              <a:rPr lang="ja-JP" altLang="zh-CN"/>
              <a:t>ことです、</a:t>
            </a:r>
            <a:r>
              <a:rPr lang="en-US" altLang="zh-CN"/>
              <a:t> </a:t>
            </a:r>
            <a:r>
              <a:rPr lang="ja-JP" altLang="zh-CN"/>
              <a:t>「</a:t>
            </a:r>
            <a:r>
              <a:rPr lang="en-US" altLang="ja-JP"/>
              <a:t>Attension Is All You Need</a:t>
            </a:r>
            <a:r>
              <a:rPr lang="ja-JP" altLang="zh-CN"/>
              <a:t>」と言う論文に</a:t>
            </a:r>
            <a:r>
              <a:rPr lang="ja-JP" altLang="zh-CN"/>
              <a:t>提唱</a:t>
            </a:r>
            <a:r>
              <a:rPr lang="ja-JP" altLang="zh-CN"/>
              <a:t>されました</a:t>
            </a:r>
            <a:endParaRPr lang="ja-JP" altLang="zh-CN"/>
          </a:p>
          <a:p>
            <a:endParaRPr lang="ja-JP" altLang="zh-CN"/>
          </a:p>
          <a:p>
            <a:pPr marL="0" indent="0">
              <a:buNone/>
            </a:pPr>
            <a:endParaRPr lang="ja-JP" altLang="zh-CN"/>
          </a:p>
          <a:p>
            <a:r>
              <a:rPr lang="ja-JP" altLang="zh-CN"/>
              <a:t>自分の研究がBertモデルを用いて事前トレーニングを行う、論文「BERT: Pre-training of Deep Bidirectional Transformers for　Language Understanding」を参考して、</a:t>
            </a:r>
            <a:r>
              <a:rPr lang="en-US" altLang="zh-CN"/>
              <a:t>bert</a:t>
            </a:r>
            <a:r>
              <a:rPr lang="ja-JP" altLang="zh-CN"/>
              <a:t>の中で</a:t>
            </a:r>
            <a:r>
              <a:rPr lang="en-US" altLang="zh-CN"/>
              <a:t>position embedding</a:t>
            </a:r>
            <a:r>
              <a:rPr lang="ja-JP" altLang="zh-CN"/>
              <a:t>も入力の一部として応用されていると存じました</a:t>
            </a:r>
            <a:endParaRPr lang="ja-JP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微信图片_20200428133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515235"/>
            <a:ext cx="10148570" cy="3723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1750" y="1475105"/>
            <a:ext cx="991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図の通りに、</a:t>
            </a:r>
            <a:r>
              <a:rPr lang="en-US" altLang="zh-CN"/>
              <a:t>bert</a:t>
            </a:r>
            <a:r>
              <a:rPr lang="ja-JP" altLang="zh-CN"/>
              <a:t>の入力表示</a:t>
            </a:r>
            <a:endParaRPr lang="zh-CN" altLang="en-US"/>
          </a:p>
          <a:p>
            <a:r>
              <a:rPr lang="zh-CN" altLang="en-US"/>
              <a:t>input embedding= word embedding+ position embedding + segment embedding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ja-JP" altLang="zh-CN"/>
              <a:t>三角関数を</a:t>
            </a:r>
            <a:r>
              <a:rPr lang="ja-JP" altLang="zh-CN"/>
              <a:t>使用して</a:t>
            </a:r>
            <a:r>
              <a:rPr lang="ja-JP" altLang="zh-CN"/>
              <a:t>実現する</a:t>
            </a:r>
            <a:endParaRPr lang="ja-JP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PE(pos,2i)=sin(pos/100002i/dmodel)PE(pos,2i)=sin(pos/100002i/dmodel)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PE(pos,2i+1)=cos(pos/100002i/dmodel)PE(pos,2i+1)=cos(pos/100002i/dmodel)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posとは,語が</a:t>
            </a:r>
            <a:r>
              <a:rPr lang="ja-JP" altLang="zh-CN" dirty="0"/>
              <a:t>序列</a:t>
            </a:r>
            <a:r>
              <a:rPr lang="zh-CN" altLang="en-US" dirty="0"/>
              <a:t>中に</a:t>
            </a:r>
            <a:r>
              <a:rPr>
                <a:sym typeface="+mn-ea"/>
              </a:rPr>
              <a:t>絶対位置</a:t>
            </a:r>
            <a:r>
              <a:rPr lang="zh-CN" altLang="en-US" dirty="0"/>
              <a:t>ことである</a:t>
            </a:r>
            <a:r>
              <a:rPr lang="ja-JP" altLang="zh-CN" dirty="0"/>
              <a:t>。偶数位置では、正弦波符号化が使用される、奇数位置では余弦符号を用いる。</a:t>
            </a:r>
            <a:endParaRPr lang="ja-JP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>
                <a:sym typeface="+mn-ea"/>
              </a:rPr>
              <a:t>この符号化公式の意味</a:t>
            </a:r>
            <a:r>
              <a:rPr lang="ja-JP" altLang="zh-CN">
                <a:sym typeface="+mn-ea"/>
              </a:rPr>
              <a:t>は：</a:t>
            </a:r>
            <a:r>
              <a:rPr>
                <a:sym typeface="+mn-ea"/>
              </a:rPr>
              <a:t>語の位置を与える</a:t>
            </a:r>
            <a:r>
              <a:rPr lang="ja-JP" altLang="zh-CN">
                <a:sym typeface="+mn-ea"/>
              </a:rPr>
              <a:t>、</a:t>
            </a:r>
            <a:r>
              <a:rPr>
                <a:sym typeface="+mn-ea"/>
              </a:rPr>
              <a:t>これをモデルと同じ次元数のベクトルに符号化</a:t>
            </a:r>
            <a:r>
              <a:rPr lang="ja-JP">
                <a:sym typeface="+mn-ea"/>
              </a:rPr>
              <a:t>する</a:t>
            </a:r>
            <a:r>
              <a:rPr lang="ja-JP" altLang="zh-CN">
                <a:sym typeface="+mn-ea"/>
              </a:rPr>
              <a:t>、つまり、</a:t>
            </a:r>
            <a:r>
              <a:rPr>
                <a:sym typeface="+mn-ea"/>
              </a:rPr>
              <a:t>位置符号化</a:t>
            </a:r>
            <a:r>
              <a:rPr lang="ja-JP" altLang="zh-CN">
                <a:sym typeface="+mn-ea"/>
              </a:rPr>
              <a:t>後、</a:t>
            </a:r>
            <a:r>
              <a:rPr>
                <a:sym typeface="+mn-ea"/>
              </a:rPr>
              <a:t>各次元は正弦曲線に対応する，波長は2πから10000∗2πまでの等比</a:t>
            </a:r>
            <a:r>
              <a:rPr lang="ja-JP" altLang="zh-CN">
                <a:sym typeface="+mn-ea"/>
              </a:rPr>
              <a:t>数</a:t>
            </a:r>
            <a:r>
              <a:rPr>
                <a:sym typeface="+mn-ea"/>
              </a:rPr>
              <a:t>列を構成する</a:t>
            </a: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98445" y="1727155"/>
            <a:ext cx="9799200" cy="1472400"/>
          </a:xfrm>
        </p:spPr>
        <p:txBody>
          <a:bodyPr/>
          <a:p>
            <a:r>
              <a:rPr lang="en-US" altLang="zh-CN">
                <a:sym typeface="+mn-ea"/>
              </a:rPr>
              <a:t>token</a:t>
            </a:r>
            <a:r>
              <a:rPr lang="zh-CN" altLang="en-US">
                <a:sym typeface="+mn-ea"/>
              </a:rPr>
              <a:t> embedding</a:t>
            </a:r>
            <a:r>
              <a:rPr lang="ja-JP" altLang="zh-CN">
                <a:sym typeface="+mn-ea"/>
              </a:rPr>
              <a:t>は語</a:t>
            </a:r>
            <a:r>
              <a:rPr lang="ja-JP" altLang="zh-CN">
                <a:sym typeface="+mn-ea"/>
              </a:rPr>
              <a:t>に対して</a:t>
            </a:r>
            <a:r>
              <a:rPr lang="en-US" altLang="zh-CN">
                <a:sym typeface="+mn-ea"/>
              </a:rPr>
              <a:t>encoding</a:t>
            </a:r>
            <a:endParaRPr lang="en-US" altLang="zh-CN">
              <a:sym typeface="+mn-ea"/>
            </a:endParaRPr>
          </a:p>
          <a:p>
            <a:r>
              <a:rPr lang="zh-CN" altLang="en-US"/>
              <a:t>Postion e</a:t>
            </a:r>
            <a:r>
              <a:rPr lang="en-US" altLang="zh-CN"/>
              <a:t>mbedding</a:t>
            </a:r>
            <a:r>
              <a:rPr lang="ja-JP" altLang="zh-CN"/>
              <a:t>は語</a:t>
            </a:r>
            <a:r>
              <a:rPr lang="ja-JP" altLang="en-US"/>
              <a:t>の位置に対して</a:t>
            </a:r>
            <a:r>
              <a:rPr lang="en-US" altLang="zh-CN"/>
              <a:t>encoding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1135" y="3317240"/>
            <a:ext cx="8674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ja-JP">
                <a:sym typeface="+mn-ea"/>
              </a:rPr>
              <a:t>前</a:t>
            </a:r>
            <a:r>
              <a:rPr>
                <a:sym typeface="+mn-ea"/>
              </a:rPr>
              <a:t>の位置符号化は絶対</a:t>
            </a:r>
            <a:r>
              <a:rPr lang="ja-JP">
                <a:sym typeface="+mn-ea"/>
              </a:rPr>
              <a:t>な</a:t>
            </a:r>
            <a:r>
              <a:rPr>
                <a:sym typeface="+mn-ea"/>
              </a:rPr>
              <a:t>位置</a:t>
            </a:r>
            <a:r>
              <a:rPr lang="ja-JP">
                <a:sym typeface="+mn-ea"/>
              </a:rPr>
              <a:t>を</a:t>
            </a:r>
            <a:r>
              <a:rPr>
                <a:sym typeface="+mn-ea"/>
              </a:rPr>
              <a:t>符号化</a:t>
            </a:r>
            <a:r>
              <a:rPr lang="ja-JP">
                <a:sym typeface="+mn-ea"/>
              </a:rPr>
              <a:t>すること</a:t>
            </a:r>
            <a:r>
              <a:rPr>
                <a:sym typeface="+mn-ea"/>
              </a:rPr>
              <a:t>である</a:t>
            </a:r>
            <a:r>
              <a:rPr lang="ja-JP" altLang="zh-CN">
                <a:sym typeface="+mn-ea"/>
              </a:rPr>
              <a:t>。</a:t>
            </a:r>
            <a:r>
              <a:rPr>
                <a:sym typeface="+mn-ea"/>
              </a:rPr>
              <a:t>しかし,語の相対的な位置も重要である。</a:t>
            </a:r>
            <a:r>
              <a:rPr lang="ja-JP" altLang="zh-CN">
                <a:sym typeface="+mn-ea"/>
              </a:rPr>
              <a:t>三角関数は語の相対的な位置を示すできる、</a:t>
            </a:r>
            <a:r>
              <a:rPr>
                <a:sym typeface="+mn-ea"/>
              </a:rPr>
              <a:t>これが論文が三角関数を使う理由</a:t>
            </a:r>
            <a:r>
              <a:rPr lang="ja-JP" altLang="zh-CN">
                <a:sym typeface="+mn-ea"/>
              </a:rPr>
              <a:t>です。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sin(α+β)=sinαcosβ+cosαsinβsin(α+β)=sinαcosβ+cosαsinβ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cos(α+β)=cosαcosβ−sinαsinβcos(α+β)=cosαcosβ−sinαsinβ</a:t>
            </a:r>
            <a:endParaRPr lang="zh-CN" altLang="en-US" dirty="0"/>
          </a:p>
          <a:p>
            <a:endParaRPr lang="ja-JP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ja-JP" altLang="zh-CN"/>
              <a:t>過去の二週間はデータを探しています</a:t>
            </a:r>
            <a:endParaRPr lang="ja-JP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zh-CN" dirty="0"/>
              <a:t>今は二つの利用できそうのデータセットを探しだしました</a:t>
            </a:r>
            <a:endParaRPr lang="ja-JP" altLang="zh-CN" dirty="0"/>
          </a:p>
          <a:p>
            <a:r>
              <a:rPr lang="ja-JP" altLang="zh-CN" dirty="0"/>
              <a:t>一つは「万病辞書」と言うデータセット、データは以下のような</a:t>
            </a:r>
            <a:endParaRPr lang="ja-JP" altLang="zh-CN" dirty="0"/>
          </a:p>
        </p:txBody>
      </p:sp>
      <p:pic>
        <p:nvPicPr>
          <p:cNvPr id="4" name="图片 3" descr="微信图片_202004281359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516505"/>
            <a:ext cx="11039475" cy="3892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ja-JP" altLang="zh-CN">
                <a:sym typeface="+mn-ea"/>
              </a:rPr>
              <a:t>「</a:t>
            </a:r>
            <a:r>
              <a:rPr>
                <a:sym typeface="+mn-ea"/>
              </a:rPr>
              <a:t>模擬診療録テキスト・データ</a:t>
            </a:r>
            <a:r>
              <a:rPr lang="ja-JP" altLang="zh-CN">
                <a:sym typeface="+mn-ea"/>
              </a:rPr>
              <a:t>」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ja-JP" altLang="zh-CN" dirty="0"/>
              <a:t>もう一つのデータセット「</a:t>
            </a:r>
            <a:r>
              <a:rPr lang="zh-CN" altLang="en-US" dirty="0"/>
              <a:t>模擬診療録テキスト・データ</a:t>
            </a:r>
            <a:r>
              <a:rPr lang="ja-JP" altLang="zh-CN" dirty="0"/>
              <a:t>」</a:t>
            </a:r>
            <a:endParaRPr lang="ja-JP" altLang="zh-CN" dirty="0"/>
          </a:p>
          <a:p>
            <a:pPr marL="0" indent="0">
              <a:buNone/>
            </a:pPr>
            <a:r>
              <a:rPr lang="ja-JP" altLang="zh-CN" dirty="0"/>
              <a:t>このデータセットは申請しなければなりません、有料になっています</a:t>
            </a:r>
            <a:endParaRPr lang="ja-JP" altLang="zh-CN" dirty="0"/>
          </a:p>
        </p:txBody>
      </p:sp>
      <p:pic>
        <p:nvPicPr>
          <p:cNvPr id="4" name="图片 3" descr="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7990" y="2843530"/>
            <a:ext cx="11218545" cy="35833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ja-JP" altLang="zh-CN"/>
              <a:t>今後の予定</a:t>
            </a:r>
            <a:endParaRPr lang="ja-JP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ja-JP" altLang="zh-CN" dirty="0"/>
              <a:t>利用できるをデータセットを探す</a:t>
            </a:r>
            <a:endParaRPr lang="ja-JP" altLang="zh-CN" dirty="0"/>
          </a:p>
          <a:p>
            <a:endParaRPr lang="ja-JP" altLang="zh-CN" dirty="0"/>
          </a:p>
          <a:p>
            <a:r>
              <a:rPr lang="ja-JP" altLang="zh-CN" dirty="0"/>
              <a:t>モデルについての論文を読み</a:t>
            </a:r>
            <a:r>
              <a:rPr lang="ja-JP" altLang="zh-CN" dirty="0"/>
              <a:t>続き</a:t>
            </a:r>
            <a:endParaRPr lang="ja-JP" altLang="zh-CN" dirty="0"/>
          </a:p>
          <a:p>
            <a:endParaRPr lang="ja-JP" altLang="zh-CN" dirty="0"/>
          </a:p>
          <a:p>
            <a:pPr marL="0" indent="0">
              <a:buNone/>
            </a:pPr>
            <a:endParaRPr lang="ja-JP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ja-JP" altLang="zh-CN" sz="5400"/>
              <a:t>ご清聴ありがとうございます</a:t>
            </a:r>
            <a:endParaRPr lang="ja-JP" altLang="zh-CN" sz="5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REFSHAPE" val="989834868"/>
  <p:tag name="KSO_WM_UNIT_PLACING_PICTURE_USER_VIEWPORT" val="{&quot;height&quot;:5585,&quot;width&quot;:158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REFSHAPE" val="866990820"/>
  <p:tag name="KSO_WM_UNIT_PLACING_PICTURE_USER_VIEWPORT" val="{&quot;height&quot;:3312,&quot;width&quot;:158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宽屏</PresentationFormat>
  <Paragraphs>54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三角関数を使って実現する</vt:lpstr>
      <vt:lpstr>PowerPoint 演示文稿</vt:lpstr>
      <vt:lpstr>過去の二週間はデータを探して来ました</vt:lpstr>
      <vt:lpstr>「模擬診療録テキスト・データ」</vt:lpstr>
      <vt:lpstr>今後の予定</vt:lpstr>
      <vt:lpstr>ご清聴ありがとうございます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Tao涛</cp:lastModifiedBy>
  <cp:revision>253</cp:revision>
  <dcterms:created xsi:type="dcterms:W3CDTF">2019-06-19T02:08:00Z</dcterms:created>
  <dcterms:modified xsi:type="dcterms:W3CDTF">2020-05-01T03:48:59Z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