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E24EF-5380-3C4C-85E8-9B98E8025BE4}" v="11" dt="2020-07-03T03:24:47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 Xintao(gr0475vx)" userId="f5a69607-3c73-4172-a63e-2f8eff800f7d" providerId="ADAL" clId="{029E24EF-5380-3C4C-85E8-9B98E8025BE4}"/>
    <pc:docChg chg="modSld sldOrd">
      <pc:chgData name="FANG Xintao(gr0475vx)" userId="f5a69607-3c73-4172-a63e-2f8eff800f7d" providerId="ADAL" clId="{029E24EF-5380-3C4C-85E8-9B98E8025BE4}" dt="2020-07-03T03:51:55.258" v="4129" actId="20577"/>
      <pc:docMkLst>
        <pc:docMk/>
      </pc:docMkLst>
      <pc:sldChg chg="addSp modSp ord">
        <pc:chgData name="FANG Xintao(gr0475vx)" userId="f5a69607-3c73-4172-a63e-2f8eff800f7d" providerId="ADAL" clId="{029E24EF-5380-3C4C-85E8-9B98E8025BE4}" dt="2020-07-03T03:49:46.011" v="4112" actId="20577"/>
        <pc:sldMkLst>
          <pc:docMk/>
          <pc:sldMk cId="1362455198" sldId="257"/>
        </pc:sldMkLst>
        <pc:spChg chg="add mod">
          <ac:chgData name="FANG Xintao(gr0475vx)" userId="f5a69607-3c73-4172-a63e-2f8eff800f7d" providerId="ADAL" clId="{029E24EF-5380-3C4C-85E8-9B98E8025BE4}" dt="2020-07-03T03:49:46.011" v="4112" actId="20577"/>
          <ac:spMkLst>
            <pc:docMk/>
            <pc:sldMk cId="1362455198" sldId="257"/>
            <ac:spMk id="3" creationId="{77FE901D-45BC-2A4A-9F12-D456CF365DEF}"/>
          </ac:spMkLst>
        </pc:spChg>
      </pc:sldChg>
      <pc:sldChg chg="addSp modSp">
        <pc:chgData name="FANG Xintao(gr0475vx)" userId="f5a69607-3c73-4172-a63e-2f8eff800f7d" providerId="ADAL" clId="{029E24EF-5380-3C4C-85E8-9B98E8025BE4}" dt="2020-07-03T03:51:55.258" v="4129" actId="20577"/>
        <pc:sldMkLst>
          <pc:docMk/>
          <pc:sldMk cId="3816904174" sldId="258"/>
        </pc:sldMkLst>
        <pc:spChg chg="add mod">
          <ac:chgData name="FANG Xintao(gr0475vx)" userId="f5a69607-3c73-4172-a63e-2f8eff800f7d" providerId="ADAL" clId="{029E24EF-5380-3C4C-85E8-9B98E8025BE4}" dt="2020-07-03T03:51:55.258" v="4129" actId="20577"/>
          <ac:spMkLst>
            <pc:docMk/>
            <pc:sldMk cId="3816904174" sldId="258"/>
            <ac:spMk id="3" creationId="{A0ECBEDF-9391-F743-B6A8-536C53794EC4}"/>
          </ac:spMkLst>
        </pc:spChg>
      </pc:sldChg>
      <pc:sldChg chg="addSp modSp">
        <pc:chgData name="FANG Xintao(gr0475vx)" userId="f5a69607-3c73-4172-a63e-2f8eff800f7d" providerId="ADAL" clId="{029E24EF-5380-3C4C-85E8-9B98E8025BE4}" dt="2020-06-30T04:28:12.022" v="3128" actId="20577"/>
        <pc:sldMkLst>
          <pc:docMk/>
          <pc:sldMk cId="1857620495" sldId="259"/>
        </pc:sldMkLst>
        <pc:spChg chg="mod">
          <ac:chgData name="FANG Xintao(gr0475vx)" userId="f5a69607-3c73-4172-a63e-2f8eff800f7d" providerId="ADAL" clId="{029E24EF-5380-3C4C-85E8-9B98E8025BE4}" dt="2020-06-30T04:15:55.557" v="3089" actId="20577"/>
          <ac:spMkLst>
            <pc:docMk/>
            <pc:sldMk cId="1857620495" sldId="259"/>
            <ac:spMk id="2" creationId="{7379CF5E-ABA0-414B-9606-27AD2D4C57D1}"/>
          </ac:spMkLst>
        </pc:spChg>
        <pc:spChg chg="add mod">
          <ac:chgData name="FANG Xintao(gr0475vx)" userId="f5a69607-3c73-4172-a63e-2f8eff800f7d" providerId="ADAL" clId="{029E24EF-5380-3C4C-85E8-9B98E8025BE4}" dt="2020-06-30T04:28:12.022" v="3128" actId="20577"/>
          <ac:spMkLst>
            <pc:docMk/>
            <pc:sldMk cId="1857620495" sldId="259"/>
            <ac:spMk id="3" creationId="{23FD5DCC-BD88-F040-A8F1-625715E3627B}"/>
          </ac:spMkLst>
        </pc:spChg>
      </pc:sldChg>
      <pc:sldChg chg="addSp modSp">
        <pc:chgData name="FANG Xintao(gr0475vx)" userId="f5a69607-3c73-4172-a63e-2f8eff800f7d" providerId="ADAL" clId="{029E24EF-5380-3C4C-85E8-9B98E8025BE4}" dt="2020-06-30T05:41:57.563" v="3573" actId="20577"/>
        <pc:sldMkLst>
          <pc:docMk/>
          <pc:sldMk cId="302798718" sldId="260"/>
        </pc:sldMkLst>
        <pc:spChg chg="mod">
          <ac:chgData name="FANG Xintao(gr0475vx)" userId="f5a69607-3c73-4172-a63e-2f8eff800f7d" providerId="ADAL" clId="{029E24EF-5380-3C4C-85E8-9B98E8025BE4}" dt="2020-06-30T05:12:04.037" v="3149" actId="20577"/>
          <ac:spMkLst>
            <pc:docMk/>
            <pc:sldMk cId="302798718" sldId="260"/>
            <ac:spMk id="2" creationId="{D040ED43-081F-3543-8BDE-7B0FF06F900B}"/>
          </ac:spMkLst>
        </pc:spChg>
        <pc:spChg chg="add mod">
          <ac:chgData name="FANG Xintao(gr0475vx)" userId="f5a69607-3c73-4172-a63e-2f8eff800f7d" providerId="ADAL" clId="{029E24EF-5380-3C4C-85E8-9B98E8025BE4}" dt="2020-06-30T05:41:57.563" v="3573" actId="20577"/>
          <ac:spMkLst>
            <pc:docMk/>
            <pc:sldMk cId="302798718" sldId="260"/>
            <ac:spMk id="3" creationId="{292D7CA9-F265-A048-91E8-DED536822EA5}"/>
          </ac:spMkLst>
        </pc:spChg>
      </pc:sldChg>
      <pc:sldChg chg="addSp modSp ord">
        <pc:chgData name="FANG Xintao(gr0475vx)" userId="f5a69607-3c73-4172-a63e-2f8eff800f7d" providerId="ADAL" clId="{029E24EF-5380-3C4C-85E8-9B98E8025BE4}" dt="2020-07-03T03:24:47.599" v="3579"/>
        <pc:sldMkLst>
          <pc:docMk/>
          <pc:sldMk cId="4222137883" sldId="261"/>
        </pc:sldMkLst>
        <pc:spChg chg="mod">
          <ac:chgData name="FANG Xintao(gr0475vx)" userId="f5a69607-3c73-4172-a63e-2f8eff800f7d" providerId="ADAL" clId="{029E24EF-5380-3C4C-85E8-9B98E8025BE4}" dt="2020-06-30T04:16:13.765" v="3114" actId="20577"/>
          <ac:spMkLst>
            <pc:docMk/>
            <pc:sldMk cId="4222137883" sldId="261"/>
            <ac:spMk id="2" creationId="{9AC218D3-78A5-2540-A016-3F24ADCB0F17}"/>
          </ac:spMkLst>
        </pc:spChg>
        <pc:spChg chg="add mod">
          <ac:chgData name="FANG Xintao(gr0475vx)" userId="f5a69607-3c73-4172-a63e-2f8eff800f7d" providerId="ADAL" clId="{029E24EF-5380-3C4C-85E8-9B98E8025BE4}" dt="2020-07-03T03:24:47.599" v="3579"/>
          <ac:spMkLst>
            <pc:docMk/>
            <pc:sldMk cId="4222137883" sldId="261"/>
            <ac:spMk id="3" creationId="{35C407FE-2676-494E-AD80-CF81D07120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4613E-D410-ED4B-9F9A-7DFED7827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CN" altLang="en-US" dirty="0"/>
              <a:t>電子カルテに基づいて医療知識抽出する方法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2F6425-15DF-E549-92E7-C9239847B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CN" altLang="en-US" dirty="0"/>
              <a:t>ディジタル図書館研究室</a:t>
            </a:r>
            <a:endParaRPr kumimoji="1" lang="en-US" altLang="ja-CN" dirty="0"/>
          </a:p>
          <a:p>
            <a:r>
              <a:rPr kumimoji="1" lang="ja-CN" altLang="en" dirty="0"/>
              <a:t>Ｍ</a:t>
            </a:r>
            <a:r>
              <a:rPr kumimoji="1" lang="ja-CN" altLang="en-US" dirty="0"/>
              <a:t>１</a:t>
            </a:r>
            <a:endParaRPr kumimoji="1" lang="en-US" altLang="ja-CN" dirty="0"/>
          </a:p>
          <a:p>
            <a:r>
              <a:rPr kumimoji="1" lang="en-US" altLang="zh-CN" dirty="0"/>
              <a:t>Fang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xintao</a:t>
            </a:r>
            <a:endParaRPr kumimoji="1" lang="en-US" altLang="ja-CN" dirty="0"/>
          </a:p>
        </p:txBody>
      </p:sp>
    </p:spTree>
    <p:extLst>
      <p:ext uri="{BB962C8B-B14F-4D97-AF65-F5344CB8AC3E}">
        <p14:creationId xmlns:p14="http://schemas.microsoft.com/office/powerpoint/2010/main" val="401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0AE03-593E-9440-96AB-E6EEC617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CN" altLang="en-US" dirty="0"/>
              <a:t>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FE901D-45BC-2A4A-9F12-D456CF365DEF}"/>
              </a:ext>
            </a:extLst>
          </p:cNvPr>
          <p:cNvSpPr txBox="1"/>
          <p:nvPr/>
        </p:nvSpPr>
        <p:spPr>
          <a:xfrm>
            <a:off x="1824058" y="1367290"/>
            <a:ext cx="9605942" cy="527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CN" altLang="en-US" dirty="0"/>
              <a:t>　医療知識抽出</a:t>
            </a:r>
            <a:r>
              <a:rPr kumimoji="1" lang="en-US" altLang="ja-CN" dirty="0"/>
              <a:t>(MKE)</a:t>
            </a:r>
            <a:r>
              <a:rPr kumimoji="1" lang="ja-CN" altLang="en-US" dirty="0"/>
              <a:t>は、電子カルテの自然言語処理研究で重要な役割を果たす。それに、固有表現抽出</a:t>
            </a:r>
            <a:r>
              <a:rPr kumimoji="1" lang="en-US" altLang="ja-CN" dirty="0"/>
              <a:t>(NER)</a:t>
            </a:r>
            <a:r>
              <a:rPr kumimoji="1" lang="ja-CN" altLang="en-US" dirty="0"/>
              <a:t>と関連抽出</a:t>
            </a:r>
            <a:r>
              <a:rPr kumimoji="1" lang="en-US" altLang="ja-CN" dirty="0"/>
              <a:t>(MRE)</a:t>
            </a:r>
            <a:r>
              <a:rPr kumimoji="1" lang="ja-CN" altLang="en-US" dirty="0"/>
              <a:t>は医療知識抽出の２つの基本的なタスクである</a:t>
            </a:r>
            <a:endParaRPr kumimoji="1" lang="en-US" altLang="ja-CN" dirty="0"/>
          </a:p>
          <a:p>
            <a:endParaRPr kumimoji="1" lang="en-US" altLang="ja-CN" dirty="0"/>
          </a:p>
          <a:p>
            <a:r>
              <a:rPr kumimoji="1" lang="ja-CN" altLang="en-US" dirty="0"/>
              <a:t>　電子カルテの自然言語処理の課題に関する</a:t>
            </a:r>
            <a:r>
              <a:rPr kumimoji="1" lang="en-US" altLang="ja-CN" dirty="0"/>
              <a:t>2010 i2b2/VA</a:t>
            </a:r>
            <a:r>
              <a:rPr kumimoji="1" lang="ja-CN" altLang="en-US" dirty="0"/>
              <a:t>チャレンジは２つのタスクを提出した。</a:t>
            </a:r>
            <a:endParaRPr kumimoji="1" lang="en-US" altLang="ja-CN" dirty="0"/>
          </a:p>
          <a:p>
            <a:r>
              <a:rPr kumimoji="1" lang="ja-CN" altLang="en-US" dirty="0"/>
              <a:t>　１</a:t>
            </a:r>
            <a:r>
              <a:rPr kumimoji="1" lang="en-US" altLang="ja-CN" dirty="0"/>
              <a:t>.</a:t>
            </a:r>
            <a:r>
              <a:rPr kumimoji="1" lang="ja-CN" altLang="en-US" dirty="0"/>
              <a:t>固有表現抽出</a:t>
            </a:r>
            <a:r>
              <a:rPr kumimoji="1" lang="en-US" altLang="zh-CN" dirty="0"/>
              <a:t>(named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recognize)</a:t>
            </a:r>
            <a:r>
              <a:rPr kumimoji="1" lang="ja-CN" altLang="en-US" dirty="0"/>
              <a:t>：患者レポートのテキストを与えられて、患者の医療問題</a:t>
            </a:r>
            <a:r>
              <a:rPr kumimoji="1" lang="en-US" altLang="ja-CN" dirty="0"/>
              <a:t>(medical problems)</a:t>
            </a:r>
            <a:r>
              <a:rPr kumimoji="1" lang="ja-CN" altLang="en-US" dirty="0"/>
              <a:t>、治療法</a:t>
            </a:r>
            <a:r>
              <a:rPr kumimoji="1" lang="en-US" altLang="ja-CN" dirty="0"/>
              <a:t>(treatments)</a:t>
            </a:r>
            <a:r>
              <a:rPr kumimoji="1" lang="ja-CN" altLang="en-US" dirty="0"/>
              <a:t>及び検査</a:t>
            </a:r>
            <a:r>
              <a:rPr kumimoji="1" lang="en-US" altLang="ja-CN" dirty="0"/>
              <a:t>(tests)</a:t>
            </a:r>
            <a:r>
              <a:rPr kumimoji="1" lang="ja-CN" altLang="en-US" dirty="0"/>
              <a:t>に対応するテキストを識別して抽出する。</a:t>
            </a:r>
            <a:endParaRPr kumimoji="1" lang="en-US" altLang="ja-CN" dirty="0"/>
          </a:p>
          <a:p>
            <a:r>
              <a:rPr kumimoji="1" lang="ja-CN" altLang="en-US" dirty="0"/>
              <a:t>　２</a:t>
            </a:r>
            <a:r>
              <a:rPr kumimoji="1" lang="en-US" altLang="ja-CN" dirty="0"/>
              <a:t>.</a:t>
            </a:r>
            <a:r>
              <a:rPr kumimoji="1" lang="ja-CN" altLang="en-US" dirty="0"/>
              <a:t>関係抽出</a:t>
            </a:r>
            <a:r>
              <a:rPr kumimoji="1" lang="en-US" altLang="zh-CN" dirty="0"/>
              <a:t>(relation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extraction)</a:t>
            </a:r>
            <a:r>
              <a:rPr kumimoji="1" lang="ja-CN" altLang="en-US" dirty="0"/>
              <a:t>：３つの医療エンティティ</a:t>
            </a:r>
            <a:r>
              <a:rPr kumimoji="1" lang="en-US" altLang="ja-CN" dirty="0"/>
              <a:t>(medical problems , treatments , tests)</a:t>
            </a:r>
            <a:r>
              <a:rPr kumimoji="1" lang="ja-CN" altLang="en-US" dirty="0"/>
              <a:t>に含まれる関係を８つのカテゴリに分類する。</a:t>
            </a:r>
            <a:endParaRPr kumimoji="1" lang="en-US" altLang="ja-CN" dirty="0"/>
          </a:p>
          <a:p>
            <a:r>
              <a:rPr kumimoji="1" lang="en-US" altLang="ja-CN" dirty="0"/>
              <a:t>	</a:t>
            </a:r>
            <a:r>
              <a:rPr kumimoji="1" lang="en-US" altLang="zh-CN" dirty="0"/>
              <a:t>1.Trip:treatment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</a:p>
          <a:p>
            <a:r>
              <a:rPr kumimoji="1" lang="en-US" altLang="ja-CN" dirty="0"/>
              <a:t>	</a:t>
            </a:r>
            <a:r>
              <a:rPr kumimoji="1" lang="en-US" altLang="zh-CN" dirty="0"/>
              <a:t>2.Trwp:treatment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worsens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</a:p>
          <a:p>
            <a:r>
              <a:rPr kumimoji="1" lang="en-US" altLang="ja-CN" dirty="0"/>
              <a:t>	</a:t>
            </a:r>
            <a:r>
              <a:rPr kumimoji="1" lang="en-US" altLang="zh-CN" dirty="0"/>
              <a:t>3.Trcp:treatment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</a:p>
          <a:p>
            <a:r>
              <a:rPr kumimoji="1" lang="en-US" altLang="ja-CN" dirty="0"/>
              <a:t>	</a:t>
            </a:r>
            <a:r>
              <a:rPr kumimoji="1" lang="en-US" altLang="zh-CN" dirty="0"/>
              <a:t>4.Trap:treatment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</a:p>
          <a:p>
            <a:r>
              <a:rPr kumimoji="1" lang="en-US" altLang="ja-CN" dirty="0"/>
              <a:t>	</a:t>
            </a:r>
            <a:r>
              <a:rPr kumimoji="1" lang="en-US" altLang="zh-CN" dirty="0"/>
              <a:t>5.TrNAP:treatment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ja-CN" dirty="0"/>
              <a:t>	</a:t>
            </a:r>
            <a:r>
              <a:rPr kumimoji="1" lang="en-US" altLang="zh-CN" dirty="0"/>
              <a:t>6.Trep:test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ja-CN" dirty="0"/>
              <a:t>	</a:t>
            </a:r>
            <a:r>
              <a:rPr kumimoji="1" lang="en-US" altLang="zh-CN" dirty="0"/>
              <a:t>7.TeCP:in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checked</a:t>
            </a:r>
          </a:p>
          <a:p>
            <a:r>
              <a:rPr kumimoji="1" lang="en-US" altLang="zh-CN" dirty="0"/>
              <a:t>	8.pip: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en-US" altLang="ja-CN" dirty="0"/>
          </a:p>
        </p:txBody>
      </p:sp>
    </p:spTree>
    <p:extLst>
      <p:ext uri="{BB962C8B-B14F-4D97-AF65-F5344CB8AC3E}">
        <p14:creationId xmlns:p14="http://schemas.microsoft.com/office/powerpoint/2010/main" val="136245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A4A25-2B9C-8440-B3EA-172E2FD6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CN" altLang="en-US" dirty="0"/>
              <a:t>研究内容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ECBEDF-9391-F743-B6A8-536C53794EC4}"/>
              </a:ext>
            </a:extLst>
          </p:cNvPr>
          <p:cNvSpPr txBox="1"/>
          <p:nvPr/>
        </p:nvSpPr>
        <p:spPr>
          <a:xfrm>
            <a:off x="2592924" y="2162452"/>
            <a:ext cx="878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CN" dirty="0"/>
              <a:t>2010 </a:t>
            </a:r>
            <a:r>
              <a:rPr kumimoji="1" lang="en-US" altLang="ja-JP" dirty="0"/>
              <a:t>i2b2/VA challenge</a:t>
            </a:r>
            <a:r>
              <a:rPr kumimoji="1" lang="ja-JP" altLang="en-US"/>
              <a:t>に基づいて研究を行い</a:t>
            </a:r>
            <a:endParaRPr kumimoji="1" lang="en-US" altLang="ja-JP" dirty="0"/>
          </a:p>
          <a:p>
            <a:endParaRPr kumimoji="1" lang="en-US" altLang="ja-CN" dirty="0"/>
          </a:p>
          <a:p>
            <a:r>
              <a:rPr kumimoji="1" lang="ja-CN" altLang="en-US" dirty="0"/>
              <a:t>関係抽出を中心に研究したいと思う</a:t>
            </a:r>
          </a:p>
        </p:txBody>
      </p:sp>
    </p:spTree>
    <p:extLst>
      <p:ext uri="{BB962C8B-B14F-4D97-AF65-F5344CB8AC3E}">
        <p14:creationId xmlns:p14="http://schemas.microsoft.com/office/powerpoint/2010/main" val="381690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9CF5E-ABA0-414B-9606-27AD2D4C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CN" altLang="en-US" dirty="0"/>
              <a:t>関係抽出</a:t>
            </a:r>
            <a:r>
              <a:rPr kumimoji="1" lang="en-US" altLang="ja-CN" dirty="0"/>
              <a:t>(relation extraction)</a:t>
            </a:r>
            <a:r>
              <a:rPr kumimoji="1" lang="ja-CN" altLang="en-US" dirty="0"/>
              <a:t>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FD5DCC-BD88-F040-A8F1-625715E3627B}"/>
              </a:ext>
            </a:extLst>
          </p:cNvPr>
          <p:cNvSpPr txBox="1"/>
          <p:nvPr/>
        </p:nvSpPr>
        <p:spPr>
          <a:xfrm>
            <a:off x="1606858" y="1740023"/>
            <a:ext cx="9392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CN" altLang="en-US" dirty="0"/>
              <a:t>関係抽出は非構造化データであるテキストを構造されていた表現に変換するタスクである、抽出された情報は関係のタプルの形（実体ー関係ー実体）で表現される。このタプルは関係を示すフレーズとその対象であるエンティティから成りる。</a:t>
            </a:r>
            <a:endParaRPr kumimoji="1" lang="en-US" altLang="ja-CN" dirty="0"/>
          </a:p>
          <a:p>
            <a:r>
              <a:rPr kumimoji="1" lang="ja-CN" altLang="en-US" dirty="0"/>
              <a:t>関係抽出は以下２つの方法分かれている</a:t>
            </a:r>
            <a:endParaRPr kumimoji="1" lang="en-US" altLang="ja-CN" dirty="0"/>
          </a:p>
          <a:p>
            <a:endParaRPr kumimoji="1" lang="en-US" altLang="ja-CN" dirty="0"/>
          </a:p>
          <a:p>
            <a:r>
              <a:rPr kumimoji="1" lang="ja-CN" altLang="en-US" dirty="0"/>
              <a:t>１、</a:t>
            </a:r>
            <a:r>
              <a:rPr kumimoji="1" lang="en-US" altLang="ja-CN" dirty="0" err="1"/>
              <a:t>piplined</a:t>
            </a:r>
            <a:r>
              <a:rPr kumimoji="1" lang="en-US" altLang="ja-CN" dirty="0"/>
              <a:t> method</a:t>
            </a:r>
            <a:r>
              <a:rPr kumimoji="1" lang="ja-CN" altLang="en-US" dirty="0"/>
              <a:t>：まず、固有表現抽出を行う。そして、認識された実体を２つずつ組み合わせて関係の分類を行い。つまり、２つのモデルは、それぞれを固有表現抽出と関係抽出任務に適応される</a:t>
            </a:r>
            <a:endParaRPr kumimoji="1" lang="en-US" altLang="ja-CN" dirty="0"/>
          </a:p>
          <a:p>
            <a:endParaRPr kumimoji="1" lang="en-US" altLang="ja-CN" dirty="0"/>
          </a:p>
          <a:p>
            <a:r>
              <a:rPr kumimoji="1" lang="ja-CN" altLang="en-US" dirty="0"/>
              <a:t>２、共同学習方法</a:t>
            </a:r>
            <a:r>
              <a:rPr kumimoji="1" lang="en-US" altLang="ja-CN" dirty="0"/>
              <a:t>(joint model)</a:t>
            </a:r>
            <a:r>
              <a:rPr kumimoji="1" lang="ja-CN" altLang="en-US" dirty="0"/>
              <a:t>：一つのモデルにより、実体と関係（実体ー関係ー実体）を直接に抽出する</a:t>
            </a:r>
            <a:endParaRPr kumimoji="1" lang="en-US" altLang="ja-CN" dirty="0"/>
          </a:p>
          <a:p>
            <a:endParaRPr kumimoji="1" lang="en-US" altLang="ja-CN" dirty="0"/>
          </a:p>
          <a:p>
            <a:r>
              <a:rPr kumimoji="1" lang="en-US" altLang="ja-CN" dirty="0" err="1"/>
              <a:t>piplined</a:t>
            </a:r>
            <a:r>
              <a:rPr kumimoji="1" lang="ja-CN" altLang="en-US" dirty="0"/>
              <a:t>方法は誤った累積伝播が存在し、サブタスク間の依存関係が無視され、冗長な実体が生じるなどの問題があって、今後は共同学習方法を中心に研究を行いたいと思っている</a:t>
            </a:r>
          </a:p>
        </p:txBody>
      </p:sp>
    </p:spTree>
    <p:extLst>
      <p:ext uri="{BB962C8B-B14F-4D97-AF65-F5344CB8AC3E}">
        <p14:creationId xmlns:p14="http://schemas.microsoft.com/office/powerpoint/2010/main" val="185762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218D3-78A5-2540-A016-3F24ADCB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CN" altLang="en-US" dirty="0"/>
              <a:t>関係抽出に関する論文</a:t>
            </a:r>
            <a:r>
              <a:rPr kumimoji="1" lang="en-US" altLang="ja-CN" dirty="0"/>
              <a:t>(joint model)</a:t>
            </a:r>
            <a:endParaRPr kumimoji="1" lang="ja-CN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C407FE-2676-494E-AD80-CF81D07120F6}"/>
              </a:ext>
            </a:extLst>
          </p:cNvPr>
          <p:cNvSpPr txBox="1"/>
          <p:nvPr/>
        </p:nvSpPr>
        <p:spPr>
          <a:xfrm>
            <a:off x="1172817" y="1620078"/>
            <a:ext cx="10664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CN" dirty="0"/>
              <a:t>Zheng, S., Wang, F., Bao, H., Hao, Y., Zhou, P., &amp; Xu, B. (2017). Joint extraction of entities and relations based on a novel tagging scheme. </a:t>
            </a:r>
            <a:r>
              <a:rPr lang="en" altLang="ja-CN" i="1" dirty="0" err="1"/>
              <a:t>arXiv</a:t>
            </a:r>
            <a:r>
              <a:rPr lang="en" altLang="ja-CN" i="1" dirty="0"/>
              <a:t> preprint arXiv:1706.05075</a:t>
            </a:r>
            <a:r>
              <a:rPr lang="en" altLang="ja-CN" dirty="0"/>
              <a:t>.</a:t>
            </a:r>
          </a:p>
          <a:p>
            <a:endParaRPr lang="en" altLang="ja-CN" dirty="0"/>
          </a:p>
          <a:p>
            <a:endParaRPr lang="en" altLang="ja-CN" dirty="0"/>
          </a:p>
          <a:p>
            <a:r>
              <a:rPr lang="en" altLang="ja-CN" dirty="0" err="1"/>
              <a:t>Bekoulis</a:t>
            </a:r>
            <a:r>
              <a:rPr lang="en" altLang="ja-CN" dirty="0"/>
              <a:t>, G., </a:t>
            </a:r>
            <a:r>
              <a:rPr lang="en" altLang="ja-CN" dirty="0" err="1"/>
              <a:t>Deleu</a:t>
            </a:r>
            <a:r>
              <a:rPr lang="en" altLang="ja-CN" dirty="0"/>
              <a:t>, J., </a:t>
            </a:r>
            <a:r>
              <a:rPr lang="en" altLang="ja-CN" dirty="0" err="1"/>
              <a:t>Demeester</a:t>
            </a:r>
            <a:r>
              <a:rPr lang="en" altLang="ja-CN" dirty="0"/>
              <a:t>, T., &amp; </a:t>
            </a:r>
            <a:r>
              <a:rPr lang="en" altLang="ja-CN" dirty="0" err="1"/>
              <a:t>Develder</a:t>
            </a:r>
            <a:r>
              <a:rPr lang="en" altLang="ja-CN" dirty="0"/>
              <a:t>, C. (2018). Joint entity recognition and relation extraction as a multi-head selection problem. </a:t>
            </a:r>
            <a:r>
              <a:rPr lang="en" altLang="ja-CN" i="1" dirty="0"/>
              <a:t>Expert Systems with Applications</a:t>
            </a:r>
            <a:r>
              <a:rPr lang="en" altLang="ja-CN" dirty="0"/>
              <a:t>, </a:t>
            </a:r>
            <a:r>
              <a:rPr lang="en" altLang="ja-CN" i="1" dirty="0"/>
              <a:t>114</a:t>
            </a:r>
            <a:r>
              <a:rPr lang="en" altLang="ja-CN" dirty="0"/>
              <a:t>, 34-45.</a:t>
            </a:r>
            <a:endParaRPr kumimoji="1" lang="en" altLang="ja-CN" dirty="0"/>
          </a:p>
          <a:p>
            <a:endParaRPr kumimoji="1" lang="en" altLang="ja-CN" dirty="0"/>
          </a:p>
          <a:p>
            <a:r>
              <a:rPr lang="en" altLang="ja-CN" dirty="0"/>
              <a:t>Wang, H., Tan, M., Yu, M., Chang, S., Wang, D., Xu, K., ... &amp; </a:t>
            </a:r>
            <a:r>
              <a:rPr lang="en" altLang="ja-CN" dirty="0" err="1"/>
              <a:t>Potdar</a:t>
            </a:r>
            <a:r>
              <a:rPr lang="en" altLang="ja-CN" dirty="0"/>
              <a:t>, S. (2019). Extracting multiple-relations in one-pass with pre-trained transformers. </a:t>
            </a:r>
            <a:r>
              <a:rPr lang="en" altLang="ja-CN" i="1" dirty="0" err="1"/>
              <a:t>arXiv</a:t>
            </a:r>
            <a:r>
              <a:rPr lang="en" altLang="ja-CN" i="1" dirty="0"/>
              <a:t> preprint arXiv:1902.01030</a:t>
            </a:r>
            <a:r>
              <a:rPr lang="en" altLang="ja-CN" dirty="0"/>
              <a:t>.</a:t>
            </a:r>
          </a:p>
          <a:p>
            <a:endParaRPr kumimoji="1" lang="en" altLang="ja-CN" dirty="0"/>
          </a:p>
          <a:p>
            <a:r>
              <a:rPr kumimoji="1" lang="ja-CN" altLang="en-US" dirty="0"/>
              <a:t>この３つの論文は深層学習によるの研究である。</a:t>
            </a:r>
          </a:p>
        </p:txBody>
      </p:sp>
    </p:spTree>
    <p:extLst>
      <p:ext uri="{BB962C8B-B14F-4D97-AF65-F5344CB8AC3E}">
        <p14:creationId xmlns:p14="http://schemas.microsoft.com/office/powerpoint/2010/main" val="422213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0ED43-081F-3543-8BDE-7B0FF06F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CN" altLang="en-US" dirty="0"/>
              <a:t>今後の予定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2D7CA9-F265-A048-91E8-DED536822EA5}"/>
              </a:ext>
            </a:extLst>
          </p:cNvPr>
          <p:cNvSpPr txBox="1"/>
          <p:nvPr/>
        </p:nvSpPr>
        <p:spPr>
          <a:xfrm>
            <a:off x="1550504" y="1729409"/>
            <a:ext cx="1010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CN" altLang="en-US" dirty="0"/>
              <a:t>１、前回の発表で紹介した研究を再現</a:t>
            </a:r>
            <a:endParaRPr kumimoji="1" lang="en-US" altLang="ja-CN" dirty="0"/>
          </a:p>
          <a:p>
            <a:r>
              <a:rPr kumimoji="1" lang="en-US" altLang="ja-CN" dirty="0"/>
              <a:t>		</a:t>
            </a:r>
            <a:r>
              <a:rPr kumimoji="1" lang="ja-CN" altLang="en-US" dirty="0"/>
              <a:t>前回紹介した論文は、２つの</a:t>
            </a:r>
            <a:r>
              <a:rPr kumimoji="1" lang="en-US" altLang="ja-CN" dirty="0" err="1"/>
              <a:t>bilstm</a:t>
            </a:r>
            <a:r>
              <a:rPr kumimoji="1" lang="en-US" altLang="zh-CN" dirty="0" err="1"/>
              <a:t>-crf</a:t>
            </a:r>
            <a:r>
              <a:rPr kumimoji="1" lang="zh-CN" altLang="en-US" dirty="0"/>
              <a:t>モデルを固有表現抽出と関係抽出タスクに適応した、つまり、</a:t>
            </a:r>
            <a:r>
              <a:rPr kumimoji="1" lang="en-US" altLang="zh-CN" dirty="0" err="1"/>
              <a:t>piplined</a:t>
            </a:r>
            <a:r>
              <a:rPr kumimoji="1" lang="zh-CN" altLang="en-US" dirty="0"/>
              <a:t>方法を用いて研究を行った。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２、（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/>
              <a:t>model</a:t>
            </a:r>
            <a:r>
              <a:rPr kumimoji="1" lang="zh-CN" altLang="en-US"/>
              <a:t>を</a:t>
            </a:r>
            <a:r>
              <a:rPr kumimoji="1" lang="zh-CN" altLang="en-US" dirty="0"/>
              <a:t>用いて）関係抽出について論文を理解</a:t>
            </a:r>
            <a:endParaRPr kumimoji="1" lang="ja-CN" altLang="en-US" dirty="0"/>
          </a:p>
        </p:txBody>
      </p:sp>
    </p:spTree>
    <p:extLst>
      <p:ext uri="{BB962C8B-B14F-4D97-AF65-F5344CB8AC3E}">
        <p14:creationId xmlns:p14="http://schemas.microsoft.com/office/powerpoint/2010/main" val="30279871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ウィスプ</Template>
  <TotalTime>477</TotalTime>
  <Words>462</Words>
  <Application>Microsoft Macintosh PowerPoint</Application>
  <PresentationFormat>ワイド画面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ウィスプ</vt:lpstr>
      <vt:lpstr>電子カルテに基づいて医療知識抽出する方法</vt:lpstr>
      <vt:lpstr>背景</vt:lpstr>
      <vt:lpstr>研究内容</vt:lpstr>
      <vt:lpstr>関係抽出(relation extraction)について</vt:lpstr>
      <vt:lpstr>関係抽出に関する論文(joint model)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電子カルテに基づいて医療知識抽出する方法</dc:title>
  <dc:creator>FANG Xintao(gr0475vx)</dc:creator>
  <cp:lastModifiedBy>FANG Xintao(gr0475vx)</cp:lastModifiedBy>
  <cp:revision>5</cp:revision>
  <dcterms:created xsi:type="dcterms:W3CDTF">2020-06-28T10:48:34Z</dcterms:created>
  <dcterms:modified xsi:type="dcterms:W3CDTF">2020-07-03T03:52:18Z</dcterms:modified>
</cp:coreProperties>
</file>