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1"/>
  </p:notesMasterIdLst>
  <p:sldIdLst>
    <p:sldId id="256" r:id="rId2"/>
    <p:sldId id="265" r:id="rId3"/>
    <p:sldId id="275" r:id="rId4"/>
    <p:sldId id="266" r:id="rId5"/>
    <p:sldId id="257" r:id="rId6"/>
    <p:sldId id="288" r:id="rId7"/>
    <p:sldId id="277" r:id="rId8"/>
    <p:sldId id="292" r:id="rId9"/>
    <p:sldId id="291" r:id="rId10"/>
    <p:sldId id="283" r:id="rId11"/>
    <p:sldId id="293" r:id="rId12"/>
    <p:sldId id="290" r:id="rId13"/>
    <p:sldId id="264" r:id="rId14"/>
    <p:sldId id="269" r:id="rId15"/>
    <p:sldId id="280" r:id="rId16"/>
    <p:sldId id="274" r:id="rId17"/>
    <p:sldId id="270"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4"/>
    <p:restoredTop sz="94199"/>
  </p:normalViewPr>
  <p:slideViewPr>
    <p:cSldViewPr snapToGrid="0">
      <p:cViewPr varScale="1">
        <p:scale>
          <a:sx n="130" d="100"/>
          <a:sy n="130"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FE27E301-8648-AD44-BB1D-914C9350C13D}"/>
    <pc:docChg chg="undo custSel addSld delSld modSld">
      <pc:chgData name="FANG Xintao(gr0475vx)" userId="f5a69607-3c73-4172-a63e-2f8eff800f7d" providerId="ADAL" clId="{FE27E301-8648-AD44-BB1D-914C9350C13D}" dt="2020-12-04T06:43:56.430" v="2327" actId="20577"/>
      <pc:docMkLst>
        <pc:docMk/>
      </pc:docMkLst>
      <pc:sldChg chg="modSp mod">
        <pc:chgData name="FANG Xintao(gr0475vx)" userId="f5a69607-3c73-4172-a63e-2f8eff800f7d" providerId="ADAL" clId="{FE27E301-8648-AD44-BB1D-914C9350C13D}" dt="2020-12-03T12:28:34.994" v="5" actId="20577"/>
        <pc:sldMkLst>
          <pc:docMk/>
          <pc:sldMk cId="3527916796" sldId="256"/>
        </pc:sldMkLst>
        <pc:spChg chg="mod">
          <ac:chgData name="FANG Xintao(gr0475vx)" userId="f5a69607-3c73-4172-a63e-2f8eff800f7d" providerId="ADAL" clId="{FE27E301-8648-AD44-BB1D-914C9350C13D}" dt="2020-12-03T12:28:34.994" v="5" actId="20577"/>
          <ac:spMkLst>
            <pc:docMk/>
            <pc:sldMk cId="3527916796" sldId="256"/>
            <ac:spMk id="6" creationId="{F71AFA9A-5AFD-7E41-B85A-4618D969194B}"/>
          </ac:spMkLst>
        </pc:spChg>
      </pc:sldChg>
      <pc:sldChg chg="modSp add mod">
        <pc:chgData name="FANG Xintao(gr0475vx)" userId="f5a69607-3c73-4172-a63e-2f8eff800f7d" providerId="ADAL" clId="{FE27E301-8648-AD44-BB1D-914C9350C13D}" dt="2020-12-04T01:47:51.817" v="83" actId="20577"/>
        <pc:sldMkLst>
          <pc:docMk/>
          <pc:sldMk cId="2459416879" sldId="257"/>
        </pc:sldMkLst>
        <pc:spChg chg="mod">
          <ac:chgData name="FANG Xintao(gr0475vx)" userId="f5a69607-3c73-4172-a63e-2f8eff800f7d" providerId="ADAL" clId="{FE27E301-8648-AD44-BB1D-914C9350C13D}" dt="2020-12-04T01:47:51.817" v="83" actId="20577"/>
          <ac:spMkLst>
            <pc:docMk/>
            <pc:sldMk cId="2459416879" sldId="257"/>
            <ac:spMk id="2" creationId="{B98017F1-A404-4248-8654-8B41360FEE5C}"/>
          </ac:spMkLst>
        </pc:spChg>
        <pc:spChg chg="mod">
          <ac:chgData name="FANG Xintao(gr0475vx)" userId="f5a69607-3c73-4172-a63e-2f8eff800f7d" providerId="ADAL" clId="{FE27E301-8648-AD44-BB1D-914C9350C13D}" dt="2020-12-04T01:44:38.938" v="41" actId="20577"/>
          <ac:spMkLst>
            <pc:docMk/>
            <pc:sldMk cId="2459416879" sldId="257"/>
            <ac:spMk id="3" creationId="{A351A24A-04F4-1143-A692-8A7106A7659B}"/>
          </ac:spMkLst>
        </pc:spChg>
      </pc:sldChg>
      <pc:sldChg chg="modSp add mod">
        <pc:chgData name="FANG Xintao(gr0475vx)" userId="f5a69607-3c73-4172-a63e-2f8eff800f7d" providerId="ADAL" clId="{FE27E301-8648-AD44-BB1D-914C9350C13D}" dt="2020-12-04T06:43:56.430" v="2327" actId="20577"/>
        <pc:sldMkLst>
          <pc:docMk/>
          <pc:sldMk cId="1664885161" sldId="264"/>
        </pc:sldMkLst>
        <pc:spChg chg="mod">
          <ac:chgData name="FANG Xintao(gr0475vx)" userId="f5a69607-3c73-4172-a63e-2f8eff800f7d" providerId="ADAL" clId="{FE27E301-8648-AD44-BB1D-914C9350C13D}" dt="2020-12-04T06:43:56.430" v="2327" actId="20577"/>
          <ac:spMkLst>
            <pc:docMk/>
            <pc:sldMk cId="1664885161" sldId="264"/>
            <ac:spMk id="3" creationId="{4FC76145-3F3C-104E-8EB7-FCF70F2B63EB}"/>
          </ac:spMkLst>
        </pc:spChg>
      </pc:sldChg>
      <pc:sldChg chg="add">
        <pc:chgData name="FANG Xintao(gr0475vx)" userId="f5a69607-3c73-4172-a63e-2f8eff800f7d" providerId="ADAL" clId="{FE27E301-8648-AD44-BB1D-914C9350C13D}" dt="2020-12-04T03:10:01.269" v="1383"/>
        <pc:sldMkLst>
          <pc:docMk/>
          <pc:sldMk cId="3409563741" sldId="269"/>
        </pc:sldMkLst>
      </pc:sldChg>
      <pc:sldChg chg="add">
        <pc:chgData name="FANG Xintao(gr0475vx)" userId="f5a69607-3c73-4172-a63e-2f8eff800f7d" providerId="ADAL" clId="{FE27E301-8648-AD44-BB1D-914C9350C13D}" dt="2020-12-04T03:10:35.253" v="1384"/>
        <pc:sldMkLst>
          <pc:docMk/>
          <pc:sldMk cId="3276092180" sldId="270"/>
        </pc:sldMkLst>
      </pc:sldChg>
      <pc:sldChg chg="add">
        <pc:chgData name="FANG Xintao(gr0475vx)" userId="f5a69607-3c73-4172-a63e-2f8eff800f7d" providerId="ADAL" clId="{FE27E301-8648-AD44-BB1D-914C9350C13D}" dt="2020-12-04T03:10:35.253" v="1384"/>
        <pc:sldMkLst>
          <pc:docMk/>
          <pc:sldMk cId="3831765046" sldId="274"/>
        </pc:sldMkLst>
      </pc:sldChg>
      <pc:sldChg chg="addSp modSp add mod">
        <pc:chgData name="FANG Xintao(gr0475vx)" userId="f5a69607-3c73-4172-a63e-2f8eff800f7d" providerId="ADAL" clId="{FE27E301-8648-AD44-BB1D-914C9350C13D}" dt="2020-12-04T03:30:14.744" v="1753" actId="20577"/>
        <pc:sldMkLst>
          <pc:docMk/>
          <pc:sldMk cId="1005675083" sldId="276"/>
        </pc:sldMkLst>
        <pc:spChg chg="mod">
          <ac:chgData name="FANG Xintao(gr0475vx)" userId="f5a69607-3c73-4172-a63e-2f8eff800f7d" providerId="ADAL" clId="{FE27E301-8648-AD44-BB1D-914C9350C13D}" dt="2020-12-04T01:47:56.442" v="85" actId="20577"/>
          <ac:spMkLst>
            <pc:docMk/>
            <pc:sldMk cId="1005675083" sldId="276"/>
            <ac:spMk id="2" creationId="{B98017F1-A404-4248-8654-8B41360FEE5C}"/>
          </ac:spMkLst>
        </pc:spChg>
        <pc:spChg chg="mod">
          <ac:chgData name="FANG Xintao(gr0475vx)" userId="f5a69607-3c73-4172-a63e-2f8eff800f7d" providerId="ADAL" clId="{FE27E301-8648-AD44-BB1D-914C9350C13D}" dt="2020-12-04T02:24:01.366" v="585" actId="20577"/>
          <ac:spMkLst>
            <pc:docMk/>
            <pc:sldMk cId="1005675083" sldId="276"/>
            <ac:spMk id="3" creationId="{A351A24A-04F4-1143-A692-8A7106A7659B}"/>
          </ac:spMkLst>
        </pc:spChg>
        <pc:spChg chg="add mod">
          <ac:chgData name="FANG Xintao(gr0475vx)" userId="f5a69607-3c73-4172-a63e-2f8eff800f7d" providerId="ADAL" clId="{FE27E301-8648-AD44-BB1D-914C9350C13D}" dt="2020-12-04T03:30:14.744" v="1753" actId="20577"/>
          <ac:spMkLst>
            <pc:docMk/>
            <pc:sldMk cId="1005675083" sldId="276"/>
            <ac:spMk id="5" creationId="{4AFF9F9D-40D5-A34A-87CD-9D72A994C88E}"/>
          </ac:spMkLst>
        </pc:spChg>
      </pc:sldChg>
      <pc:sldChg chg="del">
        <pc:chgData name="FANG Xintao(gr0475vx)" userId="f5a69607-3c73-4172-a63e-2f8eff800f7d" providerId="ADAL" clId="{FE27E301-8648-AD44-BB1D-914C9350C13D}" dt="2020-12-03T12:28:46.861" v="6" actId="2696"/>
        <pc:sldMkLst>
          <pc:docMk/>
          <pc:sldMk cId="1102153239" sldId="276"/>
        </pc:sldMkLst>
      </pc:sldChg>
      <pc:sldChg chg="addSp modSp add mod">
        <pc:chgData name="FANG Xintao(gr0475vx)" userId="f5a69607-3c73-4172-a63e-2f8eff800f7d" providerId="ADAL" clId="{FE27E301-8648-AD44-BB1D-914C9350C13D}" dt="2020-12-04T02:49:52.101" v="1230" actId="20577"/>
        <pc:sldMkLst>
          <pc:docMk/>
          <pc:sldMk cId="475721329" sldId="277"/>
        </pc:sldMkLst>
        <pc:spChg chg="mod">
          <ac:chgData name="FANG Xintao(gr0475vx)" userId="f5a69607-3c73-4172-a63e-2f8eff800f7d" providerId="ADAL" clId="{FE27E301-8648-AD44-BB1D-914C9350C13D}" dt="2020-12-04T01:48:40.374" v="115" actId="20577"/>
          <ac:spMkLst>
            <pc:docMk/>
            <pc:sldMk cId="475721329" sldId="277"/>
            <ac:spMk id="2" creationId="{B98017F1-A404-4248-8654-8B41360FEE5C}"/>
          </ac:spMkLst>
        </pc:spChg>
        <pc:spChg chg="mod">
          <ac:chgData name="FANG Xintao(gr0475vx)" userId="f5a69607-3c73-4172-a63e-2f8eff800f7d" providerId="ADAL" clId="{FE27E301-8648-AD44-BB1D-914C9350C13D}" dt="2020-12-04T02:49:52.101" v="1230" actId="20577"/>
          <ac:spMkLst>
            <pc:docMk/>
            <pc:sldMk cId="475721329" sldId="277"/>
            <ac:spMk id="3" creationId="{A351A24A-04F4-1143-A692-8A7106A7659B}"/>
          </ac:spMkLst>
        </pc:spChg>
        <pc:spChg chg="add mod">
          <ac:chgData name="FANG Xintao(gr0475vx)" userId="f5a69607-3c73-4172-a63e-2f8eff800f7d" providerId="ADAL" clId="{FE27E301-8648-AD44-BB1D-914C9350C13D}" dt="2020-12-04T02:30:51.295" v="826"/>
          <ac:spMkLst>
            <pc:docMk/>
            <pc:sldMk cId="475721329" sldId="277"/>
            <ac:spMk id="7" creationId="{32E154E4-542E-5B4B-8827-50FD7812F08E}"/>
          </ac:spMkLst>
        </pc:spChg>
        <pc:spChg chg="add mod">
          <ac:chgData name="FANG Xintao(gr0475vx)" userId="f5a69607-3c73-4172-a63e-2f8eff800f7d" providerId="ADAL" clId="{FE27E301-8648-AD44-BB1D-914C9350C13D}" dt="2020-12-04T02:30:51.295" v="826"/>
          <ac:spMkLst>
            <pc:docMk/>
            <pc:sldMk cId="475721329" sldId="277"/>
            <ac:spMk id="8" creationId="{84F9345E-30AC-6B48-8296-BE28C212BD40}"/>
          </ac:spMkLst>
        </pc:spChg>
        <pc:spChg chg="add mod">
          <ac:chgData name="FANG Xintao(gr0475vx)" userId="f5a69607-3c73-4172-a63e-2f8eff800f7d" providerId="ADAL" clId="{FE27E301-8648-AD44-BB1D-914C9350C13D}" dt="2020-12-04T02:31:04.763" v="827"/>
          <ac:spMkLst>
            <pc:docMk/>
            <pc:sldMk cId="475721329" sldId="277"/>
            <ac:spMk id="9" creationId="{2339C30F-C379-0345-8421-F82D04E2C08B}"/>
          </ac:spMkLst>
        </pc:spChg>
        <pc:picChg chg="add mod">
          <ac:chgData name="FANG Xintao(gr0475vx)" userId="f5a69607-3c73-4172-a63e-2f8eff800f7d" providerId="ADAL" clId="{FE27E301-8648-AD44-BB1D-914C9350C13D}" dt="2020-12-04T02:30:51.295" v="826"/>
          <ac:picMkLst>
            <pc:docMk/>
            <pc:sldMk cId="475721329" sldId="277"/>
            <ac:picMk id="5" creationId="{3EEBD783-83FB-0D4D-B3BA-DA729FCEACA2}"/>
          </ac:picMkLst>
        </pc:picChg>
      </pc:sldChg>
      <pc:sldChg chg="add">
        <pc:chgData name="FANG Xintao(gr0475vx)" userId="f5a69607-3c73-4172-a63e-2f8eff800f7d" providerId="ADAL" clId="{FE27E301-8648-AD44-BB1D-914C9350C13D}" dt="2020-12-04T03:10:35.253" v="1384"/>
        <pc:sldMkLst>
          <pc:docMk/>
          <pc:sldMk cId="2080758920" sldId="278"/>
        </pc:sldMkLst>
      </pc:sldChg>
      <pc:sldChg chg="add del">
        <pc:chgData name="FANG Xintao(gr0475vx)" userId="f5a69607-3c73-4172-a63e-2f8eff800f7d" providerId="ADAL" clId="{FE27E301-8648-AD44-BB1D-914C9350C13D}" dt="2020-12-04T02:01:40.273" v="263"/>
        <pc:sldMkLst>
          <pc:docMk/>
          <pc:sldMk cId="2838125852" sldId="278"/>
        </pc:sldMkLst>
      </pc:sldChg>
      <pc:sldChg chg="add">
        <pc:chgData name="FANG Xintao(gr0475vx)" userId="f5a69607-3c73-4172-a63e-2f8eff800f7d" providerId="ADAL" clId="{FE27E301-8648-AD44-BB1D-914C9350C13D}" dt="2020-12-04T03:10:35.253" v="1384"/>
        <pc:sldMkLst>
          <pc:docMk/>
          <pc:sldMk cId="3887428612" sldId="279"/>
        </pc:sldMkLst>
      </pc:sldChg>
      <pc:sldChg chg="add">
        <pc:chgData name="FANG Xintao(gr0475vx)" userId="f5a69607-3c73-4172-a63e-2f8eff800f7d" providerId="ADAL" clId="{FE27E301-8648-AD44-BB1D-914C9350C13D}" dt="2020-12-04T03:10:35.253" v="1384"/>
        <pc:sldMkLst>
          <pc:docMk/>
          <pc:sldMk cId="3798657714" sldId="280"/>
        </pc:sldMkLst>
      </pc:sldChg>
      <pc:sldChg chg="addSp delSp modSp add mod">
        <pc:chgData name="FANG Xintao(gr0475vx)" userId="f5a69607-3c73-4172-a63e-2f8eff800f7d" providerId="ADAL" clId="{FE27E301-8648-AD44-BB1D-914C9350C13D}" dt="2020-12-04T03:04:38.180" v="1312" actId="20577"/>
        <pc:sldMkLst>
          <pc:docMk/>
          <pc:sldMk cId="1008699569" sldId="283"/>
        </pc:sldMkLst>
        <pc:spChg chg="mod">
          <ac:chgData name="FANG Xintao(gr0475vx)" userId="f5a69607-3c73-4172-a63e-2f8eff800f7d" providerId="ADAL" clId="{FE27E301-8648-AD44-BB1D-914C9350C13D}" dt="2020-12-04T02:45:37.444" v="1085" actId="20577"/>
          <ac:spMkLst>
            <pc:docMk/>
            <pc:sldMk cId="1008699569" sldId="283"/>
            <ac:spMk id="2" creationId="{E2B7CAD7-184F-9148-B9B0-45037D6301D8}"/>
          </ac:spMkLst>
        </pc:spChg>
        <pc:spChg chg="mod">
          <ac:chgData name="FANG Xintao(gr0475vx)" userId="f5a69607-3c73-4172-a63e-2f8eff800f7d" providerId="ADAL" clId="{FE27E301-8648-AD44-BB1D-914C9350C13D}" dt="2020-12-04T02:50:28.028" v="1253" actId="20577"/>
          <ac:spMkLst>
            <pc:docMk/>
            <pc:sldMk cId="1008699569" sldId="283"/>
            <ac:spMk id="3" creationId="{0E769640-EB61-A946-A083-EDC11C0DD8E4}"/>
          </ac:spMkLst>
        </pc:spChg>
        <pc:spChg chg="mod">
          <ac:chgData name="FANG Xintao(gr0475vx)" userId="f5a69607-3c73-4172-a63e-2f8eff800f7d" providerId="ADAL" clId="{FE27E301-8648-AD44-BB1D-914C9350C13D}" dt="2020-12-04T03:04:16.789" v="1288" actId="20577"/>
          <ac:spMkLst>
            <pc:docMk/>
            <pc:sldMk cId="1008699569" sldId="283"/>
            <ac:spMk id="6" creationId="{1D053C9C-4EA3-9645-AAA6-6969D6374F29}"/>
          </ac:spMkLst>
        </pc:spChg>
        <pc:spChg chg="mod">
          <ac:chgData name="FANG Xintao(gr0475vx)" userId="f5a69607-3c73-4172-a63e-2f8eff800f7d" providerId="ADAL" clId="{FE27E301-8648-AD44-BB1D-914C9350C13D}" dt="2020-12-04T03:04:38.180" v="1312" actId="20577"/>
          <ac:spMkLst>
            <pc:docMk/>
            <pc:sldMk cId="1008699569" sldId="283"/>
            <ac:spMk id="7" creationId="{E60DB341-FCC8-AD41-AE98-9D3EA663A7DD}"/>
          </ac:spMkLst>
        </pc:spChg>
        <pc:picChg chg="del mod">
          <ac:chgData name="FANG Xintao(gr0475vx)" userId="f5a69607-3c73-4172-a63e-2f8eff800f7d" providerId="ADAL" clId="{FE27E301-8648-AD44-BB1D-914C9350C13D}" dt="2020-12-04T03:02:47.440" v="1255" actId="478"/>
          <ac:picMkLst>
            <pc:docMk/>
            <pc:sldMk cId="1008699569" sldId="283"/>
            <ac:picMk id="4" creationId="{FEA94986-10FF-7648-8423-454A7974295B}"/>
          </ac:picMkLst>
        </pc:picChg>
        <pc:picChg chg="add mod">
          <ac:chgData name="FANG Xintao(gr0475vx)" userId="f5a69607-3c73-4172-a63e-2f8eff800f7d" providerId="ADAL" clId="{FE27E301-8648-AD44-BB1D-914C9350C13D}" dt="2020-12-04T03:03:31.652" v="1267" actId="14100"/>
          <ac:picMkLst>
            <pc:docMk/>
            <pc:sldMk cId="1008699569" sldId="283"/>
            <ac:picMk id="8" creationId="{E4F44932-252C-C54E-94F6-86C0151F20AE}"/>
          </ac:picMkLst>
        </pc:picChg>
      </pc:sldChg>
      <pc:sldChg chg="addSp delSp modSp add mod">
        <pc:chgData name="FANG Xintao(gr0475vx)" userId="f5a69607-3c73-4172-a63e-2f8eff800f7d" providerId="ADAL" clId="{FE27E301-8648-AD44-BB1D-914C9350C13D}" dt="2020-12-04T06:42:46.051" v="2309" actId="20577"/>
        <pc:sldMkLst>
          <pc:docMk/>
          <pc:sldMk cId="3418311487" sldId="288"/>
        </pc:sldMkLst>
        <pc:spChg chg="mod">
          <ac:chgData name="FANG Xintao(gr0475vx)" userId="f5a69607-3c73-4172-a63e-2f8eff800f7d" providerId="ADAL" clId="{FE27E301-8648-AD44-BB1D-914C9350C13D}" dt="2020-12-04T06:42:46.051" v="2309" actId="20577"/>
          <ac:spMkLst>
            <pc:docMk/>
            <pc:sldMk cId="3418311487" sldId="288"/>
            <ac:spMk id="3" creationId="{A351A24A-04F4-1143-A692-8A7106A7659B}"/>
          </ac:spMkLst>
        </pc:spChg>
        <pc:spChg chg="add del mod">
          <ac:chgData name="FANG Xintao(gr0475vx)" userId="f5a69607-3c73-4172-a63e-2f8eff800f7d" providerId="ADAL" clId="{FE27E301-8648-AD44-BB1D-914C9350C13D}" dt="2020-12-04T02:44:37.776" v="1072"/>
          <ac:spMkLst>
            <pc:docMk/>
            <pc:sldMk cId="3418311487" sldId="288"/>
            <ac:spMk id="4" creationId="{4AFB6EFB-9BB5-874D-A576-2469D3C45CDD}"/>
          </ac:spMkLst>
        </pc:spChg>
        <pc:spChg chg="add del mod">
          <ac:chgData name="FANG Xintao(gr0475vx)" userId="f5a69607-3c73-4172-a63e-2f8eff800f7d" providerId="ADAL" clId="{FE27E301-8648-AD44-BB1D-914C9350C13D}" dt="2020-12-04T02:44:49.048" v="1074"/>
          <ac:spMkLst>
            <pc:docMk/>
            <pc:sldMk cId="3418311487" sldId="288"/>
            <ac:spMk id="5" creationId="{9190F531-DD62-C340-AF94-B0CED4713A37}"/>
          </ac:spMkLst>
        </pc:spChg>
      </pc:sldChg>
      <pc:sldChg chg="addSp delSp modSp add mod">
        <pc:chgData name="FANG Xintao(gr0475vx)" userId="f5a69607-3c73-4172-a63e-2f8eff800f7d" providerId="ADAL" clId="{FE27E301-8648-AD44-BB1D-914C9350C13D}" dt="2020-12-04T03:06:55.111" v="1382" actId="1036"/>
        <pc:sldMkLst>
          <pc:docMk/>
          <pc:sldMk cId="2289102648" sldId="289"/>
        </pc:sldMkLst>
        <pc:spChg chg="mod">
          <ac:chgData name="FANG Xintao(gr0475vx)" userId="f5a69607-3c73-4172-a63e-2f8eff800f7d" providerId="ADAL" clId="{FE27E301-8648-AD44-BB1D-914C9350C13D}" dt="2020-12-04T02:45:45.168" v="1090" actId="20577"/>
          <ac:spMkLst>
            <pc:docMk/>
            <pc:sldMk cId="2289102648" sldId="289"/>
            <ac:spMk id="2" creationId="{E2B7CAD7-184F-9148-B9B0-45037D6301D8}"/>
          </ac:spMkLst>
        </pc:spChg>
        <pc:spChg chg="mod">
          <ac:chgData name="FANG Xintao(gr0475vx)" userId="f5a69607-3c73-4172-a63e-2f8eff800f7d" providerId="ADAL" clId="{FE27E301-8648-AD44-BB1D-914C9350C13D}" dt="2020-12-04T02:50:20.496" v="1243" actId="20577"/>
          <ac:spMkLst>
            <pc:docMk/>
            <pc:sldMk cId="2289102648" sldId="289"/>
            <ac:spMk id="3" creationId="{0E769640-EB61-A946-A083-EDC11C0DD8E4}"/>
          </ac:spMkLst>
        </pc:spChg>
        <pc:spChg chg="mod">
          <ac:chgData name="FANG Xintao(gr0475vx)" userId="f5a69607-3c73-4172-a63e-2f8eff800f7d" providerId="ADAL" clId="{FE27E301-8648-AD44-BB1D-914C9350C13D}" dt="2020-12-04T03:05:59.686" v="1352" actId="20577"/>
          <ac:spMkLst>
            <pc:docMk/>
            <pc:sldMk cId="2289102648" sldId="289"/>
            <ac:spMk id="6" creationId="{1D053C9C-4EA3-9645-AAA6-6969D6374F29}"/>
          </ac:spMkLst>
        </pc:spChg>
        <pc:spChg chg="mod">
          <ac:chgData name="FANG Xintao(gr0475vx)" userId="f5a69607-3c73-4172-a63e-2f8eff800f7d" providerId="ADAL" clId="{FE27E301-8648-AD44-BB1D-914C9350C13D}" dt="2020-12-04T03:06:23.418" v="1376" actId="20577"/>
          <ac:spMkLst>
            <pc:docMk/>
            <pc:sldMk cId="2289102648" sldId="289"/>
            <ac:spMk id="7" creationId="{E60DB341-FCC8-AD41-AE98-9D3EA663A7DD}"/>
          </ac:spMkLst>
        </pc:spChg>
        <pc:picChg chg="del">
          <ac:chgData name="FANG Xintao(gr0475vx)" userId="f5a69607-3c73-4172-a63e-2f8eff800f7d" providerId="ADAL" clId="{FE27E301-8648-AD44-BB1D-914C9350C13D}" dt="2020-12-04T03:04:57.537" v="1313" actId="478"/>
          <ac:picMkLst>
            <pc:docMk/>
            <pc:sldMk cId="2289102648" sldId="289"/>
            <ac:picMk id="4" creationId="{FEA94986-10FF-7648-8423-454A7974295B}"/>
          </ac:picMkLst>
        </pc:picChg>
        <pc:picChg chg="add mod">
          <ac:chgData name="FANG Xintao(gr0475vx)" userId="f5a69607-3c73-4172-a63e-2f8eff800f7d" providerId="ADAL" clId="{FE27E301-8648-AD44-BB1D-914C9350C13D}" dt="2020-12-04T03:06:55.111" v="1382" actId="1036"/>
          <ac:picMkLst>
            <pc:docMk/>
            <pc:sldMk cId="2289102648" sldId="289"/>
            <ac:picMk id="8" creationId="{1CFBAAD7-B157-0341-8F4A-2D1999F89886}"/>
          </ac:picMkLst>
        </pc:picChg>
      </pc:sldChg>
      <pc:sldChg chg="addSp modSp new mod">
        <pc:chgData name="FANG Xintao(gr0475vx)" userId="f5a69607-3c73-4172-a63e-2f8eff800f7d" providerId="ADAL" clId="{FE27E301-8648-AD44-BB1D-914C9350C13D}" dt="2020-12-04T06:33:17.687" v="2122" actId="20577"/>
        <pc:sldMkLst>
          <pc:docMk/>
          <pc:sldMk cId="567719756" sldId="290"/>
        </pc:sldMkLst>
        <pc:spChg chg="mod">
          <ac:chgData name="FANG Xintao(gr0475vx)" userId="f5a69607-3c73-4172-a63e-2f8eff800f7d" providerId="ADAL" clId="{FE27E301-8648-AD44-BB1D-914C9350C13D}" dt="2020-12-04T06:33:17.687" v="2122" actId="20577"/>
          <ac:spMkLst>
            <pc:docMk/>
            <pc:sldMk cId="567719756" sldId="290"/>
            <ac:spMk id="2" creationId="{128234E4-B7BB-8742-9F83-E83013D132FD}"/>
          </ac:spMkLst>
        </pc:spChg>
        <pc:spChg chg="add mod">
          <ac:chgData name="FANG Xintao(gr0475vx)" userId="f5a69607-3c73-4172-a63e-2f8eff800f7d" providerId="ADAL" clId="{FE27E301-8648-AD44-BB1D-914C9350C13D}" dt="2020-12-04T03:38:56.721" v="1909" actId="5793"/>
          <ac:spMkLst>
            <pc:docMk/>
            <pc:sldMk cId="567719756" sldId="290"/>
            <ac:spMk id="4" creationId="{806428D5-B342-2D47-B22D-3CD998C0F178}"/>
          </ac:spMkLst>
        </pc:spChg>
      </pc:sldChg>
      <pc:sldChg chg="add del">
        <pc:chgData name="FANG Xintao(gr0475vx)" userId="f5a69607-3c73-4172-a63e-2f8eff800f7d" providerId="ADAL" clId="{FE27E301-8648-AD44-BB1D-914C9350C13D}" dt="2020-12-04T03:16:31.564" v="1386"/>
        <pc:sldMkLst>
          <pc:docMk/>
          <pc:sldMk cId="3397472657" sldId="290"/>
        </pc:sldMkLst>
      </pc:sldChg>
      <pc:sldChg chg="add del">
        <pc:chgData name="FANG Xintao(gr0475vx)" userId="f5a69607-3c73-4172-a63e-2f8eff800f7d" providerId="ADAL" clId="{FE27E301-8648-AD44-BB1D-914C9350C13D}" dt="2020-12-04T03:16:31.564" v="1386"/>
        <pc:sldMkLst>
          <pc:docMk/>
          <pc:sldMk cId="1635299133" sldId="291"/>
        </pc:sldMkLst>
      </pc:sldChg>
      <pc:sldChg chg="add del">
        <pc:chgData name="FANG Xintao(gr0475vx)" userId="f5a69607-3c73-4172-a63e-2f8eff800f7d" providerId="ADAL" clId="{FE27E301-8648-AD44-BB1D-914C9350C13D}" dt="2020-12-04T03:16:31.564" v="1386"/>
        <pc:sldMkLst>
          <pc:docMk/>
          <pc:sldMk cId="770414221" sldId="292"/>
        </pc:sldMkLst>
      </pc:sldChg>
      <pc:sldChg chg="add del">
        <pc:chgData name="FANG Xintao(gr0475vx)" userId="f5a69607-3c73-4172-a63e-2f8eff800f7d" providerId="ADAL" clId="{FE27E301-8648-AD44-BB1D-914C9350C13D}" dt="2020-12-04T03:16:31.564" v="1386"/>
        <pc:sldMkLst>
          <pc:docMk/>
          <pc:sldMk cId="500805813" sldId="293"/>
        </pc:sldMkLst>
      </pc:sldChg>
      <pc:sldChg chg="add del">
        <pc:chgData name="FANG Xintao(gr0475vx)" userId="f5a69607-3c73-4172-a63e-2f8eff800f7d" providerId="ADAL" clId="{FE27E301-8648-AD44-BB1D-914C9350C13D}" dt="2020-12-04T03:16:31.564" v="1386"/>
        <pc:sldMkLst>
          <pc:docMk/>
          <pc:sldMk cId="3898489136" sldId="294"/>
        </pc:sldMkLst>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ＳＯＮＧ ＹＵＴＩＮＧ(songyt)" userId="fcacd1d5-7d5d-4895-bff8-287dff678ba2" providerId="ADAL" clId="{BC687098-C253-CA4F-8718-7270D693AF8E}"/>
    <pc:docChg chg="modSld">
      <pc:chgData name="ＳＯＮＧ ＹＵＴＩＮＧ(songyt)" userId="fcacd1d5-7d5d-4895-bff8-287dff678ba2" providerId="ADAL" clId="{BC687098-C253-CA4F-8718-7270D693AF8E}" dt="2020-12-07T08:34:55.054" v="7"/>
      <pc:docMkLst>
        <pc:docMk/>
      </pc:docMkLst>
      <pc:sldChg chg="modSp mod">
        <pc:chgData name="ＳＯＮＧ ＹＵＴＩＮＧ(songyt)" userId="fcacd1d5-7d5d-4895-bff8-287dff678ba2" providerId="ADAL" clId="{BC687098-C253-CA4F-8718-7270D693AF8E}" dt="2020-12-07T08:34:55.054" v="7"/>
        <pc:sldMkLst>
          <pc:docMk/>
          <pc:sldMk cId="1008699569" sldId="283"/>
        </pc:sldMkLst>
        <pc:graphicFrameChg chg="mod modGraphic">
          <ac:chgData name="ＳＯＮＧ ＹＵＴＩＮＧ(songyt)" userId="fcacd1d5-7d5d-4895-bff8-287dff678ba2" providerId="ADAL" clId="{BC687098-C253-CA4F-8718-7270D693AF8E}" dt="2020-12-07T08:34:55.054" v="7"/>
          <ac:graphicFrameMkLst>
            <pc:docMk/>
            <pc:sldMk cId="1008699569" sldId="283"/>
            <ac:graphicFrameMk id="4" creationId="{D226A5CC-C41C-6740-8DEF-6B011F4B3669}"/>
          </ac:graphicFrameMkLst>
        </pc:graphicFrameChg>
      </pc:sldChg>
    </pc:docChg>
  </pc:docChgLst>
  <pc:docChgLst>
    <pc:chgData name="FANG Xintao(gr0475vx)" userId="f5a69607-3c73-4172-a63e-2f8eff800f7d" providerId="ADAL" clId="{B390E8E6-15C6-184E-B751-8F9897C9213D}"/>
    <pc:docChg chg="modSld">
      <pc:chgData name="FANG Xintao(gr0475vx)" userId="f5a69607-3c73-4172-a63e-2f8eff800f7d" providerId="ADAL" clId="{B390E8E6-15C6-184E-B751-8F9897C9213D}" dt="2020-12-09T07:46:29.501" v="522" actId="20577"/>
      <pc:docMkLst>
        <pc:docMk/>
      </pc:docMkLst>
      <pc:sldChg chg="modSp mod">
        <pc:chgData name="FANG Xintao(gr0475vx)" userId="f5a69607-3c73-4172-a63e-2f8eff800f7d" providerId="ADAL" clId="{B390E8E6-15C6-184E-B751-8F9897C9213D}" dt="2020-12-09T07:38:39.511" v="465" actId="20577"/>
        <pc:sldMkLst>
          <pc:docMk/>
          <pc:sldMk cId="1008699569" sldId="283"/>
        </pc:sldMkLst>
        <pc:spChg chg="mod">
          <ac:chgData name="FANG Xintao(gr0475vx)" userId="f5a69607-3c73-4172-a63e-2f8eff800f7d" providerId="ADAL" clId="{B390E8E6-15C6-184E-B751-8F9897C9213D}" dt="2020-12-09T07:38:39.511" v="465" actId="20577"/>
          <ac:spMkLst>
            <pc:docMk/>
            <pc:sldMk cId="1008699569" sldId="283"/>
            <ac:spMk id="12" creationId="{77CF6180-3881-3C46-B05A-50852BAB367F}"/>
          </ac:spMkLst>
        </pc:spChg>
        <pc:graphicFrameChg chg="modGraphic">
          <ac:chgData name="FANG Xintao(gr0475vx)" userId="f5a69607-3c73-4172-a63e-2f8eff800f7d" providerId="ADAL" clId="{B390E8E6-15C6-184E-B751-8F9897C9213D}" dt="2020-12-09T07:16:07.076" v="160" actId="20577"/>
          <ac:graphicFrameMkLst>
            <pc:docMk/>
            <pc:sldMk cId="1008699569" sldId="283"/>
            <ac:graphicFrameMk id="4" creationId="{D226A5CC-C41C-6740-8DEF-6B011F4B3669}"/>
          </ac:graphicFrameMkLst>
        </pc:graphicFrameChg>
      </pc:sldChg>
      <pc:sldChg chg="modSp mod">
        <pc:chgData name="FANG Xintao(gr0475vx)" userId="f5a69607-3c73-4172-a63e-2f8eff800f7d" providerId="ADAL" clId="{B390E8E6-15C6-184E-B751-8F9897C9213D}" dt="2020-12-09T06:58:46.391" v="16" actId="20577"/>
        <pc:sldMkLst>
          <pc:docMk/>
          <pc:sldMk cId="567719756" sldId="290"/>
        </pc:sldMkLst>
        <pc:graphicFrameChg chg="modGraphic">
          <ac:chgData name="FANG Xintao(gr0475vx)" userId="f5a69607-3c73-4172-a63e-2f8eff800f7d" providerId="ADAL" clId="{B390E8E6-15C6-184E-B751-8F9897C9213D}" dt="2020-12-09T06:58:46.391" v="16" actId="20577"/>
          <ac:graphicFrameMkLst>
            <pc:docMk/>
            <pc:sldMk cId="567719756" sldId="290"/>
            <ac:graphicFrameMk id="6" creationId="{1FDDFD17-B8DE-6A4F-B1B6-A249D55D5664}"/>
          </ac:graphicFrameMkLst>
        </pc:graphicFrameChg>
      </pc:sldChg>
      <pc:sldChg chg="modSp mod">
        <pc:chgData name="FANG Xintao(gr0475vx)" userId="f5a69607-3c73-4172-a63e-2f8eff800f7d" providerId="ADAL" clId="{B390E8E6-15C6-184E-B751-8F9897C9213D}" dt="2020-12-09T07:46:29.501" v="522" actId="20577"/>
        <pc:sldMkLst>
          <pc:docMk/>
          <pc:sldMk cId="2461037687" sldId="291"/>
        </pc:sldMkLst>
        <pc:spChg chg="mod">
          <ac:chgData name="FANG Xintao(gr0475vx)" userId="f5a69607-3c73-4172-a63e-2f8eff800f7d" providerId="ADAL" clId="{B390E8E6-15C6-184E-B751-8F9897C9213D}" dt="2020-12-09T07:46:29.501" v="522" actId="20577"/>
          <ac:spMkLst>
            <pc:docMk/>
            <pc:sldMk cId="2461037687" sldId="291"/>
            <ac:spMk id="3" creationId="{A351A24A-04F4-1143-A692-8A7106A7659B}"/>
          </ac:spMkLst>
        </pc:spChg>
      </pc:sldChg>
      <pc:sldChg chg="modSp mod">
        <pc:chgData name="FANG Xintao(gr0475vx)" userId="f5a69607-3c73-4172-a63e-2f8eff800f7d" providerId="ADAL" clId="{B390E8E6-15C6-184E-B751-8F9897C9213D}" dt="2020-12-09T07:35:34.103" v="455" actId="20577"/>
        <pc:sldMkLst>
          <pc:docMk/>
          <pc:sldMk cId="1021542937" sldId="293"/>
        </pc:sldMkLst>
        <pc:graphicFrameChg chg="modGraphic">
          <ac:chgData name="FANG Xintao(gr0475vx)" userId="f5a69607-3c73-4172-a63e-2f8eff800f7d" providerId="ADAL" clId="{B390E8E6-15C6-184E-B751-8F9897C9213D}" dt="2020-12-09T07:35:34.103" v="455" actId="20577"/>
          <ac:graphicFrameMkLst>
            <pc:docMk/>
            <pc:sldMk cId="1021542937" sldId="293"/>
            <ac:graphicFrameMk id="4" creationId="{D226A5CC-C41C-6740-8DEF-6B011F4B3669}"/>
          </ac:graphicFrameMkLst>
        </pc:graphicFrame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t>
        <a:bodyPr/>
        <a:lstStyle/>
        <a:p>
          <a:endParaRPr kumimoji="1" lang="ja-JP" altLang="en-US"/>
        </a:p>
      </dgm:t>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t>
        <a:bodyPr/>
        <a:lstStyle/>
        <a:p>
          <a:endParaRPr kumimoji="1" lang="ja-JP" altLang="en-US"/>
        </a:p>
      </dgm:t>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t>
        <a:bodyPr/>
        <a:lstStyle/>
        <a:p>
          <a:endParaRPr kumimoji="1" lang="ja-JP" altLang="en-US"/>
        </a:p>
      </dgm:t>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t>
        <a:bodyPr/>
        <a:lstStyle/>
        <a:p>
          <a:endParaRPr kumimoji="1" lang="ja-JP" altLang="en-US"/>
        </a:p>
      </dgm:t>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sz="1700" b="0" kern="1200">
              <a:solidFill>
                <a:schemeClr val="bg1"/>
              </a:solidFill>
            </a:rPr>
            <a:t>共同</a:t>
          </a:r>
          <a:r>
            <a:rPr lang="ja-JP" altLang="en-US" sz="1700" b="0" kern="1200">
              <a:solidFill>
                <a:schemeClr val="bg1"/>
              </a:solidFill>
            </a:rPr>
            <a:t>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7E76B-4E40-8843-B9E6-C39446280955}" type="slidenum">
              <a:rPr lang="en-US" smtClean="0"/>
              <a:t>11</a:t>
            </a:fld>
            <a:endParaRPr lang="en-US"/>
          </a:p>
        </p:txBody>
      </p:sp>
    </p:spTree>
    <p:extLst>
      <p:ext uri="{BB962C8B-B14F-4D97-AF65-F5344CB8AC3E}">
        <p14:creationId xmlns:p14="http://schemas.microsoft.com/office/powerpoint/2010/main" val="146866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12/9/20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12/9/20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12/9/20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1461704" y="763794"/>
            <a:ext cx="9268591" cy="1998687"/>
          </a:xfrm>
        </p:spPr>
        <p:txBody>
          <a:bodyPr>
            <a:normAutofit/>
          </a:bodyPr>
          <a:lstStyle/>
          <a:p>
            <a:pPr algn="ctr"/>
            <a:r>
              <a:rPr kumimoji="1" lang="ja-CN" altLang="en-US" sz="6000" b="1">
                <a:latin typeface="MS Gothic"/>
                <a:ea typeface="ＭＳ Ｐゴシック"/>
              </a:rPr>
              <a:t>電子カルテに基づいて</a:t>
            </a:r>
            <a:br>
              <a:rPr kumimoji="1" lang="en-US" altLang="en-US" sz="6000" b="1" dirty="0">
                <a:latin typeface="MS Gothic"/>
                <a:ea typeface="ＭＳ Ｐゴシック"/>
              </a:rPr>
            </a:br>
            <a:r>
              <a:rPr kumimoji="1" lang="ja-CN" altLang="en-US" sz="6000" b="1">
                <a:latin typeface="MS Gothic"/>
                <a:ea typeface="ＭＳ Ｐゴシック"/>
              </a:rPr>
              <a:t>医療知識抽出する方法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5784028" y="3487748"/>
            <a:ext cx="5227173" cy="2246769"/>
          </a:xfrm>
          <a:prstGeom prst="rect">
            <a:avLst/>
          </a:prstGeom>
          <a:noFill/>
        </p:spPr>
        <p:txBody>
          <a:bodyPr wrap="square" lIns="91440" tIns="45720" rIns="91440" bIns="45720" rtlCol="0" anchor="t">
            <a:spAutoFit/>
          </a:bodyPr>
          <a:lstStyle/>
          <a:p>
            <a:pPr algn="r" fontAlgn="base">
              <a:lnSpc>
                <a:spcPct val="150000"/>
              </a:lnSpc>
            </a:pPr>
            <a:r>
              <a:rPr lang="en-US" sz="2800" b="1" cap="all" dirty="0">
                <a:latin typeface="MS PGothic"/>
                <a:ea typeface="MS PGothic"/>
              </a:rPr>
              <a:t>ディジタル図書館研究室 </a:t>
            </a:r>
            <a:r>
              <a:rPr lang="en-US" sz="2800" dirty="0">
                <a:latin typeface="MS PGothic"/>
                <a:ea typeface="MS PGothic"/>
              </a:rPr>
              <a:t>​</a:t>
            </a:r>
          </a:p>
          <a:p>
            <a:pPr algn="r" fontAlgn="base">
              <a:lnSpc>
                <a:spcPct val="150000"/>
              </a:lnSpc>
            </a:pPr>
            <a:r>
              <a:rPr lang="en-US" sz="2800" b="1" cap="all" dirty="0" err="1">
                <a:latin typeface="MS PGothic"/>
                <a:ea typeface="MS PGothic"/>
              </a:rPr>
              <a:t>全体ゼミ</a:t>
            </a:r>
            <a:r>
              <a:rPr lang="en-US" sz="2800" dirty="0">
                <a:latin typeface="MS PGothic"/>
                <a:ea typeface="MS PGothic"/>
              </a:rPr>
              <a:t>​</a:t>
            </a:r>
          </a:p>
          <a:p>
            <a:pPr algn="r" fontAlgn="base"/>
            <a:r>
              <a:rPr lang="en-US" sz="2800" b="1" cap="all" dirty="0">
                <a:latin typeface="MS PGothic"/>
                <a:ea typeface="MS PGothic"/>
              </a:rPr>
              <a:t>M1 FANG </a:t>
            </a:r>
            <a:r>
              <a:rPr lang="en-US" sz="2800" b="1" dirty="0" err="1">
                <a:latin typeface="MS PGothic"/>
                <a:ea typeface="MS PGothic"/>
              </a:rPr>
              <a:t>Xintao</a:t>
            </a:r>
            <a:r>
              <a:rPr lang="en-US" sz="2800" dirty="0">
                <a:latin typeface="MS PGothic"/>
                <a:ea typeface="MS PGothic"/>
              </a:rPr>
              <a:t>​</a:t>
            </a:r>
          </a:p>
          <a:p>
            <a:pPr algn="r" fontAlgn="base"/>
            <a:r>
              <a:rPr lang="en-US" sz="2800" dirty="0">
                <a:ea typeface="MS PGothic"/>
              </a:rPr>
              <a:t>2020-1</a:t>
            </a:r>
            <a:r>
              <a:rPr lang="en-US" altLang="zh-CN" sz="2800" dirty="0">
                <a:ea typeface="MS PGothic"/>
              </a:rPr>
              <a:t>2</a:t>
            </a:r>
            <a:r>
              <a:rPr lang="en-US" sz="2800" dirty="0">
                <a:ea typeface="MS PGothic"/>
              </a:rPr>
              <a:t>-</a:t>
            </a:r>
            <a:r>
              <a:rPr lang="en-US" altLang="zh-CN" sz="2800" dirty="0">
                <a:ea typeface="MS PGothic"/>
              </a:rPr>
              <a:t>10</a:t>
            </a:r>
            <a:endParaRPr lang="en-US" sz="2800" dirty="0">
              <a:ea typeface="MS PGothic" panose="020B0600070205080204" pitchFamily="34" charset="-128"/>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zh-CN" altLang="en-US" sz="4000" b="1" dirty="0">
                <a:solidFill>
                  <a:schemeClr val="tx1"/>
                </a:solidFill>
                <a:latin typeface="MS Gothic"/>
                <a:ea typeface="ＭＳ Ｐゴシック"/>
              </a:rPr>
              <a:t>実験</a:t>
            </a:r>
            <a:r>
              <a:rPr kumimoji="1" lang="ja-CN" altLang="en-US" sz="4000" b="1">
                <a:solidFill>
                  <a:schemeClr val="tx1"/>
                </a:solidFill>
                <a:latin typeface="MS Gothic"/>
                <a:ea typeface="ＭＳ Ｐゴシック"/>
              </a:rPr>
              <a:t>結果</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10</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1595373686"/>
              </p:ext>
            </p:extLst>
          </p:nvPr>
        </p:nvGraphicFramePr>
        <p:xfrm>
          <a:off x="2428469" y="1877509"/>
          <a:ext cx="8128001" cy="2225040"/>
        </p:xfrm>
        <a:graphic>
          <a:graphicData uri="http://schemas.openxmlformats.org/drawingml/2006/table">
            <a:tbl>
              <a:tblPr firstRow="1" bandRow="1">
                <a:tableStyleId>{B301B821-A1FF-4177-AEE7-76D212191A09}</a:tableStyleId>
              </a:tblPr>
              <a:tblGrid>
                <a:gridCol w="1281215">
                  <a:extLst>
                    <a:ext uri="{9D8B030D-6E8A-4147-A177-3AD203B41FA5}">
                      <a16:colId xmlns:a16="http://schemas.microsoft.com/office/drawing/2014/main" val="209520628"/>
                    </a:ext>
                  </a:extLst>
                </a:gridCol>
                <a:gridCol w="1041071">
                  <a:extLst>
                    <a:ext uri="{9D8B030D-6E8A-4147-A177-3AD203B41FA5}">
                      <a16:colId xmlns:a16="http://schemas.microsoft.com/office/drawing/2014/main" val="2131619223"/>
                    </a:ext>
                  </a:extLst>
                </a:gridCol>
                <a:gridCol w="1161143">
                  <a:extLst>
                    <a:ext uri="{9D8B030D-6E8A-4147-A177-3AD203B41FA5}">
                      <a16:colId xmlns:a16="http://schemas.microsoft.com/office/drawing/2014/main" val="161177386"/>
                    </a:ext>
                  </a:extLst>
                </a:gridCol>
                <a:gridCol w="1161143">
                  <a:extLst>
                    <a:ext uri="{9D8B030D-6E8A-4147-A177-3AD203B41FA5}">
                      <a16:colId xmlns:a16="http://schemas.microsoft.com/office/drawing/2014/main" val="2774132633"/>
                    </a:ext>
                  </a:extLst>
                </a:gridCol>
                <a:gridCol w="1161143">
                  <a:extLst>
                    <a:ext uri="{9D8B030D-6E8A-4147-A177-3AD203B41FA5}">
                      <a16:colId xmlns:a16="http://schemas.microsoft.com/office/drawing/2014/main" val="3496468762"/>
                    </a:ext>
                  </a:extLst>
                </a:gridCol>
                <a:gridCol w="1161143">
                  <a:extLst>
                    <a:ext uri="{9D8B030D-6E8A-4147-A177-3AD203B41FA5}">
                      <a16:colId xmlns:a16="http://schemas.microsoft.com/office/drawing/2014/main" val="2991014460"/>
                    </a:ext>
                  </a:extLst>
                </a:gridCol>
                <a:gridCol w="1161143">
                  <a:extLst>
                    <a:ext uri="{9D8B030D-6E8A-4147-A177-3AD203B41FA5}">
                      <a16:colId xmlns:a16="http://schemas.microsoft.com/office/drawing/2014/main" val="1419012332"/>
                    </a:ext>
                  </a:extLst>
                </a:gridCol>
              </a:tblGrid>
              <a:tr h="370840">
                <a:tc>
                  <a:txBody>
                    <a:bodyPr/>
                    <a:lstStyle/>
                    <a:p>
                      <a:endParaRPr lang="en-US" dirty="0"/>
                    </a:p>
                  </a:txBody>
                  <a:tcPr/>
                </a:tc>
                <a:tc gridSpan="3">
                  <a:txBody>
                    <a:bodyPr/>
                    <a:lstStyle/>
                    <a:p>
                      <a:pPr algn="ctr"/>
                      <a:r>
                        <a:rPr lang="en-US" sz="1600" dirty="0" err="1"/>
                        <a:t>固有表現抽出</a:t>
                      </a:r>
                      <a:endParaRPr lang="en-US" sz="1600" dirty="0"/>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en-US" sz="1600" dirty="0" err="1"/>
                        <a:t>関係抽出</a:t>
                      </a:r>
                      <a:endParaRPr lang="en-US" sz="1600"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34171474"/>
                  </a:ext>
                </a:extLst>
              </a:tr>
              <a:tr h="370840">
                <a:tc>
                  <a:txBody>
                    <a:bodyPr/>
                    <a:lstStyle/>
                    <a:p>
                      <a:endParaRPr lang="en-US" dirty="0"/>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err="1"/>
                        <a:t>BiLSTM</a:t>
                      </a:r>
                      <a:endParaRPr lang="en-US"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83.73</a:t>
                      </a:r>
                      <a:endParaRPr lang="en-US" dirty="0"/>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83.98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83.86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43.00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22.10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29.19</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algn="ctr"/>
                      <a:r>
                        <a:rPr lang="en-US" dirty="0"/>
                        <a:t>BERT</a:t>
                      </a:r>
                    </a:p>
                  </a:txBody>
                  <a:tcPr/>
                </a:tc>
                <a:tc>
                  <a:txBody>
                    <a:bodyPr/>
                    <a:lstStyle/>
                    <a:p>
                      <a:pPr algn="ctr"/>
                      <a:r>
                        <a:rPr lang="en-US" altLang="zh-CN" dirty="0"/>
                        <a:t>89.41</a:t>
                      </a:r>
                      <a:endParaRPr lang="en-US" dirty="0"/>
                    </a:p>
                  </a:txBody>
                  <a:tcPr anchor="ctr"/>
                </a:tc>
                <a:tc>
                  <a:txBody>
                    <a:bodyPr/>
                    <a:lstStyle/>
                    <a:p>
                      <a:pPr algn="ctr"/>
                      <a:r>
                        <a:rPr lang="en-US" altLang="zh-CN" dirty="0"/>
                        <a:t>93.37</a:t>
                      </a:r>
                      <a:endParaRPr lang="en-US" dirty="0"/>
                    </a:p>
                  </a:txBody>
                  <a:tcPr anchor="ctr"/>
                </a:tc>
                <a:tc>
                  <a:txBody>
                    <a:bodyPr/>
                    <a:lstStyle/>
                    <a:p>
                      <a:pPr algn="ctr"/>
                      <a:r>
                        <a:rPr lang="en-US" altLang="zh-CN" dirty="0"/>
                        <a:t>91.35</a:t>
                      </a:r>
                      <a:endParaRPr lang="en-US" dirty="0"/>
                    </a:p>
                  </a:txBody>
                  <a:tcPr anchor="ctr"/>
                </a:tc>
                <a:tc>
                  <a:txBody>
                    <a:bodyPr/>
                    <a:lstStyle/>
                    <a:p>
                      <a:pPr algn="ctr"/>
                      <a:r>
                        <a:rPr lang="en-US" altLang="zh-CN" dirty="0"/>
                        <a:t>37.14</a:t>
                      </a:r>
                      <a:endParaRPr lang="en-US" dirty="0"/>
                    </a:p>
                  </a:txBody>
                  <a:tcPr anchor="ctr"/>
                </a:tc>
                <a:tc>
                  <a:txBody>
                    <a:bodyPr/>
                    <a:lstStyle/>
                    <a:p>
                      <a:pPr algn="ctr"/>
                      <a:r>
                        <a:rPr lang="en-US" altLang="zh-CN" dirty="0"/>
                        <a:t>34.28</a:t>
                      </a:r>
                      <a:endParaRPr lang="en-US" dirty="0"/>
                    </a:p>
                  </a:txBody>
                  <a:tcPr anchor="ctr"/>
                </a:tc>
                <a:tc>
                  <a:txBody>
                    <a:bodyPr/>
                    <a:lstStyle/>
                    <a:p>
                      <a:pPr algn="ctr"/>
                      <a:r>
                        <a:rPr lang="en-US" altLang="zh-CN" dirty="0"/>
                        <a:t>35.65</a:t>
                      </a:r>
                      <a:endParaRPr lang="en-US" dirty="0"/>
                    </a:p>
                  </a:txBody>
                  <a:tcPr anchor="ctr"/>
                </a:tc>
                <a:extLst>
                  <a:ext uri="{0D108BD9-81ED-4DB2-BD59-A6C34878D82A}">
                    <a16:rowId xmlns:a16="http://schemas.microsoft.com/office/drawing/2014/main" val="1883358090"/>
                  </a:ext>
                </a:extLst>
              </a:tr>
              <a:tr h="370840">
                <a:tc>
                  <a:txBody>
                    <a:bodyPr/>
                    <a:lstStyle/>
                    <a:p>
                      <a:pPr algn="ctr"/>
                      <a:r>
                        <a:rPr lang="en-US" dirty="0"/>
                        <a:t>BERT(P)</a:t>
                      </a:r>
                    </a:p>
                  </a:txBody>
                  <a:tcPr/>
                </a:tc>
                <a:tc>
                  <a:txBody>
                    <a:bodyPr/>
                    <a:lstStyle/>
                    <a:p>
                      <a:pPr algn="ctr"/>
                      <a:r>
                        <a:rPr lang="en-US" altLang="zh-CN" dirty="0"/>
                        <a:t>91.78</a:t>
                      </a:r>
                      <a:endParaRPr lang="en-US" dirty="0"/>
                    </a:p>
                  </a:txBody>
                  <a:tcPr anchor="ctr"/>
                </a:tc>
                <a:tc>
                  <a:txBody>
                    <a:bodyPr/>
                    <a:lstStyle/>
                    <a:p>
                      <a:pPr algn="ctr"/>
                      <a:r>
                        <a:rPr lang="en-US" altLang="zh-CN" dirty="0"/>
                        <a:t>94.28</a:t>
                      </a:r>
                      <a:endParaRPr lang="en-US" dirty="0"/>
                    </a:p>
                  </a:txBody>
                  <a:tcPr anchor="ctr"/>
                </a:tc>
                <a:tc>
                  <a:txBody>
                    <a:bodyPr/>
                    <a:lstStyle/>
                    <a:p>
                      <a:pPr algn="ctr"/>
                      <a:r>
                        <a:rPr lang="en-US" altLang="zh-CN" dirty="0"/>
                        <a:t>93.01</a:t>
                      </a:r>
                      <a:endParaRPr lang="en-US" dirty="0"/>
                    </a:p>
                  </a:txBody>
                  <a:tcPr anchor="ctr"/>
                </a:tc>
                <a:tc>
                  <a:txBody>
                    <a:bodyPr/>
                    <a:lstStyle/>
                    <a:p>
                      <a:pPr algn="ctr"/>
                      <a:r>
                        <a:rPr lang="en-US" altLang="zh-CN" dirty="0"/>
                        <a:t>41.63</a:t>
                      </a:r>
                      <a:endParaRPr lang="en-US" dirty="0"/>
                    </a:p>
                  </a:txBody>
                  <a:tcPr anchor="ctr"/>
                </a:tc>
                <a:tc>
                  <a:txBody>
                    <a:bodyPr/>
                    <a:lstStyle/>
                    <a:p>
                      <a:pPr algn="ctr"/>
                      <a:r>
                        <a:rPr lang="en-US" altLang="zh-CN" dirty="0"/>
                        <a:t>38.76</a:t>
                      </a:r>
                      <a:endParaRPr lang="en-US" dirty="0"/>
                    </a:p>
                  </a:txBody>
                  <a:tcPr anchor="ctr"/>
                </a:tc>
                <a:tc>
                  <a:txBody>
                    <a:bodyPr/>
                    <a:lstStyle/>
                    <a:p>
                      <a:pPr algn="ctr"/>
                      <a:r>
                        <a:rPr lang="en-US" altLang="zh-CN" dirty="0"/>
                        <a:t>40.14</a:t>
                      </a:r>
                      <a:endParaRPr lang="en-US" dirty="0"/>
                    </a:p>
                  </a:txBody>
                  <a:tcPr anchor="ctr"/>
                </a:tc>
                <a:extLst>
                  <a:ext uri="{0D108BD9-81ED-4DB2-BD59-A6C34878D82A}">
                    <a16:rowId xmlns:a16="http://schemas.microsoft.com/office/drawing/2014/main" val="2692257548"/>
                  </a:ext>
                </a:extLst>
              </a:tr>
              <a:tr h="370840">
                <a:tc>
                  <a:txBody>
                    <a:bodyPr/>
                    <a:lstStyle/>
                    <a:p>
                      <a:pPr algn="ctr"/>
                      <a:r>
                        <a:rPr lang="en-US" dirty="0"/>
                        <a:t>BERT(P+M)</a:t>
                      </a:r>
                    </a:p>
                  </a:txBody>
                  <a:tcPr/>
                </a:tc>
                <a:tc>
                  <a:txBody>
                    <a:bodyPr/>
                    <a:lstStyle/>
                    <a:p>
                      <a:pPr algn="ctr"/>
                      <a:r>
                        <a:rPr lang="en-US" altLang="zh-CN" dirty="0"/>
                        <a:t>93.13</a:t>
                      </a:r>
                      <a:endParaRPr lang="en-US" dirty="0"/>
                    </a:p>
                  </a:txBody>
                  <a:tcPr anchor="ctr"/>
                </a:tc>
                <a:tc>
                  <a:txBody>
                    <a:bodyPr/>
                    <a:lstStyle/>
                    <a:p>
                      <a:pPr algn="ctr"/>
                      <a:r>
                        <a:rPr lang="en-US" altLang="zh-CN" dirty="0"/>
                        <a:t>91.89</a:t>
                      </a:r>
                      <a:endParaRPr lang="en-US" dirty="0"/>
                    </a:p>
                  </a:txBody>
                  <a:tcPr anchor="ctr"/>
                </a:tc>
                <a:tc>
                  <a:txBody>
                    <a:bodyPr/>
                    <a:lstStyle/>
                    <a:p>
                      <a:pPr algn="ctr"/>
                      <a:r>
                        <a:rPr lang="en-US" altLang="zh-CN" dirty="0"/>
                        <a:t>92.51</a:t>
                      </a:r>
                      <a:endParaRPr lang="en-US" dirty="0"/>
                    </a:p>
                  </a:txBody>
                  <a:tcPr anchor="ctr"/>
                </a:tc>
                <a:tc>
                  <a:txBody>
                    <a:bodyPr/>
                    <a:lstStyle/>
                    <a:p>
                      <a:pPr algn="ctr"/>
                      <a:r>
                        <a:rPr lang="en-US" altLang="zh-CN" dirty="0"/>
                        <a:t>47.40</a:t>
                      </a:r>
                      <a:endParaRPr lang="en-US" dirty="0"/>
                    </a:p>
                  </a:txBody>
                  <a:tcPr anchor="ctr"/>
                </a:tc>
                <a:tc>
                  <a:txBody>
                    <a:bodyPr/>
                    <a:lstStyle/>
                    <a:p>
                      <a:pPr algn="ctr"/>
                      <a:r>
                        <a:rPr lang="en-US" altLang="zh-CN" dirty="0"/>
                        <a:t>40.36</a:t>
                      </a:r>
                      <a:endParaRPr lang="en-US" dirty="0"/>
                    </a:p>
                  </a:txBody>
                  <a:tcPr anchor="ctr"/>
                </a:tc>
                <a:tc>
                  <a:txBody>
                    <a:bodyPr/>
                    <a:lstStyle/>
                    <a:p>
                      <a:pPr algn="ctr"/>
                      <a:r>
                        <a:rPr lang="en-US" altLang="zh-CN" dirty="0"/>
                        <a:t>43.60</a:t>
                      </a:r>
                      <a:endParaRPr lang="en-US"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2145535" y="3467309"/>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811644" y="3511301"/>
            <a:ext cx="1333891" cy="523220"/>
          </a:xfrm>
          <a:prstGeom prst="rect">
            <a:avLst/>
          </a:prstGeom>
          <a:noFill/>
        </p:spPr>
        <p:txBody>
          <a:bodyPr wrap="none" rtlCol="0">
            <a:spAutoFit/>
          </a:bodyPr>
          <a:lstStyle/>
          <a:p>
            <a:r>
              <a:rPr lang="ja-JP" altLang="en-US" sz="1400">
                <a:ea typeface="ＭＳ Ｐゴシック"/>
              </a:rPr>
              <a:t>生物医療</a:t>
            </a:r>
            <a:endParaRPr lang="en-US" altLang="ja-JP" sz="1400" dirty="0">
              <a:ea typeface="ＭＳ Ｐゴシック"/>
            </a:endParaRPr>
          </a:p>
          <a:p>
            <a:r>
              <a:rPr lang="ja-JP" altLang="en-US" sz="1400">
                <a:ea typeface="ＭＳ Ｐゴシック"/>
              </a:rPr>
              <a:t>分野の</a:t>
            </a:r>
            <a:r>
              <a:rPr lang="en-US" altLang="ja-JP" sz="1400" dirty="0">
                <a:ea typeface="ＭＳ Ｐゴシック"/>
              </a:rPr>
              <a:t>BERT [3]</a:t>
            </a:r>
            <a:endParaRPr lang="en-US" sz="1400" dirty="0"/>
          </a:p>
        </p:txBody>
      </p:sp>
      <p:sp>
        <p:nvSpPr>
          <p:cNvPr id="11" name="TextBox 10">
            <a:extLst>
              <a:ext uri="{FF2B5EF4-FFF2-40B4-BE49-F238E27FC236}">
                <a16:creationId xmlns:a16="http://schemas.microsoft.com/office/drawing/2014/main" id="{1F43357B-B462-D847-BDC3-79AB9AA4B4E4}"/>
              </a:ext>
            </a:extLst>
          </p:cNvPr>
          <p:cNvSpPr txBox="1"/>
          <p:nvPr/>
        </p:nvSpPr>
        <p:spPr>
          <a:xfrm>
            <a:off x="2428469" y="4111615"/>
            <a:ext cx="8128001" cy="954107"/>
          </a:xfrm>
          <a:prstGeom prst="rect">
            <a:avLst/>
          </a:prstGeom>
          <a:noFill/>
        </p:spPr>
        <p:txBody>
          <a:bodyPr wrap="square" rtlCol="0">
            <a:spAutoFit/>
          </a:bodyPr>
          <a:lstStyle/>
          <a:p>
            <a:r>
              <a:rPr lang="en-US" altLang="ja-JP" sz="1400" dirty="0">
                <a:ea typeface="ＭＳ Ｐゴシック"/>
              </a:rPr>
              <a:t>﻿P: PubMed</a:t>
            </a:r>
          </a:p>
          <a:p>
            <a:r>
              <a:rPr lang="en-US" altLang="ja-JP" sz="1400" dirty="0">
                <a:ea typeface="ＭＳ Ｐゴシック"/>
              </a:rPr>
              <a:t>P+M: PubMed + MIMIC-III</a:t>
            </a:r>
          </a:p>
          <a:p>
            <a:r>
              <a:rPr lang="en-US" sz="1400" dirty="0"/>
              <a:t>BERT(P): pre-trained BERT on PubMed abstracts</a:t>
            </a:r>
          </a:p>
          <a:p>
            <a:r>
              <a:rPr lang="en-US" sz="1400" dirty="0"/>
              <a:t>BERT(P+M): pre-trained BERT on </a:t>
            </a:r>
            <a:r>
              <a:rPr lang="en-US" altLang="ja-JP" sz="1400" dirty="0">
                <a:ea typeface="ＭＳ Ｐゴシック"/>
              </a:rPr>
              <a:t>PubMed abstracts and MIMIC-III (clinical notes)</a:t>
            </a:r>
            <a:endParaRPr lang="en-US" sz="1400" dirty="0"/>
          </a:p>
        </p:txBody>
      </p:sp>
      <p:sp>
        <p:nvSpPr>
          <p:cNvPr id="12" name="テキスト ボックス 2">
            <a:extLst>
              <a:ext uri="{FF2B5EF4-FFF2-40B4-BE49-F238E27FC236}">
                <a16:creationId xmlns:a16="http://schemas.microsoft.com/office/drawing/2014/main" id="{77CF6180-3881-3C46-B05A-50852BAB367F}"/>
              </a:ext>
            </a:extLst>
          </p:cNvPr>
          <p:cNvSpPr txBox="1"/>
          <p:nvPr/>
        </p:nvSpPr>
        <p:spPr>
          <a:xfrm>
            <a:off x="1210910" y="5038117"/>
            <a:ext cx="9997254" cy="132343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ja-JP" altLang="en-US" sz="2000">
                <a:ea typeface="MS Gothic"/>
                <a:cs typeface="Calibri"/>
              </a:rPr>
              <a:t>ファインチューニング  </a:t>
            </a:r>
            <a:r>
              <a:rPr kumimoji="1" lang="en-US" altLang="ja-JP" sz="2000" dirty="0">
                <a:ea typeface="MS Gothic"/>
                <a:cs typeface="Calibri"/>
              </a:rPr>
              <a:t>(</a:t>
            </a:r>
            <a:r>
              <a:rPr kumimoji="1" lang="en-US" altLang="zh-CN" sz="2000" dirty="0">
                <a:ea typeface="MS Gothic"/>
                <a:cs typeface="Calibri"/>
              </a:rPr>
              <a:t>Fine-tuning): BERT</a:t>
            </a:r>
            <a:r>
              <a:rPr kumimoji="1" lang="zh-CN" altLang="en-US" sz="2000" dirty="0">
                <a:ea typeface="MS Gothic"/>
                <a:cs typeface="Calibri"/>
              </a:rPr>
              <a:t>モデルの最終層</a:t>
            </a:r>
            <a:endParaRPr kumimoji="1" lang="en-US" altLang="zh-CN" sz="2000" dirty="0">
              <a:ea typeface="MS Gothic"/>
              <a:cs typeface="Calibri"/>
            </a:endParaRPr>
          </a:p>
          <a:p>
            <a:pPr marL="285750" indent="-285750">
              <a:buFont typeface="Arial" panose="020B0604020202020204" pitchFamily="34" charset="0"/>
              <a:buChar char="•"/>
            </a:pPr>
            <a:r>
              <a:rPr kumimoji="1" lang="ja-JP" altLang="en-US" sz="2000">
                <a:ea typeface="MS Gothic"/>
                <a:cs typeface="Calibri"/>
              </a:rPr>
              <a:t>ハイパーパラメータ</a:t>
            </a:r>
            <a:endParaRPr kumimoji="1" lang="en-US" altLang="zh-CN" sz="2400" dirty="0">
              <a:ea typeface="MS Gothic"/>
              <a:cs typeface="Calibri"/>
            </a:endParaRPr>
          </a:p>
          <a:p>
            <a:pPr marL="702000" indent="-285750">
              <a:buFont typeface="Arial" panose="020B0604020202020204" pitchFamily="34" charset="0"/>
              <a:buChar char="•"/>
            </a:pPr>
            <a:r>
              <a:rPr kumimoji="1" lang="en-US" altLang="zh-CN" sz="2000" dirty="0" err="1">
                <a:ea typeface="MS Gothic"/>
                <a:cs typeface="Calibri"/>
              </a:rPr>
              <a:t>batch_size</a:t>
            </a:r>
            <a:r>
              <a:rPr kumimoji="1" lang="en-US" altLang="zh-CN" sz="2000" dirty="0">
                <a:ea typeface="MS Gothic"/>
                <a:cs typeface="Calibri"/>
              </a:rPr>
              <a:t>=32</a:t>
            </a:r>
          </a:p>
          <a:p>
            <a:pPr marL="702000" indent="-285750">
              <a:buFont typeface="Arial" panose="020B0604020202020204" pitchFamily="34" charset="0"/>
              <a:buChar char="•"/>
            </a:pPr>
            <a:r>
              <a:rPr kumimoji="1" lang="en-US" altLang="zh-CN" sz="2000" dirty="0">
                <a:ea typeface="MS Gothic"/>
                <a:cs typeface="Calibri"/>
              </a:rPr>
              <a:t>epoch=150</a:t>
            </a:r>
          </a:p>
        </p:txBody>
      </p:sp>
    </p:spTree>
    <p:extLst>
      <p:ext uri="{BB962C8B-B14F-4D97-AF65-F5344CB8AC3E}">
        <p14:creationId xmlns:p14="http://schemas.microsoft.com/office/powerpoint/2010/main" val="100869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en-US" sz="4000" b="1" dirty="0" err="1">
                <a:solidFill>
                  <a:schemeClr val="tx1"/>
                </a:solidFill>
                <a:latin typeface="MS Gothic"/>
                <a:ea typeface="ＭＳ Ｐゴシック"/>
              </a:rPr>
              <a:t>各関係抽出の結果</a:t>
            </a:r>
            <a:r>
              <a:rPr kumimoji="1" lang="en-US" altLang="en-US" sz="4000" b="1" dirty="0">
                <a:solidFill>
                  <a:schemeClr val="tx1"/>
                </a:solidFill>
                <a:latin typeface="MS Gothic"/>
                <a:ea typeface="ＭＳ Ｐゴシック"/>
              </a:rPr>
              <a:t>(</a:t>
            </a:r>
            <a:r>
              <a:rPr kumimoji="1" lang="en-US" altLang="en-US" sz="4000" b="1" dirty="0" err="1">
                <a:solidFill>
                  <a:schemeClr val="tx1"/>
                </a:solidFill>
                <a:latin typeface="MS Gothic"/>
                <a:ea typeface="ＭＳ Ｐゴシック"/>
              </a:rPr>
              <a:t>F値</a:t>
            </a:r>
            <a:r>
              <a:rPr kumimoji="1" lang="en-US" altLang="en-US" sz="4000" b="1" dirty="0">
                <a:solidFill>
                  <a:schemeClr val="tx1"/>
                </a:solidFill>
                <a:latin typeface="MS Gothic"/>
                <a:ea typeface="ＭＳ Ｐゴシック"/>
              </a:rPr>
              <a:t>)</a:t>
            </a: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11</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2254971541"/>
              </p:ext>
            </p:extLst>
          </p:nvPr>
        </p:nvGraphicFramePr>
        <p:xfrm>
          <a:off x="1846579" y="1930948"/>
          <a:ext cx="5805715" cy="3337560"/>
        </p:xfrm>
        <a:graphic>
          <a:graphicData uri="http://schemas.openxmlformats.org/drawingml/2006/table">
            <a:tbl>
              <a:tblPr firstRow="1" bandRow="1">
                <a:tableStyleId>{B301B821-A1FF-4177-AEE7-76D212191A09}</a:tableStyleId>
              </a:tblPr>
              <a:tblGrid>
                <a:gridCol w="1281215">
                  <a:extLst>
                    <a:ext uri="{9D8B030D-6E8A-4147-A177-3AD203B41FA5}">
                      <a16:colId xmlns:a16="http://schemas.microsoft.com/office/drawing/2014/main" val="209520628"/>
                    </a:ext>
                  </a:extLst>
                </a:gridCol>
                <a:gridCol w="1041071">
                  <a:extLst>
                    <a:ext uri="{9D8B030D-6E8A-4147-A177-3AD203B41FA5}">
                      <a16:colId xmlns:a16="http://schemas.microsoft.com/office/drawing/2014/main" val="2131619223"/>
                    </a:ext>
                  </a:extLst>
                </a:gridCol>
                <a:gridCol w="1161143">
                  <a:extLst>
                    <a:ext uri="{9D8B030D-6E8A-4147-A177-3AD203B41FA5}">
                      <a16:colId xmlns:a16="http://schemas.microsoft.com/office/drawing/2014/main" val="161177386"/>
                    </a:ext>
                  </a:extLst>
                </a:gridCol>
                <a:gridCol w="1161143">
                  <a:extLst>
                    <a:ext uri="{9D8B030D-6E8A-4147-A177-3AD203B41FA5}">
                      <a16:colId xmlns:a16="http://schemas.microsoft.com/office/drawing/2014/main" val="2774132633"/>
                    </a:ext>
                  </a:extLst>
                </a:gridCol>
                <a:gridCol w="1161143">
                  <a:extLst>
                    <a:ext uri="{9D8B030D-6E8A-4147-A177-3AD203B41FA5}">
                      <a16:colId xmlns:a16="http://schemas.microsoft.com/office/drawing/2014/main" val="349646876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MS PGothic" panose="020B0600070205080204" pitchFamily="34" charset="-128"/>
                          <a:ea typeface="MS PGothic" panose="020B0600070205080204" pitchFamily="34" charset="-128"/>
                        </a:rPr>
                        <a:t>関係</a:t>
                      </a:r>
                      <a:endParaRPr lang="en-US" dirty="0">
                        <a:latin typeface="MS PGothic" panose="020B0600070205080204" pitchFamily="34" charset="-128"/>
                        <a:ea typeface="MS PGothic" panose="020B0600070205080204" pitchFamily="34" charset="-128"/>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dirty="0" err="1"/>
                        <a:t>BiLSTM</a:t>
                      </a:r>
                      <a:endParaRPr lang="en-US" sz="1600" dirty="0"/>
                    </a:p>
                  </a:txBody>
                  <a:tcPr>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dirty="0"/>
                        <a:t>BERT</a:t>
                      </a:r>
                    </a:p>
                  </a:txBody>
                  <a:tcPr>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dirty="0"/>
                        <a:t>BERT(P)</a:t>
                      </a:r>
                    </a:p>
                  </a:txBody>
                  <a:tcPr>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dirty="0"/>
                        <a:t>BERT(P+M)</a:t>
                      </a: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err="1"/>
                        <a:t>TrIP</a:t>
                      </a:r>
                      <a:endParaRPr lang="en-US" dirty="0"/>
                    </a:p>
                  </a:txBody>
                  <a:tcPr>
                    <a:lnT w="28575" cap="flat" cmpd="sng" algn="ctr">
                      <a:solidFill>
                        <a:schemeClr val="bg1"/>
                      </a:solidFill>
                      <a:prstDash val="solid"/>
                      <a:round/>
                      <a:headEnd type="none" w="med" len="med"/>
                      <a:tailEnd type="none" w="med" len="med"/>
                    </a:lnT>
                  </a:tcPr>
                </a:tc>
                <a:tc>
                  <a:txBody>
                    <a:bodyPr/>
                    <a:lstStyle/>
                    <a:p>
                      <a:pPr algn="ctr"/>
                      <a:r>
                        <a:rPr lang="en-US" altLang="zh-CN" dirty="0"/>
                        <a:t>0.0775</a:t>
                      </a:r>
                      <a:endParaRPr lang="en-US" dirty="0"/>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0.1667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0.2295</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0.3636</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ea typeface="+mn-lt"/>
                          <a:cs typeface="+mn-lt"/>
                        </a:rPr>
                        <a:t>TrWP</a:t>
                      </a:r>
                      <a:endParaRPr lang="en-US" altLang="ja-CN" sz="1800" dirty="0">
                        <a:ea typeface="+mn-lt"/>
                        <a:cs typeface="+mn-lt"/>
                      </a:endParaRPr>
                    </a:p>
                  </a:txBody>
                  <a:tcPr/>
                </a:tc>
                <a:tc>
                  <a:txBody>
                    <a:bodyPr/>
                    <a:lstStyle/>
                    <a:p>
                      <a:pPr algn="ctr"/>
                      <a:r>
                        <a:rPr lang="en-US" altLang="zh-CN" dirty="0"/>
                        <a:t>0.0160</a:t>
                      </a:r>
                      <a:endParaRPr lang="en-US" dirty="0"/>
                    </a:p>
                  </a:txBody>
                  <a:tcPr anchor="ctr"/>
                </a:tc>
                <a:tc>
                  <a:txBody>
                    <a:bodyPr/>
                    <a:lstStyle/>
                    <a:p>
                      <a:pPr algn="ctr"/>
                      <a:r>
                        <a:rPr lang="en-US" altLang="zh-CN" dirty="0"/>
                        <a:t>0.0000</a:t>
                      </a:r>
                      <a:endParaRPr lang="en-US" dirty="0"/>
                    </a:p>
                  </a:txBody>
                  <a:tcPr anchor="ctr"/>
                </a:tc>
                <a:tc>
                  <a:txBody>
                    <a:bodyPr/>
                    <a:lstStyle/>
                    <a:p>
                      <a:pPr algn="ctr"/>
                      <a:r>
                        <a:rPr lang="en-US" altLang="zh-CN" dirty="0"/>
                        <a:t>0.0690</a:t>
                      </a:r>
                      <a:endParaRPr lang="en-US" dirty="0"/>
                    </a:p>
                  </a:txBody>
                  <a:tcPr anchor="ctr"/>
                </a:tc>
                <a:tc>
                  <a:txBody>
                    <a:bodyPr/>
                    <a:lstStyle/>
                    <a:p>
                      <a:pPr algn="ctr"/>
                      <a:r>
                        <a:rPr lang="en-US" altLang="zh-CN" dirty="0"/>
                        <a:t>0.0430</a:t>
                      </a:r>
                      <a:endParaRPr lang="en-US" dirty="0"/>
                    </a:p>
                  </a:txBody>
                  <a:tcPr anchor="ctr"/>
                </a:tc>
                <a:extLst>
                  <a:ext uri="{0D108BD9-81ED-4DB2-BD59-A6C34878D82A}">
                    <a16:rowId xmlns:a16="http://schemas.microsoft.com/office/drawing/2014/main" val="1883358090"/>
                  </a:ext>
                </a:extLst>
              </a:tr>
              <a:tr h="370840">
                <a:tc>
                  <a:txBody>
                    <a:bodyPr/>
                    <a:lstStyle/>
                    <a:p>
                      <a:pPr algn="ctr"/>
                      <a:r>
                        <a:rPr lang="en-US" dirty="0" err="1"/>
                        <a:t>TrCP</a:t>
                      </a:r>
                      <a:endParaRPr lang="en-US" dirty="0"/>
                    </a:p>
                  </a:txBody>
                  <a:tcPr/>
                </a:tc>
                <a:tc>
                  <a:txBody>
                    <a:bodyPr/>
                    <a:lstStyle/>
                    <a:p>
                      <a:pPr algn="ctr"/>
                      <a:r>
                        <a:rPr lang="en-US" altLang="zh-CN" dirty="0"/>
                        <a:t>0.2576</a:t>
                      </a:r>
                      <a:endParaRPr lang="en-US" dirty="0"/>
                    </a:p>
                  </a:txBody>
                  <a:tcPr anchor="ctr"/>
                </a:tc>
                <a:tc>
                  <a:txBody>
                    <a:bodyPr/>
                    <a:lstStyle/>
                    <a:p>
                      <a:pPr algn="ctr"/>
                      <a:r>
                        <a:rPr lang="en-US" altLang="zh-CN" dirty="0"/>
                        <a:t>0.3871</a:t>
                      </a:r>
                      <a:endParaRPr lang="en-US" dirty="0"/>
                    </a:p>
                  </a:txBody>
                  <a:tcPr anchor="ctr"/>
                </a:tc>
                <a:tc>
                  <a:txBody>
                    <a:bodyPr/>
                    <a:lstStyle/>
                    <a:p>
                      <a:pPr algn="ctr"/>
                      <a:r>
                        <a:rPr lang="en-US" altLang="zh-CN" dirty="0"/>
                        <a:t>0.3669</a:t>
                      </a:r>
                      <a:endParaRPr lang="en-US" dirty="0"/>
                    </a:p>
                  </a:txBody>
                  <a:tcPr anchor="ctr"/>
                </a:tc>
                <a:tc>
                  <a:txBody>
                    <a:bodyPr/>
                    <a:lstStyle/>
                    <a:p>
                      <a:pPr algn="ctr"/>
                      <a:r>
                        <a:rPr lang="en-US" altLang="zh-CN" dirty="0"/>
                        <a:t>0.4795</a:t>
                      </a:r>
                      <a:endParaRPr lang="en-US" dirty="0"/>
                    </a:p>
                  </a:txBody>
                  <a:tcPr anchor="ctr"/>
                </a:tc>
                <a:extLst>
                  <a:ext uri="{0D108BD9-81ED-4DB2-BD59-A6C34878D82A}">
                    <a16:rowId xmlns:a16="http://schemas.microsoft.com/office/drawing/2014/main" val="26922575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ea typeface="+mn-lt"/>
                          <a:cs typeface="+mn-lt"/>
                        </a:rPr>
                        <a:t>TrAP</a:t>
                      </a:r>
                      <a:endParaRPr lang="en-US" altLang="ja-CN" sz="1800" dirty="0">
                        <a:ea typeface="+mn-lt"/>
                        <a:cs typeface="+mn-lt"/>
                      </a:endParaRPr>
                    </a:p>
                  </a:txBody>
                  <a:tcPr/>
                </a:tc>
                <a:tc>
                  <a:txBody>
                    <a:bodyPr/>
                    <a:lstStyle/>
                    <a:p>
                      <a:pPr algn="ctr"/>
                      <a:r>
                        <a:rPr lang="en-US" altLang="zh-CN" dirty="0"/>
                        <a:t>0.3649</a:t>
                      </a:r>
                      <a:endParaRPr lang="en-US" dirty="0"/>
                    </a:p>
                  </a:txBody>
                  <a:tcPr anchor="ctr"/>
                </a:tc>
                <a:tc>
                  <a:txBody>
                    <a:bodyPr/>
                    <a:lstStyle/>
                    <a:p>
                      <a:pPr algn="ctr"/>
                      <a:r>
                        <a:rPr lang="en-US" altLang="zh-CN" dirty="0"/>
                        <a:t>0.4775</a:t>
                      </a:r>
                      <a:endParaRPr lang="en-US" dirty="0"/>
                    </a:p>
                  </a:txBody>
                  <a:tcPr anchor="ctr"/>
                </a:tc>
                <a:tc>
                  <a:txBody>
                    <a:bodyPr/>
                    <a:lstStyle/>
                    <a:p>
                      <a:pPr algn="ctr"/>
                      <a:r>
                        <a:rPr lang="en-US" altLang="zh-CN" dirty="0"/>
                        <a:t>0.4759</a:t>
                      </a:r>
                      <a:endParaRPr lang="en-US" dirty="0"/>
                    </a:p>
                  </a:txBody>
                  <a:tcPr anchor="ctr"/>
                </a:tc>
                <a:tc>
                  <a:txBody>
                    <a:bodyPr/>
                    <a:lstStyle/>
                    <a:p>
                      <a:pPr algn="ctr"/>
                      <a:r>
                        <a:rPr lang="en-US" altLang="zh-CN" dirty="0"/>
                        <a:t>0.5211</a:t>
                      </a:r>
                      <a:endParaRPr lang="en-US" dirty="0"/>
                    </a:p>
                  </a:txBody>
                  <a:tcPr anchor="ctr"/>
                </a:tc>
                <a:extLst>
                  <a:ext uri="{0D108BD9-81ED-4DB2-BD59-A6C34878D82A}">
                    <a16:rowId xmlns:a16="http://schemas.microsoft.com/office/drawing/2014/main" val="26197944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sz="1800" dirty="0" err="1">
                          <a:ea typeface="+mn-lt"/>
                          <a:cs typeface="+mn-lt"/>
                        </a:rPr>
                        <a:t>TrNAP</a:t>
                      </a:r>
                      <a:endParaRPr lang="en-US" altLang="ja-CN" sz="1800" dirty="0">
                        <a:ea typeface="+mn-lt"/>
                        <a:cs typeface="+mn-lt"/>
                      </a:endParaRPr>
                    </a:p>
                  </a:txBody>
                  <a:tcPr/>
                </a:tc>
                <a:tc>
                  <a:txBody>
                    <a:bodyPr/>
                    <a:lstStyle/>
                    <a:p>
                      <a:pPr algn="ctr"/>
                      <a:r>
                        <a:rPr lang="en-US" altLang="zh-CN" dirty="0"/>
                        <a:t>0.0000</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0.1395</a:t>
                      </a:r>
                      <a:endParaRPr lang="en-US" dirty="0"/>
                    </a:p>
                  </a:txBody>
                  <a:tcPr anchor="ctr"/>
                </a:tc>
                <a:tc>
                  <a:txBody>
                    <a:bodyPr/>
                    <a:lstStyle/>
                    <a:p>
                      <a:pPr algn="ctr"/>
                      <a:r>
                        <a:rPr lang="en-US" altLang="zh-CN" dirty="0"/>
                        <a:t>0.1765</a:t>
                      </a:r>
                      <a:endParaRPr lang="en-US" dirty="0"/>
                    </a:p>
                  </a:txBody>
                  <a:tcPr anchor="ctr"/>
                </a:tc>
                <a:tc>
                  <a:txBody>
                    <a:bodyPr/>
                    <a:lstStyle/>
                    <a:p>
                      <a:pPr algn="ctr"/>
                      <a:r>
                        <a:rPr lang="en-US" altLang="zh-CN" dirty="0"/>
                        <a:t>0.4615</a:t>
                      </a:r>
                      <a:endParaRPr lang="en-US" dirty="0"/>
                    </a:p>
                  </a:txBody>
                  <a:tcPr anchor="ctr"/>
                </a:tc>
                <a:extLst>
                  <a:ext uri="{0D108BD9-81ED-4DB2-BD59-A6C34878D82A}">
                    <a16:rowId xmlns:a16="http://schemas.microsoft.com/office/drawing/2014/main" val="42493422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ea typeface="+mn-lt"/>
                          <a:cs typeface="+mn-lt"/>
                        </a:rPr>
                        <a:t>TeRP</a:t>
                      </a:r>
                      <a:endParaRPr lang="en-US" altLang="zh-CN" sz="1800" dirty="0">
                        <a:ea typeface="+mn-lt"/>
                        <a:cs typeface="+mn-lt"/>
                      </a:endParaRPr>
                    </a:p>
                  </a:txBody>
                  <a:tcPr/>
                </a:tc>
                <a:tc>
                  <a:txBody>
                    <a:bodyPr/>
                    <a:lstStyle/>
                    <a:p>
                      <a:pPr algn="ctr"/>
                      <a:r>
                        <a:rPr lang="en-US" altLang="zh-CN" dirty="0"/>
                        <a:t>0.3891</a:t>
                      </a:r>
                      <a:endParaRPr lang="en-US" dirty="0"/>
                    </a:p>
                  </a:txBody>
                  <a:tcPr anchor="ctr"/>
                </a:tc>
                <a:tc>
                  <a:txBody>
                    <a:bodyPr/>
                    <a:lstStyle/>
                    <a:p>
                      <a:pPr algn="ctr"/>
                      <a:r>
                        <a:rPr lang="en-US" altLang="zh-CN" dirty="0"/>
                        <a:t>0.3965</a:t>
                      </a:r>
                      <a:endParaRPr lang="en-US" dirty="0"/>
                    </a:p>
                  </a:txBody>
                  <a:tcPr anchor="ctr"/>
                </a:tc>
                <a:tc>
                  <a:txBody>
                    <a:bodyPr/>
                    <a:lstStyle/>
                    <a:p>
                      <a:pPr algn="ctr"/>
                      <a:r>
                        <a:rPr lang="en-US" altLang="zh-CN" dirty="0"/>
                        <a:t>0.4859</a:t>
                      </a:r>
                      <a:endParaRPr lang="en-US" dirty="0"/>
                    </a:p>
                  </a:txBody>
                  <a:tcPr anchor="ctr"/>
                </a:tc>
                <a:tc>
                  <a:txBody>
                    <a:bodyPr/>
                    <a:lstStyle/>
                    <a:p>
                      <a:pPr algn="ctr"/>
                      <a:r>
                        <a:rPr lang="en-US" altLang="zh-CN" dirty="0"/>
                        <a:t>0.5236</a:t>
                      </a:r>
                      <a:endParaRPr lang="en-US" dirty="0"/>
                    </a:p>
                  </a:txBody>
                  <a:tcPr anchor="ctr"/>
                </a:tc>
                <a:extLst>
                  <a:ext uri="{0D108BD9-81ED-4DB2-BD59-A6C34878D82A}">
                    <a16:rowId xmlns:a16="http://schemas.microsoft.com/office/drawing/2014/main" val="34007037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a:ea typeface="+mn-lt"/>
                          <a:cs typeface="+mn-lt"/>
                        </a:rPr>
                        <a:t>TeCP</a:t>
                      </a:r>
                      <a:endParaRPr lang="en-US" altLang="zh-CN" sz="1800" dirty="0">
                        <a:ea typeface="+mn-lt"/>
                        <a:cs typeface="+mn-lt"/>
                      </a:endParaRPr>
                    </a:p>
                  </a:txBody>
                  <a:tcPr/>
                </a:tc>
                <a:tc>
                  <a:txBody>
                    <a:bodyPr/>
                    <a:lstStyle/>
                    <a:p>
                      <a:pPr algn="ctr"/>
                      <a:r>
                        <a:rPr lang="en-US" altLang="zh-CN" dirty="0"/>
                        <a:t>0.2424</a:t>
                      </a:r>
                      <a:endParaRPr lang="en-US" dirty="0"/>
                    </a:p>
                  </a:txBody>
                  <a:tcPr anchor="ctr"/>
                </a:tc>
                <a:tc>
                  <a:txBody>
                    <a:bodyPr/>
                    <a:lstStyle/>
                    <a:p>
                      <a:pPr algn="ctr"/>
                      <a:r>
                        <a:rPr lang="en-US" altLang="zh-CN" dirty="0"/>
                        <a:t>0.2051</a:t>
                      </a:r>
                      <a:endParaRPr lang="en-US" dirty="0"/>
                    </a:p>
                  </a:txBody>
                  <a:tcPr anchor="ctr"/>
                </a:tc>
                <a:tc>
                  <a:txBody>
                    <a:bodyPr/>
                    <a:lstStyle/>
                    <a:p>
                      <a:pPr algn="ctr"/>
                      <a:r>
                        <a:rPr lang="en-US" altLang="zh-CN" dirty="0"/>
                        <a:t>0.2766</a:t>
                      </a:r>
                      <a:endParaRPr lang="en-US" dirty="0"/>
                    </a:p>
                  </a:txBody>
                  <a:tcPr anchor="ctr"/>
                </a:tc>
                <a:tc>
                  <a:txBody>
                    <a:bodyPr/>
                    <a:lstStyle/>
                    <a:p>
                      <a:pPr algn="ctr"/>
                      <a:r>
                        <a:rPr lang="en-US" altLang="zh-CN" dirty="0"/>
                        <a:t>0.0727</a:t>
                      </a:r>
                      <a:endParaRPr lang="en-US" dirty="0"/>
                    </a:p>
                  </a:txBody>
                  <a:tcPr anchor="ctr"/>
                </a:tc>
                <a:extLst>
                  <a:ext uri="{0D108BD9-81ED-4DB2-BD59-A6C34878D82A}">
                    <a16:rowId xmlns:a16="http://schemas.microsoft.com/office/drawing/2014/main" val="10755354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ea typeface="+mn-lt"/>
                          <a:cs typeface="+mn-lt"/>
                        </a:rPr>
                        <a:t>PIP</a:t>
                      </a:r>
                      <a:endParaRPr lang="en-US" altLang="ja-CN" sz="1800" dirty="0">
                        <a:ea typeface="+mn-lt"/>
                        <a:cs typeface="+mn-lt"/>
                      </a:endParaRPr>
                    </a:p>
                  </a:txBody>
                  <a:tcPr/>
                </a:tc>
                <a:tc>
                  <a:txBody>
                    <a:bodyPr/>
                    <a:lstStyle/>
                    <a:p>
                      <a:pPr algn="ctr"/>
                      <a:r>
                        <a:rPr lang="en-US" altLang="zh-CN" dirty="0"/>
                        <a:t>0.0140</a:t>
                      </a:r>
                      <a:endParaRPr lang="en-US" dirty="0"/>
                    </a:p>
                  </a:txBody>
                  <a:tcPr anchor="ctr"/>
                </a:tc>
                <a:tc>
                  <a:txBody>
                    <a:bodyPr/>
                    <a:lstStyle/>
                    <a:p>
                      <a:pPr algn="ctr"/>
                      <a:r>
                        <a:rPr lang="en-US" altLang="zh-CN" dirty="0"/>
                        <a:t>0.1120</a:t>
                      </a:r>
                      <a:endParaRPr lang="en-US" dirty="0"/>
                    </a:p>
                  </a:txBody>
                  <a:tcPr anchor="ctr"/>
                </a:tc>
                <a:tc>
                  <a:txBody>
                    <a:bodyPr/>
                    <a:lstStyle/>
                    <a:p>
                      <a:pPr algn="ctr"/>
                      <a:r>
                        <a:rPr lang="en-US" altLang="zh-CN" dirty="0"/>
                        <a:t>0.1145</a:t>
                      </a:r>
                      <a:endParaRPr lang="en-US" dirty="0"/>
                    </a:p>
                  </a:txBody>
                  <a:tcPr anchor="ctr"/>
                </a:tc>
                <a:tc>
                  <a:txBody>
                    <a:bodyPr/>
                    <a:lstStyle/>
                    <a:p>
                      <a:pPr algn="ctr"/>
                      <a:r>
                        <a:rPr lang="en-US" altLang="zh-CN" dirty="0"/>
                        <a:t>0.0915</a:t>
                      </a:r>
                      <a:endParaRPr lang="en-US" dirty="0"/>
                    </a:p>
                  </a:txBody>
                  <a:tcPr anchor="ctr"/>
                </a:tc>
                <a:extLst>
                  <a:ext uri="{0D108BD9-81ED-4DB2-BD59-A6C34878D82A}">
                    <a16:rowId xmlns:a16="http://schemas.microsoft.com/office/drawing/2014/main" val="3524679090"/>
                  </a:ext>
                </a:extLst>
              </a:tr>
            </a:tbl>
          </a:graphicData>
        </a:graphic>
      </p:graphicFrame>
    </p:spTree>
    <p:extLst>
      <p:ext uri="{BB962C8B-B14F-4D97-AF65-F5344CB8AC3E}">
        <p14:creationId xmlns:p14="http://schemas.microsoft.com/office/powerpoint/2010/main" val="102154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234E4-B7BB-8742-9F83-E83013D132FD}"/>
              </a:ext>
            </a:extLst>
          </p:cNvPr>
          <p:cNvSpPr>
            <a:spLocks noGrp="1"/>
          </p:cNvSpPr>
          <p:nvPr>
            <p:ph type="title"/>
          </p:nvPr>
        </p:nvSpPr>
        <p:spPr>
          <a:xfrm>
            <a:off x="1221971" y="867175"/>
            <a:ext cx="10115203" cy="876123"/>
          </a:xfrm>
        </p:spPr>
        <p:txBody>
          <a:bodyPr>
            <a:normAutofit/>
          </a:bodyPr>
          <a:lstStyle/>
          <a:p>
            <a:r>
              <a:rPr kumimoji="1" lang="en-US" altLang="en-US" sz="4000" b="1" dirty="0" err="1">
                <a:solidFill>
                  <a:schemeClr val="tx1"/>
                </a:solidFill>
                <a:latin typeface="MS Gothic"/>
                <a:ea typeface="ＭＳ Ｐゴシック"/>
              </a:rPr>
              <a:t>問題点</a:t>
            </a:r>
            <a:endParaRPr kumimoji="1" lang="ja-CN" altLang="en-US" sz="4000" b="1" dirty="0">
              <a:solidFill>
                <a:schemeClr val="tx1"/>
              </a:solidFill>
              <a:latin typeface="MS Gothic"/>
              <a:ea typeface="ＭＳ Ｐゴシック"/>
            </a:endParaRPr>
          </a:p>
        </p:txBody>
      </p:sp>
      <p:sp>
        <p:nvSpPr>
          <p:cNvPr id="3" name="スライド番号プレースホルダー 2">
            <a:extLst>
              <a:ext uri="{FF2B5EF4-FFF2-40B4-BE49-F238E27FC236}">
                <a16:creationId xmlns:a16="http://schemas.microsoft.com/office/drawing/2014/main" id="{85F5EC64-C9CB-0A40-A762-080B30300AC8}"/>
              </a:ext>
            </a:extLst>
          </p:cNvPr>
          <p:cNvSpPr>
            <a:spLocks noGrp="1"/>
          </p:cNvSpPr>
          <p:nvPr>
            <p:ph type="sldNum" sz="quarter" idx="12"/>
          </p:nvPr>
        </p:nvSpPr>
        <p:spPr/>
        <p:txBody>
          <a:bodyPr/>
          <a:lstStyle/>
          <a:p>
            <a:fld id="{4FAB73BC-B049-4115-A692-8D63A059BFB8}" type="slidenum">
              <a:rPr lang="en-US" smtClean="0"/>
              <a:t>12</a:t>
            </a:fld>
            <a:endParaRPr lang="en-US"/>
          </a:p>
        </p:txBody>
      </p:sp>
      <p:sp>
        <p:nvSpPr>
          <p:cNvPr id="4" name="テキスト ボックス 3">
            <a:extLst>
              <a:ext uri="{FF2B5EF4-FFF2-40B4-BE49-F238E27FC236}">
                <a16:creationId xmlns:a16="http://schemas.microsoft.com/office/drawing/2014/main" id="{806428D5-B342-2D47-B22D-3CD998C0F178}"/>
              </a:ext>
            </a:extLst>
          </p:cNvPr>
          <p:cNvSpPr txBox="1"/>
          <p:nvPr/>
        </p:nvSpPr>
        <p:spPr>
          <a:xfrm>
            <a:off x="1227909" y="1767050"/>
            <a:ext cx="9899271" cy="378565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400" b="1" dirty="0">
                <a:latin typeface="MS PGothic" panose="020B0600070205080204" pitchFamily="34" charset="-128"/>
                <a:ea typeface="MS PGothic" panose="020B0600070205080204" pitchFamily="34" charset="-128"/>
              </a:rPr>
              <a:t>従来の研究</a:t>
            </a:r>
            <a:r>
              <a:rPr kumimoji="1" lang="en-US" altLang="en-US" sz="2400" b="1" dirty="0">
                <a:latin typeface="MS PGothic" panose="020B0600070205080204" pitchFamily="34" charset="-128"/>
                <a:ea typeface="MS PGothic" panose="020B0600070205080204" pitchFamily="34" charset="-128"/>
              </a:rPr>
              <a:t>(</a:t>
            </a:r>
            <a:r>
              <a:rPr kumimoji="1" lang="en-US" altLang="en-US" sz="2400" b="1" dirty="0" err="1">
                <a:latin typeface="MS PGothic" panose="020B0600070205080204" pitchFamily="34" charset="-128"/>
                <a:ea typeface="MS PGothic" panose="020B0600070205080204" pitchFamily="34" charset="-128"/>
              </a:rPr>
              <a:t>参考文献</a:t>
            </a:r>
            <a:r>
              <a:rPr kumimoji="1" lang="en-US" altLang="en-US" sz="2400" b="1" dirty="0">
                <a:latin typeface="MS PGothic" panose="020B0600070205080204" pitchFamily="34" charset="-128"/>
                <a:ea typeface="MS PGothic" panose="020B0600070205080204" pitchFamily="34" charset="-128"/>
              </a:rPr>
              <a:t>[2])</a:t>
            </a:r>
            <a:r>
              <a:rPr kumimoji="1" lang="en-US" altLang="en-US" sz="2400" b="1" dirty="0" err="1">
                <a:latin typeface="MS PGothic" panose="020B0600070205080204" pitchFamily="34" charset="-128"/>
                <a:ea typeface="MS PGothic" panose="020B0600070205080204" pitchFamily="34" charset="-128"/>
              </a:rPr>
              <a:t>と比較しにくい</a:t>
            </a:r>
            <a:endParaRPr kumimoji="1" lang="en-US" altLang="en-US" sz="2400" b="1"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r>
              <a:rPr kumimoji="1" lang="en-US" altLang="en-US" sz="2000" dirty="0" err="1">
                <a:latin typeface="MS PGothic" panose="020B0600070205080204" pitchFamily="34" charset="-128"/>
                <a:ea typeface="MS PGothic" panose="020B0600070205080204" pitchFamily="34" charset="-128"/>
              </a:rPr>
              <a:t>データ量が違う</a:t>
            </a:r>
            <a:endParaRPr kumimoji="1" lang="en-US" altLang="en-US" sz="2000"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endParaRPr kumimoji="1" lang="en-US" altLang="en-US" sz="2000"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endParaRPr kumimoji="1" lang="en-US" altLang="en-US" sz="2000"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endParaRPr kumimoji="1" lang="en-US" altLang="en-US" sz="2000"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endParaRPr kumimoji="1" lang="en-US" altLang="en-US" sz="2000" dirty="0">
              <a:latin typeface="MS PGothic" panose="020B0600070205080204" pitchFamily="34" charset="-128"/>
              <a:ea typeface="MS PGothic" panose="020B0600070205080204" pitchFamily="34" charset="-128"/>
            </a:endParaRPr>
          </a:p>
          <a:p>
            <a:pPr marL="1200150" lvl="2" indent="-285750">
              <a:buFont typeface="Arial" panose="020B0604020202020204" pitchFamily="34" charset="0"/>
              <a:buChar char="•"/>
            </a:pPr>
            <a:r>
              <a:rPr kumimoji="1" lang="en-US" altLang="en-US" dirty="0" err="1">
                <a:latin typeface="MS PGothic" panose="020B0600070205080204" pitchFamily="34" charset="-128"/>
                <a:ea typeface="MS PGothic" panose="020B0600070205080204" pitchFamily="34" charset="-128"/>
              </a:rPr>
              <a:t>一部のデータが提供されなかった</a:t>
            </a:r>
            <a:endParaRPr kumimoji="1" lang="en-US" altLang="en-US" dirty="0">
              <a:latin typeface="MS PGothic" panose="020B0600070205080204" pitchFamily="34" charset="-128"/>
              <a:ea typeface="MS PGothic" panose="020B0600070205080204" pitchFamily="34" charset="-128"/>
            </a:endParaRPr>
          </a:p>
          <a:p>
            <a:pPr marL="742950" lvl="1" indent="-285750">
              <a:buFont typeface="Arial" panose="020B0604020202020204" pitchFamily="34" charset="0"/>
              <a:buChar char="•"/>
            </a:pPr>
            <a:r>
              <a:rPr kumimoji="1" lang="ja-CN" altLang="en-US" sz="2000" dirty="0">
                <a:latin typeface="MS PGothic" panose="020B0600070205080204" pitchFamily="34" charset="-128"/>
                <a:ea typeface="MS PGothic" panose="020B0600070205080204" pitchFamily="34" charset="-128"/>
              </a:rPr>
              <a:t>従来の研究</a:t>
            </a:r>
            <a:r>
              <a:rPr kumimoji="1" lang="en-JP" altLang="en-US" sz="2000" dirty="0">
                <a:latin typeface="MS PGothic" panose="020B0600070205080204" pitchFamily="34" charset="-128"/>
                <a:ea typeface="MS PGothic" panose="020B0600070205080204" pitchFamily="34" charset="-128"/>
              </a:rPr>
              <a:t>の手法</a:t>
            </a:r>
          </a:p>
          <a:p>
            <a:pPr marL="1200150" lvl="2" indent="-285750">
              <a:buFont typeface="Arial" panose="020B0604020202020204" pitchFamily="34" charset="0"/>
              <a:buChar char="•"/>
            </a:pPr>
            <a:r>
              <a:rPr lang="ja-JP" altLang="en-US">
                <a:latin typeface="MS PGothic" panose="020B0600070205080204" pitchFamily="34" charset="-128"/>
                <a:ea typeface="MS PGothic" panose="020B0600070205080204" pitchFamily="34" charset="-128"/>
                <a:cs typeface="+mn-lt"/>
              </a:rPr>
              <a:t>パイプライン</a:t>
            </a:r>
            <a:r>
              <a:rPr lang="zh-CN" altLang="en-US" dirty="0">
                <a:latin typeface="MS PGothic" panose="020B0600070205080204" pitchFamily="34" charset="-128"/>
                <a:ea typeface="MS PGothic" panose="020B0600070205080204" pitchFamily="34" charset="-128"/>
                <a:cs typeface="+mn-lt"/>
              </a:rPr>
              <a:t>方式で</a:t>
            </a:r>
            <a:r>
              <a:rPr lang="en-US" altLang="zh-CN" dirty="0">
                <a:latin typeface="MS PGothic" panose="020B0600070205080204" pitchFamily="34" charset="-128"/>
                <a:ea typeface="MS PGothic" panose="020B0600070205080204" pitchFamily="34" charset="-128"/>
                <a:cs typeface="+mn-lt"/>
              </a:rPr>
              <a:t>SVM</a:t>
            </a:r>
            <a:r>
              <a:rPr lang="zh-CN" altLang="en-US" dirty="0">
                <a:latin typeface="MS PGothic" panose="020B0600070205080204" pitchFamily="34" charset="-128"/>
                <a:ea typeface="MS PGothic" panose="020B0600070205080204" pitchFamily="34" charset="-128"/>
                <a:cs typeface="+mn-lt"/>
              </a:rPr>
              <a:t>を使って固有表現</a:t>
            </a:r>
            <a:r>
              <a:rPr lang="ja-JP" altLang="en-US">
                <a:latin typeface="MS PGothic" panose="020B0600070205080204" pitchFamily="34" charset="-128"/>
                <a:ea typeface="MS PGothic" panose="020B0600070205080204" pitchFamily="34" charset="-128"/>
                <a:cs typeface="+mn-lt"/>
              </a:rPr>
              <a:t>と</a:t>
            </a:r>
            <a:r>
              <a:rPr lang="zh-CN" altLang="en-US" dirty="0">
                <a:latin typeface="MS PGothic" panose="020B0600070205080204" pitchFamily="34" charset="-128"/>
                <a:ea typeface="MS PGothic" panose="020B0600070205080204" pitchFamily="34" charset="-128"/>
                <a:cs typeface="+mn-lt"/>
              </a:rPr>
              <a:t>関係抽出する</a:t>
            </a:r>
            <a:endParaRPr lang="en-US" altLang="zh-CN" dirty="0">
              <a:latin typeface="MS PGothic" panose="020B0600070205080204" pitchFamily="34" charset="-128"/>
              <a:ea typeface="MS PGothic" panose="020B0600070205080204" pitchFamily="34" charset="-128"/>
              <a:cs typeface="+mn-lt"/>
            </a:endParaRPr>
          </a:p>
          <a:p>
            <a:pPr marL="1657350" lvl="3" indent="-285750">
              <a:buFont typeface="Arial" panose="020B0604020202020204" pitchFamily="34" charset="0"/>
              <a:buChar char="•"/>
            </a:pPr>
            <a:r>
              <a:rPr lang="en-US" altLang="zh-CN" dirty="0">
                <a:ea typeface="+mn-lt"/>
                <a:cs typeface="+mn-lt"/>
              </a:rPr>
              <a:t>2010</a:t>
            </a:r>
            <a:r>
              <a:rPr lang="zh-CN" altLang="en-US" dirty="0">
                <a:ea typeface="+mn-lt"/>
                <a:cs typeface="+mn-lt"/>
              </a:rPr>
              <a:t> </a:t>
            </a:r>
            <a:r>
              <a:rPr lang="en-US" altLang="zh-CN" dirty="0">
                <a:ea typeface="+mn-lt"/>
                <a:cs typeface="+mn-lt"/>
              </a:rPr>
              <a:t>i2b2/</a:t>
            </a:r>
            <a:r>
              <a:rPr lang="en-US" altLang="zh-CN" dirty="0" err="1">
                <a:ea typeface="+mn-lt"/>
                <a:cs typeface="+mn-lt"/>
              </a:rPr>
              <a:t>va</a:t>
            </a:r>
            <a:r>
              <a:rPr lang="zh-CN" altLang="en-US" dirty="0">
                <a:ea typeface="+mn-lt"/>
                <a:cs typeface="+mn-lt"/>
              </a:rPr>
              <a:t> </a:t>
            </a:r>
            <a:r>
              <a:rPr lang="en-US" altLang="zh-CN" dirty="0">
                <a:ea typeface="+mn-lt"/>
                <a:cs typeface="+mn-lt"/>
              </a:rPr>
              <a:t>challenge</a:t>
            </a:r>
            <a:r>
              <a:rPr lang="zh-CN" altLang="en-US" dirty="0">
                <a:latin typeface="MS PGothic" panose="020B0600070205080204" pitchFamily="34" charset="-128"/>
                <a:ea typeface="MS PGothic" panose="020B0600070205080204" pitchFamily="34" charset="-128"/>
                <a:cs typeface="+mn-lt"/>
              </a:rPr>
              <a:t>関係抽出タスク最上位</a:t>
            </a:r>
            <a:r>
              <a:rPr lang="ja-JP" altLang="en-US">
                <a:latin typeface="MS PGothic" panose="020B0600070205080204" pitchFamily="34" charset="-128"/>
                <a:ea typeface="MS PGothic" panose="020B0600070205080204" pitchFamily="34" charset="-128"/>
                <a:cs typeface="+mn-lt"/>
              </a:rPr>
              <a:t>の参加チーム</a:t>
            </a:r>
            <a:endParaRPr lang="en-US" altLang="ja-JP" dirty="0">
              <a:latin typeface="MS PGothic" panose="020B0600070205080204" pitchFamily="34" charset="-128"/>
              <a:ea typeface="MS PGothic" panose="020B0600070205080204" pitchFamily="34" charset="-128"/>
              <a:cs typeface="+mn-lt"/>
            </a:endParaRPr>
          </a:p>
          <a:p>
            <a:pPr marL="742950" lvl="1" indent="-285750">
              <a:buFont typeface="Arial" panose="020B0604020202020204" pitchFamily="34" charset="0"/>
              <a:buChar char="•"/>
            </a:pPr>
            <a:r>
              <a:rPr lang="zh-CN" altLang="en-US" sz="2000" dirty="0">
                <a:latin typeface="MS PGothic" panose="020B0600070205080204" pitchFamily="34" charset="-128"/>
                <a:ea typeface="MS PGothic" panose="020B0600070205080204" pitchFamily="34" charset="-128"/>
                <a:cs typeface="+mn-lt"/>
              </a:rPr>
              <a:t>関係抽出</a:t>
            </a:r>
            <a:r>
              <a:rPr kumimoji="1" lang="ja-JP" altLang="en-US" sz="2000">
                <a:latin typeface="MS PGothic" panose="020B0600070205080204" pitchFamily="34" charset="-128"/>
                <a:ea typeface="MS PGothic" panose="020B0600070205080204" pitchFamily="34" charset="-128"/>
                <a:cs typeface="+mn-lt"/>
              </a:rPr>
              <a:t>結果比較</a:t>
            </a:r>
            <a:endParaRPr kumimoji="1" lang="en-US" altLang="ja-CN" sz="2000" dirty="0">
              <a:latin typeface="MS PGothic" panose="020B0600070205080204" pitchFamily="34" charset="-128"/>
              <a:ea typeface="MS PGothic" panose="020B0600070205080204" pitchFamily="34" charset="-128"/>
            </a:endParaRPr>
          </a:p>
          <a:p>
            <a:endParaRPr kumimoji="1" lang="en-US" altLang="ja-CN" dirty="0">
              <a:latin typeface="MS PGothic" panose="020B0600070205080204" pitchFamily="34" charset="-128"/>
              <a:ea typeface="MS PGothic" panose="020B0600070205080204" pitchFamily="34" charset="-128"/>
            </a:endParaRPr>
          </a:p>
        </p:txBody>
      </p:sp>
      <p:graphicFrame>
        <p:nvGraphicFramePr>
          <p:cNvPr id="5" name="Table 5">
            <a:extLst>
              <a:ext uri="{FF2B5EF4-FFF2-40B4-BE49-F238E27FC236}">
                <a16:creationId xmlns:a16="http://schemas.microsoft.com/office/drawing/2014/main" id="{196F5AA8-7769-BF42-B97F-D4628BFCF892}"/>
              </a:ext>
            </a:extLst>
          </p:cNvPr>
          <p:cNvGraphicFramePr>
            <a:graphicFrameLocks noGrp="1"/>
          </p:cNvGraphicFramePr>
          <p:nvPr>
            <p:extLst>
              <p:ext uri="{D42A27DB-BD31-4B8C-83A1-F6EECF244321}">
                <p14:modId xmlns:p14="http://schemas.microsoft.com/office/powerpoint/2010/main" val="2208981256"/>
              </p:ext>
            </p:extLst>
          </p:nvPr>
        </p:nvGraphicFramePr>
        <p:xfrm>
          <a:off x="2072245" y="2547356"/>
          <a:ext cx="6650182" cy="1112520"/>
        </p:xfrm>
        <a:graphic>
          <a:graphicData uri="http://schemas.openxmlformats.org/drawingml/2006/table">
            <a:tbl>
              <a:tblPr firstRow="1" bandRow="1">
                <a:tableStyleId>{5C22544A-7EE6-4342-B048-85BDC9FD1C3A}</a:tableStyleId>
              </a:tblPr>
              <a:tblGrid>
                <a:gridCol w="1662545">
                  <a:extLst>
                    <a:ext uri="{9D8B030D-6E8A-4147-A177-3AD203B41FA5}">
                      <a16:colId xmlns:a16="http://schemas.microsoft.com/office/drawing/2014/main" val="795381510"/>
                    </a:ext>
                  </a:extLst>
                </a:gridCol>
                <a:gridCol w="1519382">
                  <a:extLst>
                    <a:ext uri="{9D8B030D-6E8A-4147-A177-3AD203B41FA5}">
                      <a16:colId xmlns:a16="http://schemas.microsoft.com/office/drawing/2014/main" val="3093426940"/>
                    </a:ext>
                  </a:extLst>
                </a:gridCol>
                <a:gridCol w="1661367">
                  <a:extLst>
                    <a:ext uri="{9D8B030D-6E8A-4147-A177-3AD203B41FA5}">
                      <a16:colId xmlns:a16="http://schemas.microsoft.com/office/drawing/2014/main" val="2894641937"/>
                    </a:ext>
                  </a:extLst>
                </a:gridCol>
                <a:gridCol w="1806888">
                  <a:extLst>
                    <a:ext uri="{9D8B030D-6E8A-4147-A177-3AD203B41FA5}">
                      <a16:colId xmlns:a16="http://schemas.microsoft.com/office/drawing/2014/main" val="3899934531"/>
                    </a:ext>
                  </a:extLst>
                </a:gridCol>
              </a:tblGrid>
              <a:tr h="370840">
                <a:tc>
                  <a:txBody>
                    <a:bodyPr/>
                    <a:lstStyle/>
                    <a:p>
                      <a:endParaRPr lang="en-US" dirty="0"/>
                    </a:p>
                  </a:txBody>
                  <a:tcPr/>
                </a:tc>
                <a:tc>
                  <a:txBody>
                    <a:bodyPr/>
                    <a:lstStyle/>
                    <a:p>
                      <a:pPr algn="ctr"/>
                      <a:r>
                        <a:rPr lang="en-US" dirty="0" err="1"/>
                        <a:t>訓練データ</a:t>
                      </a:r>
                      <a:endParaRPr lang="en-US" dirty="0"/>
                    </a:p>
                  </a:txBody>
                  <a:tcPr anchor="ctr"/>
                </a:tc>
                <a:tc>
                  <a:txBody>
                    <a:bodyPr/>
                    <a:lstStyle/>
                    <a:p>
                      <a:pPr algn="ctr"/>
                      <a:r>
                        <a:rPr lang="en-US" dirty="0" err="1"/>
                        <a:t>テストデータ</a:t>
                      </a:r>
                      <a:endParaRPr lang="en-US" dirty="0"/>
                    </a:p>
                  </a:txBody>
                  <a:tcPr anchor="ctr"/>
                </a:tc>
                <a:tc>
                  <a:txBody>
                    <a:bodyPr/>
                    <a:lstStyle/>
                    <a:p>
                      <a:pPr algn="ctr"/>
                      <a:r>
                        <a:rPr lang="en-US" dirty="0" err="1"/>
                        <a:t>データ総量</a:t>
                      </a:r>
                      <a:endParaRPr lang="en-US" dirty="0"/>
                    </a:p>
                  </a:txBody>
                  <a:tcPr anchor="ctr"/>
                </a:tc>
                <a:extLst>
                  <a:ext uri="{0D108BD9-81ED-4DB2-BD59-A6C34878D82A}">
                    <a16:rowId xmlns:a16="http://schemas.microsoft.com/office/drawing/2014/main" val="332841410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S PGothic" panose="020B0600070205080204" pitchFamily="34" charset="-128"/>
                          <a:ea typeface="MS PGothic" panose="020B0600070205080204" pitchFamily="34" charset="-128"/>
                        </a:rPr>
                        <a:t>従来</a:t>
                      </a:r>
                      <a:r>
                        <a:rPr kumimoji="1" lang="ja-JP" altLang="en-US" sz="1800">
                          <a:latin typeface="MS PGothic" panose="020B0600070205080204" pitchFamily="34" charset="-128"/>
                          <a:ea typeface="MS PGothic" panose="020B0600070205080204" pitchFamily="34" charset="-128"/>
                        </a:rPr>
                        <a:t>の</a:t>
                      </a:r>
                      <a:r>
                        <a:rPr kumimoji="1" lang="zh-CN" altLang="en-US" sz="1800" dirty="0">
                          <a:latin typeface="MS PGothic" panose="020B0600070205080204" pitchFamily="34" charset="-128"/>
                          <a:ea typeface="MS PGothic" panose="020B0600070205080204" pitchFamily="34" charset="-128"/>
                        </a:rPr>
                        <a:t>研究</a:t>
                      </a:r>
                      <a:r>
                        <a:rPr kumimoji="1" lang="en-US" altLang="en-US" sz="1800" dirty="0">
                          <a:latin typeface="MS PGothic" panose="020B0600070205080204" pitchFamily="34" charset="-128"/>
                          <a:ea typeface="MS PGothic" panose="020B0600070205080204" pitchFamily="34" charset="-128"/>
                        </a:rPr>
                        <a:t>[2]</a:t>
                      </a:r>
                      <a:endParaRPr lang="en-US" dirty="0">
                        <a:latin typeface="MS PGothic" panose="020B0600070205080204" pitchFamily="34" charset="-128"/>
                        <a:ea typeface="MS PGothic" panose="020B0600070205080204" pitchFamily="34" charset="-128"/>
                      </a:endParaRPr>
                    </a:p>
                  </a:txBody>
                  <a:tcPr anchor="ctr"/>
                </a:tc>
                <a:tc>
                  <a:txBody>
                    <a:bodyPr/>
                    <a:lstStyle/>
                    <a:p>
                      <a:pPr algn="ctr"/>
                      <a:r>
                        <a:rPr lang="en-US" dirty="0"/>
                        <a:t>394</a:t>
                      </a:r>
                    </a:p>
                  </a:txBody>
                  <a:tcPr anchor="ctr"/>
                </a:tc>
                <a:tc>
                  <a:txBody>
                    <a:bodyPr/>
                    <a:lstStyle/>
                    <a:p>
                      <a:pPr algn="ctr"/>
                      <a:r>
                        <a:rPr lang="en-US" dirty="0"/>
                        <a:t>477</a:t>
                      </a:r>
                    </a:p>
                  </a:txBody>
                  <a:tcPr anchor="ctr"/>
                </a:tc>
                <a:tc>
                  <a:txBody>
                    <a:bodyPr/>
                    <a:lstStyle/>
                    <a:p>
                      <a:pPr algn="ctr"/>
                      <a:r>
                        <a:rPr lang="en-US" dirty="0"/>
                        <a:t>871</a:t>
                      </a:r>
                    </a:p>
                  </a:txBody>
                  <a:tcPr anchor="ctr"/>
                </a:tc>
                <a:extLst>
                  <a:ext uri="{0D108BD9-81ED-4DB2-BD59-A6C34878D82A}">
                    <a16:rowId xmlns:a16="http://schemas.microsoft.com/office/drawing/2014/main" val="2595483409"/>
                  </a:ext>
                </a:extLst>
              </a:tr>
              <a:tr h="370840">
                <a:tc>
                  <a:txBody>
                    <a:bodyPr/>
                    <a:lstStyle/>
                    <a:p>
                      <a:pPr algn="ctr"/>
                      <a:r>
                        <a:rPr lang="en-US" dirty="0" err="1">
                          <a:latin typeface="MS PGothic" panose="020B0600070205080204" pitchFamily="34" charset="-128"/>
                          <a:ea typeface="MS PGothic" panose="020B0600070205080204" pitchFamily="34" charset="-128"/>
                        </a:rPr>
                        <a:t>本研究</a:t>
                      </a:r>
                      <a:endParaRPr lang="en-US" dirty="0">
                        <a:latin typeface="MS PGothic" panose="020B0600070205080204" pitchFamily="34" charset="-128"/>
                        <a:ea typeface="MS PGothic" panose="020B0600070205080204" pitchFamily="34" charset="-128"/>
                      </a:endParaRPr>
                    </a:p>
                  </a:txBody>
                  <a:tcPr anchor="ctr"/>
                </a:tc>
                <a:tc>
                  <a:txBody>
                    <a:bodyPr/>
                    <a:lstStyle/>
                    <a:p>
                      <a:pPr algn="ctr"/>
                      <a:r>
                        <a:rPr lang="en-US" dirty="0"/>
                        <a:t>170</a:t>
                      </a:r>
                    </a:p>
                  </a:txBody>
                  <a:tcPr anchor="ctr"/>
                </a:tc>
                <a:tc>
                  <a:txBody>
                    <a:bodyPr/>
                    <a:lstStyle/>
                    <a:p>
                      <a:pPr algn="ctr"/>
                      <a:r>
                        <a:rPr lang="en-US" dirty="0"/>
                        <a:t>256</a:t>
                      </a:r>
                    </a:p>
                  </a:txBody>
                  <a:tcPr anchor="ctr"/>
                </a:tc>
                <a:tc>
                  <a:txBody>
                    <a:bodyPr/>
                    <a:lstStyle/>
                    <a:p>
                      <a:pPr algn="ctr"/>
                      <a:r>
                        <a:rPr lang="en-US" dirty="0"/>
                        <a:t>426</a:t>
                      </a:r>
                    </a:p>
                  </a:txBody>
                  <a:tcPr anchor="ctr"/>
                </a:tc>
                <a:extLst>
                  <a:ext uri="{0D108BD9-81ED-4DB2-BD59-A6C34878D82A}">
                    <a16:rowId xmlns:a16="http://schemas.microsoft.com/office/drawing/2014/main" val="289888373"/>
                  </a:ext>
                </a:extLst>
              </a:tr>
            </a:tbl>
          </a:graphicData>
        </a:graphic>
      </p:graphicFrame>
      <p:graphicFrame>
        <p:nvGraphicFramePr>
          <p:cNvPr id="6" name="Table 5">
            <a:extLst>
              <a:ext uri="{FF2B5EF4-FFF2-40B4-BE49-F238E27FC236}">
                <a16:creationId xmlns:a16="http://schemas.microsoft.com/office/drawing/2014/main" id="{1FDDFD17-B8DE-6A4F-B1B6-A249D55D5664}"/>
              </a:ext>
            </a:extLst>
          </p:cNvPr>
          <p:cNvGraphicFramePr>
            <a:graphicFrameLocks noGrp="1"/>
          </p:cNvGraphicFramePr>
          <p:nvPr>
            <p:extLst>
              <p:ext uri="{D42A27DB-BD31-4B8C-83A1-F6EECF244321}">
                <p14:modId xmlns:p14="http://schemas.microsoft.com/office/powerpoint/2010/main" val="1116001760"/>
              </p:ext>
            </p:extLst>
          </p:nvPr>
        </p:nvGraphicFramePr>
        <p:xfrm>
          <a:off x="2072245" y="5220488"/>
          <a:ext cx="6650182" cy="1112520"/>
        </p:xfrm>
        <a:graphic>
          <a:graphicData uri="http://schemas.openxmlformats.org/drawingml/2006/table">
            <a:tbl>
              <a:tblPr firstRow="1" bandRow="1">
                <a:tableStyleId>{5C22544A-7EE6-4342-B048-85BDC9FD1C3A}</a:tableStyleId>
              </a:tblPr>
              <a:tblGrid>
                <a:gridCol w="1662545">
                  <a:extLst>
                    <a:ext uri="{9D8B030D-6E8A-4147-A177-3AD203B41FA5}">
                      <a16:colId xmlns:a16="http://schemas.microsoft.com/office/drawing/2014/main" val="795381510"/>
                    </a:ext>
                  </a:extLst>
                </a:gridCol>
                <a:gridCol w="1519382">
                  <a:extLst>
                    <a:ext uri="{9D8B030D-6E8A-4147-A177-3AD203B41FA5}">
                      <a16:colId xmlns:a16="http://schemas.microsoft.com/office/drawing/2014/main" val="3093426940"/>
                    </a:ext>
                  </a:extLst>
                </a:gridCol>
                <a:gridCol w="1661367">
                  <a:extLst>
                    <a:ext uri="{9D8B030D-6E8A-4147-A177-3AD203B41FA5}">
                      <a16:colId xmlns:a16="http://schemas.microsoft.com/office/drawing/2014/main" val="2894641937"/>
                    </a:ext>
                  </a:extLst>
                </a:gridCol>
                <a:gridCol w="1806888">
                  <a:extLst>
                    <a:ext uri="{9D8B030D-6E8A-4147-A177-3AD203B41FA5}">
                      <a16:colId xmlns:a16="http://schemas.microsoft.com/office/drawing/2014/main" val="3899934531"/>
                    </a:ext>
                  </a:extLst>
                </a:gridCol>
              </a:tblGrid>
              <a:tr h="370840">
                <a:tc>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800" b="1" kern="1200" dirty="0">
                          <a:solidFill>
                            <a:schemeClr val="lt1"/>
                          </a:solidFill>
                          <a:latin typeface="MS PGothic" panose="020B0600070205080204" pitchFamily="34" charset="-128"/>
                          <a:ea typeface="MS PGothic" panose="020B0600070205080204" pitchFamily="34" charset="-128"/>
                          <a:cs typeface="+mn-cs"/>
                        </a:rPr>
                        <a:t>(%)</a:t>
                      </a:r>
                      <a:endParaRPr lang="en-US" sz="1800" b="1" kern="1200" dirty="0">
                        <a:solidFill>
                          <a:schemeClr val="lt1"/>
                        </a:solidFill>
                        <a:latin typeface="MS PGothic" panose="020B0600070205080204" pitchFamily="34" charset="-128"/>
                        <a:ea typeface="MS PGothic" panose="020B0600070205080204" pitchFamily="34" charset="-128"/>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800" b="1" kern="1200" dirty="0">
                          <a:solidFill>
                            <a:schemeClr val="lt1"/>
                          </a:solidFill>
                          <a:latin typeface="MS PGothic" panose="020B0600070205080204" pitchFamily="34" charset="-128"/>
                          <a:ea typeface="MS PGothic" panose="020B0600070205080204" pitchFamily="34" charset="-128"/>
                          <a:cs typeface="+mn-cs"/>
                        </a:rPr>
                        <a:t>(%)</a:t>
                      </a:r>
                      <a:endParaRPr lang="en-US" sz="1800" b="1" kern="1200" dirty="0">
                        <a:solidFill>
                          <a:schemeClr val="lt1"/>
                        </a:solidFill>
                        <a:latin typeface="MS PGothic" panose="020B0600070205080204" pitchFamily="34" charset="-128"/>
                        <a:ea typeface="MS PGothic" panose="020B0600070205080204" pitchFamily="34" charset="-128"/>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lt1"/>
                          </a:solidFill>
                          <a:latin typeface="MS PGothic" panose="020B0600070205080204" pitchFamily="34" charset="-128"/>
                          <a:ea typeface="MS PGothic" panose="020B0600070205080204" pitchFamily="34" charset="-128"/>
                          <a:cs typeface="+mn-cs"/>
                        </a:rPr>
                        <a:t>F値</a:t>
                      </a:r>
                      <a:r>
                        <a:rPr lang="en-US" sz="1800" b="1" kern="1200" dirty="0">
                          <a:solidFill>
                            <a:schemeClr val="lt1"/>
                          </a:solidFill>
                          <a:latin typeface="MS PGothic" panose="020B0600070205080204" pitchFamily="34" charset="-128"/>
                          <a:ea typeface="MS PGothic" panose="020B0600070205080204" pitchFamily="34" charset="-128"/>
                          <a:cs typeface="+mn-cs"/>
                        </a:rPr>
                        <a:t>(%)</a:t>
                      </a:r>
                    </a:p>
                  </a:txBody>
                  <a:tcPr anchor="ctr"/>
                </a:tc>
                <a:extLst>
                  <a:ext uri="{0D108BD9-81ED-4DB2-BD59-A6C34878D82A}">
                    <a16:rowId xmlns:a16="http://schemas.microsoft.com/office/drawing/2014/main" val="332841410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S PGothic" panose="020B0600070205080204" pitchFamily="34" charset="-128"/>
                          <a:ea typeface="MS PGothic" panose="020B0600070205080204" pitchFamily="34" charset="-128"/>
                        </a:rPr>
                        <a:t>従来</a:t>
                      </a:r>
                      <a:r>
                        <a:rPr kumimoji="1" lang="ja-JP" altLang="en-US" sz="1800">
                          <a:latin typeface="MS PGothic" panose="020B0600070205080204" pitchFamily="34" charset="-128"/>
                          <a:ea typeface="MS PGothic" panose="020B0600070205080204" pitchFamily="34" charset="-128"/>
                        </a:rPr>
                        <a:t>の</a:t>
                      </a:r>
                      <a:r>
                        <a:rPr kumimoji="1" lang="zh-CN" altLang="en-US" sz="1800" dirty="0">
                          <a:latin typeface="MS PGothic" panose="020B0600070205080204" pitchFamily="34" charset="-128"/>
                          <a:ea typeface="MS PGothic" panose="020B0600070205080204" pitchFamily="34" charset="-128"/>
                        </a:rPr>
                        <a:t>研究</a:t>
                      </a:r>
                      <a:r>
                        <a:rPr kumimoji="1" lang="en-US" altLang="en-US" sz="1800" dirty="0">
                          <a:latin typeface="MS PGothic" panose="020B0600070205080204" pitchFamily="34" charset="-128"/>
                          <a:ea typeface="MS PGothic" panose="020B0600070205080204" pitchFamily="34" charset="-128"/>
                        </a:rPr>
                        <a:t>[2]</a:t>
                      </a:r>
                      <a:endParaRPr lang="en-US" dirty="0">
                        <a:latin typeface="MS PGothic" panose="020B0600070205080204" pitchFamily="34" charset="-128"/>
                        <a:ea typeface="MS PGothic" panose="020B0600070205080204" pitchFamily="34" charset="-128"/>
                      </a:endParaRPr>
                    </a:p>
                  </a:txBody>
                  <a:tcPr anchor="ctr"/>
                </a:tc>
                <a:tc>
                  <a:txBody>
                    <a:bodyPr/>
                    <a:lstStyle/>
                    <a:p>
                      <a:pPr algn="ctr"/>
                      <a:r>
                        <a:rPr lang="en-US" dirty="0"/>
                        <a:t>57.6</a:t>
                      </a:r>
                    </a:p>
                  </a:txBody>
                  <a:tcPr anchor="ctr"/>
                </a:tc>
                <a:tc>
                  <a:txBody>
                    <a:bodyPr/>
                    <a:lstStyle/>
                    <a:p>
                      <a:pPr algn="ctr"/>
                      <a:r>
                        <a:rPr lang="en-US" dirty="0"/>
                        <a:t>41.7</a:t>
                      </a:r>
                    </a:p>
                  </a:txBody>
                  <a:tcPr anchor="ctr"/>
                </a:tc>
                <a:tc>
                  <a:txBody>
                    <a:bodyPr/>
                    <a:lstStyle/>
                    <a:p>
                      <a:pPr algn="ctr"/>
                      <a:r>
                        <a:rPr lang="en-US" dirty="0"/>
                        <a:t>48.4</a:t>
                      </a:r>
                    </a:p>
                  </a:txBody>
                  <a:tcPr anchor="ctr"/>
                </a:tc>
                <a:extLst>
                  <a:ext uri="{0D108BD9-81ED-4DB2-BD59-A6C34878D82A}">
                    <a16:rowId xmlns:a16="http://schemas.microsoft.com/office/drawing/2014/main" val="2595483409"/>
                  </a:ext>
                </a:extLst>
              </a:tr>
              <a:tr h="370840">
                <a:tc>
                  <a:txBody>
                    <a:bodyPr/>
                    <a:lstStyle/>
                    <a:p>
                      <a:pPr algn="ctr"/>
                      <a:r>
                        <a:rPr lang="en-US" dirty="0" err="1">
                          <a:latin typeface="MS PGothic" panose="020B0600070205080204" pitchFamily="34" charset="-128"/>
                          <a:ea typeface="MS PGothic" panose="020B0600070205080204" pitchFamily="34" charset="-128"/>
                        </a:rPr>
                        <a:t>本研究</a:t>
                      </a:r>
                      <a:endParaRPr lang="en-US" dirty="0">
                        <a:latin typeface="MS PGothic" panose="020B0600070205080204" pitchFamily="34" charset="-128"/>
                        <a:ea typeface="MS PGothic" panose="020B0600070205080204" pitchFamily="34" charset="-128"/>
                      </a:endParaRPr>
                    </a:p>
                  </a:txBody>
                  <a:tcPr anchor="ctr"/>
                </a:tc>
                <a:tc>
                  <a:txBody>
                    <a:bodyPr/>
                    <a:lstStyle/>
                    <a:p>
                      <a:pPr algn="ctr"/>
                      <a:r>
                        <a:rPr lang="en-US" altLang="zh-CN" dirty="0"/>
                        <a:t>47.4</a:t>
                      </a:r>
                      <a:endParaRPr lang="en-US" dirty="0"/>
                    </a:p>
                  </a:txBody>
                  <a:tcPr anchor="ctr"/>
                </a:tc>
                <a:tc>
                  <a:txBody>
                    <a:bodyPr/>
                    <a:lstStyle/>
                    <a:p>
                      <a:pPr algn="ctr"/>
                      <a:r>
                        <a:rPr lang="en-US" altLang="zh-CN" dirty="0"/>
                        <a:t>40.36</a:t>
                      </a:r>
                      <a:endParaRPr lang="en-US" dirty="0"/>
                    </a:p>
                  </a:txBody>
                  <a:tcPr anchor="ctr"/>
                </a:tc>
                <a:tc>
                  <a:txBody>
                    <a:bodyPr/>
                    <a:lstStyle/>
                    <a:p>
                      <a:pPr algn="ctr"/>
                      <a:r>
                        <a:rPr lang="en-US" dirty="0"/>
                        <a:t>43.6</a:t>
                      </a:r>
                    </a:p>
                  </a:txBody>
                  <a:tcPr anchor="ctr"/>
                </a:tc>
                <a:extLst>
                  <a:ext uri="{0D108BD9-81ED-4DB2-BD59-A6C34878D82A}">
                    <a16:rowId xmlns:a16="http://schemas.microsoft.com/office/drawing/2014/main" val="289888373"/>
                  </a:ext>
                </a:extLst>
              </a:tr>
            </a:tbl>
          </a:graphicData>
        </a:graphic>
      </p:graphicFrame>
    </p:spTree>
    <p:extLst>
      <p:ext uri="{BB962C8B-B14F-4D97-AF65-F5344CB8AC3E}">
        <p14:creationId xmlns:p14="http://schemas.microsoft.com/office/powerpoint/2010/main" val="56771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dirty="0">
                <a:solidFill>
                  <a:schemeClr val="tx1"/>
                </a:solidFill>
                <a:latin typeface="MS Gothic"/>
                <a:ea typeface="ＭＳ Ｐゴシック"/>
              </a:rPr>
              <a:t>今後の予定</a:t>
            </a:r>
            <a:endParaRPr kumimoji="1" lang="en-US" altLang="en-US" sz="4000" b="1" dirty="0">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87424" y="1883937"/>
            <a:ext cx="10132830" cy="3108543"/>
          </a:xfrm>
          <a:prstGeom prst="rect">
            <a:avLst/>
          </a:prstGeom>
          <a:noFill/>
        </p:spPr>
        <p:txBody>
          <a:bodyPr wrap="square" lIns="91440" tIns="45720" rIns="91440" bIns="45720" rtlCol="0" anchor="t">
            <a:spAutoFit/>
          </a:bodyPr>
          <a:lstStyle/>
          <a:p>
            <a:pPr marL="285750" indent="-285750">
              <a:buFont typeface="Arial"/>
              <a:buChar char="•"/>
            </a:pPr>
            <a:r>
              <a:rPr kumimoji="1" lang="zh-CN" altLang="en-US" sz="2800" dirty="0">
                <a:latin typeface="MS Gothic" panose="020B0609070205080204" pitchFamily="49" charset="-128"/>
                <a:ea typeface="MS Gothic" panose="020B0609070205080204" pitchFamily="49" charset="-128"/>
                <a:cs typeface="Calibri" panose="020F0502020204030204" pitchFamily="34" charset="0"/>
              </a:rPr>
              <a:t>実験を続く</a:t>
            </a:r>
            <a:endParaRPr kumimoji="1" lang="en-US" altLang="zh-CN" sz="2800" dirty="0">
              <a:latin typeface="Calibri" panose="020F0502020204030204" pitchFamily="34" charset="0"/>
              <a:ea typeface="MS Gothic"/>
              <a:cs typeface="Calibri" panose="020F0502020204030204" pitchFamily="34" charset="0"/>
            </a:endParaRPr>
          </a:p>
          <a:p>
            <a:pPr marL="285750" indent="-285750">
              <a:buFont typeface="Arial"/>
              <a:buChar char="•"/>
            </a:pPr>
            <a:endParaRPr kumimoji="1" lang="en-US" altLang="zh-CN" sz="2800" dirty="0">
              <a:latin typeface="Calibri" panose="020F0502020204030204" pitchFamily="34" charset="0"/>
              <a:ea typeface="MS Gothic"/>
              <a:cs typeface="Calibri" panose="020F0502020204030204" pitchFamily="34" charset="0"/>
            </a:endParaRPr>
          </a:p>
          <a:p>
            <a:pPr marL="285750" indent="-285750">
              <a:buFont typeface="Arial"/>
              <a:buChar char="•"/>
            </a:pPr>
            <a:r>
              <a:rPr kumimoji="1" lang="en-US" altLang="zh-CN" sz="2800" dirty="0">
                <a:latin typeface="Calibri" panose="020F0502020204030204" pitchFamily="34" charset="0"/>
                <a:ea typeface="MS Gothic"/>
                <a:cs typeface="Calibri" panose="020F0502020204030204" pitchFamily="34" charset="0"/>
              </a:rPr>
              <a:t>DEIM</a:t>
            </a:r>
            <a:r>
              <a:rPr kumimoji="1" lang="zh-CN" altLang="en-US" sz="2800" dirty="0">
                <a:latin typeface="Calibri" panose="020F0502020204030204" pitchFamily="34" charset="0"/>
                <a:ea typeface="MS Gothic"/>
                <a:cs typeface="Calibri" panose="020F0502020204030204" pitchFamily="34" charset="0"/>
              </a:rPr>
              <a:t>論文を書く</a:t>
            </a:r>
            <a:endParaRPr kumimoji="1" lang="en-US" altLang="zh-CN" sz="2800" dirty="0">
              <a:latin typeface="Calibri" panose="020F0502020204030204" pitchFamily="34" charset="0"/>
              <a:ea typeface="MS Gothic"/>
              <a:cs typeface="Calibri" panose="020F0502020204030204" pitchFamily="34" charset="0"/>
            </a:endParaRPr>
          </a:p>
          <a:p>
            <a:pPr marL="285750" indent="-285750">
              <a:buFont typeface="Arial"/>
              <a:buChar char="•"/>
            </a:pPr>
            <a:endParaRPr kumimoji="1" lang="en-US" altLang="zh-CN" sz="2800" dirty="0">
              <a:latin typeface="Calibri" panose="020F0502020204030204" pitchFamily="34" charset="0"/>
              <a:ea typeface="MS Gothic"/>
              <a:cs typeface="Calibri" panose="020F0502020204030204" pitchFamily="34" charset="0"/>
            </a:endParaRPr>
          </a:p>
          <a:p>
            <a:pPr marL="285750" indent="-285750">
              <a:buFont typeface="Arial"/>
              <a:buChar char="•"/>
            </a:pPr>
            <a:r>
              <a:rPr lang="ja-JP" altLang="en-US" sz="2800">
                <a:latin typeface="MS Gothic"/>
                <a:ea typeface="MS Gothic"/>
                <a:cs typeface="Calibri"/>
              </a:rPr>
              <a:t>ほかの電子カルテ</a:t>
            </a:r>
            <a:r>
              <a:rPr kumimoji="1" lang="zh-CN" altLang="en-US" sz="2800" dirty="0">
                <a:latin typeface="MS Gothic" panose="020B0609070205080204" pitchFamily="49" charset="-128"/>
                <a:ea typeface="MS Gothic" panose="020B0609070205080204" pitchFamily="49" charset="-128"/>
                <a:cs typeface="Calibri" panose="020F0502020204030204" pitchFamily="34" charset="0"/>
              </a:rPr>
              <a:t>のデータを探す</a:t>
            </a:r>
            <a:endParaRPr kumimoji="1" lang="en-US" altLang="zh-CN" sz="2800" dirty="0">
              <a:latin typeface="MS Gothic" panose="020B0609070205080204" pitchFamily="49" charset="-128"/>
              <a:ea typeface="MS Gothic" panose="020B0609070205080204" pitchFamily="49" charset="-128"/>
              <a:cs typeface="Calibri" panose="020F0502020204030204" pitchFamily="34" charset="0"/>
            </a:endParaRPr>
          </a:p>
          <a:p>
            <a:pPr marL="285750" indent="-285750">
              <a:buFont typeface="Arial"/>
              <a:buChar char="•"/>
            </a:pPr>
            <a:endParaRPr kumimoji="1" lang="en-US" altLang="zh-CN" sz="2800" dirty="0">
              <a:latin typeface="Calibri" panose="020F0502020204030204" pitchFamily="34" charset="0"/>
              <a:ea typeface="MS Gothic"/>
              <a:cs typeface="Calibri" panose="020F0502020204030204" pitchFamily="34" charset="0"/>
            </a:endParaRPr>
          </a:p>
          <a:p>
            <a:endParaRPr lang="en-US" altLang="zh-CN" sz="2800" dirty="0">
              <a:latin typeface="MS PGothic" panose="020B0600070205080204" pitchFamily="34" charset="-128"/>
              <a:ea typeface="MS PGothic" panose="020B0600070205080204" pitchFamily="34" charset="-128"/>
              <a:cs typeface="Calibri"/>
            </a:endParaRPr>
          </a:p>
        </p:txBody>
      </p:sp>
      <p:sp>
        <p:nvSpPr>
          <p:cNvPr id="6" name="Slide Number Placeholder 5">
            <a:extLst>
              <a:ext uri="{FF2B5EF4-FFF2-40B4-BE49-F238E27FC236}">
                <a16:creationId xmlns:a16="http://schemas.microsoft.com/office/drawing/2014/main" id="{80666369-EF1A-264F-ADA3-F1D3DC6B0C65}"/>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66488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参考文献</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05759" y="1819631"/>
            <a:ext cx="9980482" cy="4524315"/>
          </a:xfrm>
          <a:prstGeom prst="rect">
            <a:avLst/>
          </a:prstGeom>
          <a:noFill/>
        </p:spPr>
        <p:txBody>
          <a:bodyPr wrap="square" lIns="91440" tIns="45720" rIns="91440" bIns="45720" rtlCol="0" anchor="t">
            <a:spAutoFit/>
          </a:bodyPr>
          <a:lstStyle/>
          <a:p>
            <a:r>
              <a:rPr lang="en-US" sz="2400" dirty="0">
                <a:ea typeface="ＭＳ Ｐゴシック"/>
              </a:rPr>
              <a:t>[1] </a:t>
            </a:r>
            <a:r>
              <a:rPr lang="en-US" sz="2400" dirty="0" err="1">
                <a:ea typeface="ＭＳ Ｐゴシック"/>
              </a:rPr>
              <a:t>Bekoulis</a:t>
            </a:r>
            <a:r>
              <a:rPr lang="en-US" sz="2400" dirty="0">
                <a:ea typeface="ＭＳ Ｐゴシック"/>
              </a:rPr>
              <a:t>, G., Deleu, J., Demeester, T. and Develder, C., 2018. Joint entity recognition and relation extraction as a multi-head selection problem. </a:t>
            </a:r>
            <a:r>
              <a:rPr lang="en-US" sz="2400" i="1" dirty="0">
                <a:ea typeface="ＭＳ Ｐゴシック"/>
              </a:rPr>
              <a:t>Expert Systems with Applications</a:t>
            </a:r>
            <a:r>
              <a:rPr lang="en-US" sz="2400" dirty="0">
                <a:ea typeface="ＭＳ Ｐゴシック"/>
              </a:rPr>
              <a:t>, </a:t>
            </a:r>
            <a:r>
              <a:rPr lang="en-US" sz="2400" i="1" dirty="0">
                <a:ea typeface="ＭＳ Ｐゴシック"/>
              </a:rPr>
              <a:t>114</a:t>
            </a:r>
            <a:r>
              <a:rPr lang="en-US" sz="2400" dirty="0">
                <a:ea typeface="ＭＳ Ｐゴシック"/>
              </a:rPr>
              <a:t>, pp.34-45. </a:t>
            </a:r>
          </a:p>
          <a:p>
            <a:endParaRPr lang="en-US" sz="2400" dirty="0">
              <a:ea typeface="ＭＳ Ｐゴシック"/>
            </a:endParaRPr>
          </a:p>
          <a:p>
            <a:r>
              <a:rPr lang="en-US" altLang="zh-CN" sz="2400" dirty="0">
                <a:ea typeface="ＭＳ Ｐゴシック"/>
                <a:cs typeface="Calibri"/>
              </a:rPr>
              <a:t>[2</a:t>
            </a:r>
            <a:r>
              <a:rPr lang="en-US" altLang="ja-CN" sz="2400" dirty="0">
                <a:ea typeface="ＭＳ Ｐゴシック"/>
                <a:cs typeface="Calibri"/>
              </a:rPr>
              <a:t>]Rink, B., </a:t>
            </a:r>
            <a:r>
              <a:rPr lang="en-US" altLang="ja-CN" sz="2400" dirty="0" err="1">
                <a:ea typeface="ＭＳ Ｐゴシック"/>
                <a:cs typeface="Calibri"/>
              </a:rPr>
              <a:t>Harabagiu</a:t>
            </a:r>
            <a:r>
              <a:rPr lang="en-US" altLang="ja-CN" sz="2400" dirty="0">
                <a:ea typeface="ＭＳ Ｐゴシック"/>
                <a:cs typeface="Calibri"/>
              </a:rPr>
              <a:t>, S., &amp; Roberts, K. (2011). Automatic extraction of relations between medical concepts in clinical texts. Journal of the American Medical Informatics Association, 18(5), 594-600.</a:t>
            </a:r>
          </a:p>
          <a:p>
            <a:endParaRPr lang="en-US" altLang="ja-CN" sz="2400" dirty="0">
              <a:ea typeface="ＭＳ Ｐゴシック"/>
              <a:cs typeface="Calibri"/>
            </a:endParaRPr>
          </a:p>
          <a:p>
            <a:r>
              <a:rPr lang="en-US" altLang="ja-CN" sz="2400" dirty="0">
                <a:ea typeface="+mn-lt"/>
                <a:cs typeface="+mn-lt"/>
              </a:rPr>
              <a:t>[</a:t>
            </a:r>
            <a:r>
              <a:rPr lang="en-US" altLang="zh-CN" sz="2400" dirty="0">
                <a:ea typeface="+mn-lt"/>
                <a:cs typeface="+mn-lt"/>
              </a:rPr>
              <a:t>3</a:t>
            </a:r>
            <a:r>
              <a:rPr lang="en-US" altLang="ja-CN" sz="2400" dirty="0">
                <a:ea typeface="+mn-lt"/>
                <a:cs typeface="+mn-lt"/>
              </a:rPr>
              <a:t>] Peng, </a:t>
            </a:r>
            <a:r>
              <a:rPr lang="en-US" altLang="ja-CN" sz="2400" dirty="0" err="1">
                <a:ea typeface="+mn-lt"/>
                <a:cs typeface="+mn-lt"/>
              </a:rPr>
              <a:t>Yifan</a:t>
            </a:r>
            <a:r>
              <a:rPr lang="en-US" altLang="ja-CN" sz="2400" dirty="0">
                <a:ea typeface="+mn-lt"/>
                <a:cs typeface="+mn-lt"/>
              </a:rPr>
              <a:t>, </a:t>
            </a:r>
            <a:r>
              <a:rPr lang="en-US" altLang="ja-CN" sz="2400" dirty="0" err="1">
                <a:ea typeface="+mn-lt"/>
                <a:cs typeface="+mn-lt"/>
              </a:rPr>
              <a:t>Shankai</a:t>
            </a:r>
            <a:r>
              <a:rPr lang="en-US" altLang="ja-CN" sz="2400" dirty="0">
                <a:ea typeface="+mn-lt"/>
                <a:cs typeface="+mn-lt"/>
              </a:rPr>
              <a:t> Yan, and </a:t>
            </a:r>
            <a:r>
              <a:rPr lang="en-US" altLang="ja-CN" sz="2400" dirty="0" err="1">
                <a:ea typeface="+mn-lt"/>
                <a:cs typeface="+mn-lt"/>
              </a:rPr>
              <a:t>Zhiyong</a:t>
            </a:r>
            <a:r>
              <a:rPr lang="en-US" altLang="ja-CN" sz="2400" dirty="0">
                <a:ea typeface="+mn-lt"/>
                <a:cs typeface="+mn-lt"/>
              </a:rPr>
              <a:t> Lu. "Transfer Learning in Biomedical Natural Language Processing: An Evaluation of BERT and </a:t>
            </a:r>
            <a:r>
              <a:rPr lang="en-US" altLang="ja-CN" sz="2400" dirty="0" err="1">
                <a:ea typeface="+mn-lt"/>
                <a:cs typeface="+mn-lt"/>
              </a:rPr>
              <a:t>ELMo</a:t>
            </a:r>
            <a:r>
              <a:rPr lang="en-US" altLang="ja-CN" sz="2400" dirty="0">
                <a:ea typeface="+mn-lt"/>
                <a:cs typeface="+mn-lt"/>
              </a:rPr>
              <a:t> on Ten Benchmarking Datasets." In </a:t>
            </a:r>
            <a:r>
              <a:rPr lang="en-US" altLang="ja-CN" sz="2400" i="1" dirty="0">
                <a:ea typeface="+mn-lt"/>
                <a:cs typeface="+mn-lt"/>
              </a:rPr>
              <a:t>Proceedings of the 18th </a:t>
            </a:r>
            <a:r>
              <a:rPr lang="en-US" altLang="ja-CN" sz="2400" i="1" dirty="0" err="1">
                <a:ea typeface="+mn-lt"/>
                <a:cs typeface="+mn-lt"/>
              </a:rPr>
              <a:t>BioNLP</a:t>
            </a:r>
            <a:r>
              <a:rPr lang="en-US" altLang="ja-CN" sz="2400" i="1" dirty="0">
                <a:ea typeface="+mn-lt"/>
                <a:cs typeface="+mn-lt"/>
              </a:rPr>
              <a:t> Workshop and Shared Task</a:t>
            </a:r>
            <a:r>
              <a:rPr lang="en-US" altLang="ja-CN" sz="2400" dirty="0">
                <a:ea typeface="+mn-lt"/>
                <a:cs typeface="+mn-lt"/>
              </a:rPr>
              <a:t>, pp. 58-65. 2019.</a:t>
            </a:r>
            <a:endParaRPr lang="en-US" altLang="ja-CN" sz="2400" dirty="0">
              <a:ea typeface="ＭＳ Ｐゴシック"/>
              <a:cs typeface="Calibri"/>
            </a:endParaRPr>
          </a:p>
        </p:txBody>
      </p:sp>
      <p:sp>
        <p:nvSpPr>
          <p:cNvPr id="6" name="Slide Number Placeholder 5">
            <a:extLst>
              <a:ext uri="{FF2B5EF4-FFF2-40B4-BE49-F238E27FC236}">
                <a16:creationId xmlns:a16="http://schemas.microsoft.com/office/drawing/2014/main" id="{BE805EA5-C56F-6148-A95F-DB2008A98DA3}"/>
              </a:ext>
            </a:extLst>
          </p:cNvPr>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40956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dirty="0">
              <a:solidFill>
                <a:schemeClr val="tx1"/>
              </a:solidFill>
              <a:latin typeface="MS PGothic"/>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15</a:t>
            </a:fld>
            <a:endParaRPr lang="en-US"/>
          </a:p>
        </p:txBody>
      </p:sp>
    </p:spTree>
    <p:extLst>
      <p:ext uri="{BB962C8B-B14F-4D97-AF65-F5344CB8AC3E}">
        <p14:creationId xmlns:p14="http://schemas.microsoft.com/office/powerpoint/2010/main" val="379865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2EC22DA-9E8F-0142-AECF-44A8D33BFC10}"/>
              </a:ext>
            </a:extLst>
          </p:cNvPr>
          <p:cNvSpPr txBox="1"/>
          <p:nvPr/>
        </p:nvSpPr>
        <p:spPr>
          <a:xfrm>
            <a:off x="5595141" y="2448342"/>
            <a:ext cx="6035418" cy="2985433"/>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Relations(</a:t>
            </a:r>
            <a:r>
              <a:rPr lang="ja-JP" altLang="en-US" sz="2800" b="1">
                <a:latin typeface="MS PGothic"/>
                <a:ea typeface="MS PGothic"/>
                <a:cs typeface="+mn-lt"/>
              </a:rPr>
              <a:t>関係</a:t>
            </a:r>
            <a:r>
              <a:rPr lang="en-US" sz="2800" b="1" dirty="0">
                <a:ea typeface="+mn-lt"/>
                <a:cs typeface="+mn-lt"/>
              </a:rPr>
              <a:t>)</a:t>
            </a:r>
            <a:endParaRPr lang="ja-JP" altLang="en-US" sz="2800" b="1" dirty="0">
              <a:ea typeface="+mn-lt"/>
              <a:cs typeface="+mn-lt"/>
            </a:endParaRPr>
          </a:p>
          <a:p>
            <a:pPr marL="514350" indent="-514350">
              <a:buFont typeface="+mj-lt"/>
              <a:buAutoNum type="arabicPeriod"/>
            </a:pPr>
            <a:r>
              <a:rPr lang="en-US" altLang="zh-CN" sz="2000" dirty="0" err="1">
                <a:ea typeface="+mn-lt"/>
                <a:cs typeface="+mn-lt"/>
              </a:rPr>
              <a:t>TrIP</a:t>
            </a:r>
            <a:endParaRPr lang="en-US" sz="2000" dirty="0">
              <a:ea typeface="+mn-lt"/>
              <a:cs typeface="+mn-lt"/>
            </a:endParaRPr>
          </a:p>
          <a:p>
            <a:pPr marL="514350" indent="-514350">
              <a:buFont typeface="+mj-lt"/>
              <a:buAutoNum type="arabicPeriod"/>
            </a:pPr>
            <a:r>
              <a:rPr lang="en-US" altLang="zh-CN" sz="2000" dirty="0" err="1">
                <a:ea typeface="+mn-lt"/>
                <a:cs typeface="+mn-lt"/>
              </a:rPr>
              <a:t>TrWP</a:t>
            </a:r>
            <a:endParaRPr lang="en-US" altLang="ja-CN" sz="2000" dirty="0">
              <a:ea typeface="+mn-lt"/>
              <a:cs typeface="+mn-lt"/>
            </a:endParaRPr>
          </a:p>
          <a:p>
            <a:pPr marL="514350" indent="-514350">
              <a:buFont typeface="+mj-lt"/>
              <a:buAutoNum type="arabicPeriod"/>
            </a:pPr>
            <a:r>
              <a:rPr lang="en-US" altLang="zh-CN" sz="2000" dirty="0" err="1">
                <a:ea typeface="+mn-lt"/>
                <a:cs typeface="+mn-lt"/>
              </a:rPr>
              <a:t>TrCP</a:t>
            </a:r>
            <a:endParaRPr lang="en-US" altLang="zh-CN" sz="2000" dirty="0">
              <a:ea typeface="+mn-lt"/>
              <a:cs typeface="+mn-lt"/>
            </a:endParaRPr>
          </a:p>
          <a:p>
            <a:pPr marL="514350" indent="-514350">
              <a:buFont typeface="+mj-lt"/>
              <a:buAutoNum type="arabicPeriod"/>
            </a:pPr>
            <a:r>
              <a:rPr lang="en-US" altLang="zh-CN" sz="2000" dirty="0" err="1">
                <a:ea typeface="+mn-lt"/>
                <a:cs typeface="+mn-lt"/>
              </a:rPr>
              <a:t>TrAP</a:t>
            </a:r>
            <a:endParaRPr lang="en-US" altLang="ja-CN" sz="2000" dirty="0">
              <a:ea typeface="+mn-lt"/>
              <a:cs typeface="+mn-lt"/>
            </a:endParaRPr>
          </a:p>
          <a:p>
            <a:pPr marL="514350" indent="-514350">
              <a:buFont typeface="+mj-lt"/>
              <a:buAutoNum type="arabicPeriod"/>
            </a:pPr>
            <a:r>
              <a:rPr lang="en-US" altLang="zh-CN" sz="2000" dirty="0" err="1">
                <a:ea typeface="+mn-lt"/>
                <a:cs typeface="+mn-lt"/>
              </a:rPr>
              <a:t>TrNAP</a:t>
            </a:r>
            <a:endParaRPr lang="en-US" altLang="zh-CN" sz="2000" dirty="0">
              <a:ea typeface="+mn-lt"/>
              <a:cs typeface="+mn-lt"/>
            </a:endParaRPr>
          </a:p>
          <a:p>
            <a:pPr marL="514350" indent="-514350">
              <a:buFont typeface="+mj-lt"/>
              <a:buAutoNum type="arabicPeriod"/>
            </a:pPr>
            <a:r>
              <a:rPr lang="en-US" altLang="zh-CN" sz="2000" dirty="0" err="1">
                <a:ea typeface="+mn-lt"/>
                <a:cs typeface="+mn-lt"/>
              </a:rPr>
              <a:t>TrEP</a:t>
            </a:r>
            <a:endParaRPr lang="en-US" altLang="zh-CN" sz="2000" dirty="0">
              <a:ea typeface="+mn-lt"/>
              <a:cs typeface="+mn-lt"/>
            </a:endParaRPr>
          </a:p>
          <a:p>
            <a:pPr marL="514350" indent="-514350">
              <a:buFont typeface="+mj-lt"/>
              <a:buAutoNum type="arabicPeriod"/>
            </a:pPr>
            <a:r>
              <a:rPr lang="en-US" altLang="zh-CN" sz="2000" dirty="0" err="1">
                <a:ea typeface="+mn-lt"/>
                <a:cs typeface="+mn-lt"/>
              </a:rPr>
              <a:t>TeCP</a:t>
            </a:r>
            <a:endParaRPr lang="en-US" altLang="zh-CN" sz="2000" dirty="0">
              <a:ea typeface="+mn-lt"/>
              <a:cs typeface="+mn-lt"/>
            </a:endParaRPr>
          </a:p>
          <a:p>
            <a:pPr marL="514350" indent="-514350">
              <a:buFont typeface="+mj-lt"/>
              <a:buAutoNum type="arabicPeriod"/>
            </a:pPr>
            <a:r>
              <a:rPr lang="en-US" altLang="zh-CN" sz="2000" dirty="0">
                <a:ea typeface="+mn-lt"/>
                <a:cs typeface="+mn-lt"/>
              </a:rPr>
              <a:t>PIP</a:t>
            </a:r>
            <a:endParaRPr lang="en-US" altLang="ja-CN" sz="2000" dirty="0">
              <a:ea typeface="+mn-lt"/>
              <a:cs typeface="+mn-lt"/>
            </a:endParaRPr>
          </a:p>
        </p:txBody>
      </p:sp>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実験データ</a:t>
            </a:r>
            <a:endParaRPr lang="ja-JP" altLang="en-US" sz="4000" b="1" dirty="0">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dirty="0">
                <a:latin typeface="Calibri"/>
                <a:ea typeface="MS Gothic"/>
                <a:cs typeface="+mn-lt"/>
              </a:rPr>
              <a:t>2010</a:t>
            </a:r>
            <a:r>
              <a:rPr kumimoji="1" lang="zh-CN" altLang="en-US" sz="2800" dirty="0">
                <a:ea typeface="MS Gothic"/>
              </a:rPr>
              <a:t> </a:t>
            </a:r>
            <a:r>
              <a:rPr kumimoji="1" lang="en-US" altLang="zh-CN" sz="2800" dirty="0">
                <a:ea typeface="MS Gothic"/>
              </a:rPr>
              <a:t>i2b2/</a:t>
            </a:r>
            <a:r>
              <a:rPr kumimoji="1" lang="en-US" altLang="zh-CN" sz="2800" dirty="0" err="1">
                <a:ea typeface="MS Gothic"/>
              </a:rPr>
              <a:t>va</a:t>
            </a:r>
            <a:r>
              <a:rPr kumimoji="1" lang="zh-CN" altLang="en-US" sz="2800" dirty="0">
                <a:ea typeface="MS Gothic"/>
              </a:rPr>
              <a:t> </a:t>
            </a:r>
            <a:r>
              <a:rPr kumimoji="1" lang="en-US" altLang="zh-CN" sz="2800" dirty="0">
                <a:ea typeface="MS Gothic"/>
              </a:rPr>
              <a:t>challenge</a:t>
            </a:r>
            <a:r>
              <a:rPr kumimoji="1" lang="zh-CN" altLang="en-US" sz="2800" dirty="0">
                <a:ea typeface="MS Gothic"/>
              </a:rPr>
              <a:t> </a:t>
            </a:r>
            <a:r>
              <a:rPr kumimoji="1" lang="zh-CN" altLang="en-US" sz="2800" dirty="0">
                <a:latin typeface="MS Gothic"/>
                <a:ea typeface="MS Gothic"/>
              </a:rPr>
              <a:t>に提供されたデータ</a:t>
            </a:r>
            <a:r>
              <a:rPr kumimoji="1" lang="en-US" altLang="zh-CN" sz="2800" dirty="0">
                <a:latin typeface="MS Gothic"/>
                <a:ea typeface="MS Gothic"/>
              </a:rPr>
              <a:t>(</a:t>
            </a:r>
            <a:r>
              <a:rPr kumimoji="1" lang="ja-CN" altLang="en-US" sz="2800" dirty="0" err="1">
                <a:latin typeface="MS Gothic"/>
                <a:ea typeface="MS Gothic"/>
              </a:rPr>
              <a:t>一部</a:t>
            </a:r>
            <a:r>
              <a:rPr kumimoji="1" lang="en-US" altLang="zh-CN" sz="2800" dirty="0">
                <a:latin typeface="MS Gothic"/>
                <a:ea typeface="MS Gothic"/>
              </a:rPr>
              <a:t>)</a:t>
            </a:r>
            <a:endParaRPr lang="en-US" altLang="zh-CN" sz="2800" dirty="0">
              <a:latin typeface="MS Gothic"/>
              <a:ea typeface="MS Gothic"/>
              <a:cs typeface="Calibri"/>
            </a:endParaRPr>
          </a:p>
          <a:p>
            <a:pPr marL="914400" lvl="1" indent="-457200">
              <a:buFont typeface="Arial" panose="020B0604020202020204" pitchFamily="34" charset="0"/>
              <a:buChar char="•"/>
            </a:pPr>
            <a:endParaRPr lang="en-US" altLang="zh-CN" sz="2000" dirty="0">
              <a:latin typeface="MS Gothic"/>
              <a:ea typeface="+mn-lt"/>
              <a:cs typeface="+mn-lt"/>
            </a:endParaRPr>
          </a:p>
        </p:txBody>
      </p:sp>
      <p:sp>
        <p:nvSpPr>
          <p:cNvPr id="5" name="テキスト ボックス 3">
            <a:extLst>
              <a:ext uri="{FF2B5EF4-FFF2-40B4-BE49-F238E27FC236}">
                <a16:creationId xmlns:a16="http://schemas.microsoft.com/office/drawing/2014/main" id="{B29A853F-FBD3-413C-A4E2-1CCDCF0510D5}"/>
              </a:ext>
            </a:extLst>
          </p:cNvPr>
          <p:cNvSpPr txBox="1"/>
          <p:nvPr/>
        </p:nvSpPr>
        <p:spPr>
          <a:xfrm>
            <a:off x="1606736" y="2448342"/>
            <a:ext cx="3743074" cy="27392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Entity</a:t>
            </a:r>
            <a:r>
              <a:rPr lang="en-US" sz="2800" b="1" dirty="0">
                <a:ea typeface="MS PGothic" panose="020B0600070205080204" pitchFamily="34" charset="-128"/>
                <a:cs typeface="+mn-lt"/>
              </a:rPr>
              <a:t>(</a:t>
            </a:r>
            <a:r>
              <a:rPr lang="ja-JP" altLang="en-US" sz="2800" b="1">
                <a:latin typeface="MS PGothic" panose="020B0600070205080204" pitchFamily="34" charset="-128"/>
                <a:ea typeface="MS PGothic" panose="020B0600070205080204" pitchFamily="34" charset="-128"/>
                <a:cs typeface="+mn-lt"/>
              </a:rPr>
              <a:t>実体</a:t>
            </a:r>
            <a:r>
              <a:rPr lang="en-US" sz="2800" b="1" dirty="0">
                <a:ea typeface="MS PGothic" panose="020B0600070205080204" pitchFamily="34" charset="-128"/>
                <a:cs typeface="+mn-lt"/>
              </a:rPr>
              <a:t>)</a:t>
            </a:r>
          </a:p>
          <a:p>
            <a:pPr marL="457200" indent="-457200">
              <a:buFont typeface="+mj-lt"/>
              <a:buAutoNum type="arabicPeriod"/>
            </a:pPr>
            <a:r>
              <a:rPr lang="en-US" altLang="zh-CN" sz="2400" dirty="0">
                <a:ea typeface="+mn-lt"/>
                <a:cs typeface="+mn-lt"/>
              </a:rPr>
              <a:t>Medical</a:t>
            </a:r>
            <a:r>
              <a:rPr lang="zh-CN" altLang="en-US" sz="2400" dirty="0">
                <a:ea typeface="+mn-lt"/>
                <a:cs typeface="+mn-lt"/>
              </a:rPr>
              <a:t> </a:t>
            </a:r>
            <a:r>
              <a:rPr lang="en-US" altLang="zh-CN" sz="2400" dirty="0">
                <a:ea typeface="+mn-lt"/>
                <a:cs typeface="+mn-lt"/>
              </a:rPr>
              <a:t>Problem</a:t>
            </a:r>
            <a:endParaRPr lang="en-US" sz="2400" dirty="0">
              <a:ea typeface="+mn-lt"/>
              <a:cs typeface="+mn-lt"/>
            </a:endParaRPr>
          </a:p>
          <a:p>
            <a:pPr marL="457200" indent="-457200">
              <a:buFont typeface="+mj-lt"/>
              <a:buAutoNum type="arabicPeriod"/>
            </a:pPr>
            <a:r>
              <a:rPr lang="en-US" altLang="zh-CN" sz="2400" dirty="0">
                <a:ea typeface="+mn-lt"/>
                <a:cs typeface="+mn-lt"/>
              </a:rPr>
              <a:t>Treatment</a:t>
            </a:r>
            <a:endParaRPr lang="en-US" sz="2400" dirty="0">
              <a:ea typeface="+mn-lt"/>
              <a:cs typeface="+mn-lt"/>
            </a:endParaRPr>
          </a:p>
          <a:p>
            <a:pPr marL="457200" indent="-457200">
              <a:buFont typeface="+mj-lt"/>
              <a:buAutoNum type="arabicPeriod"/>
            </a:pPr>
            <a:r>
              <a:rPr lang="en-US" altLang="zh-CN" sz="2400" dirty="0">
                <a:ea typeface="+mn-lt"/>
                <a:cs typeface="+mn-lt"/>
              </a:rPr>
              <a:t>Test</a:t>
            </a:r>
            <a:endParaRPr lang="en-US" sz="2400" dirty="0">
              <a:ea typeface="+mn-lt"/>
              <a:cs typeface="+mn-lt"/>
            </a:endParaRPr>
          </a:p>
          <a:p>
            <a:endParaRPr lang="en-US" dirty="0">
              <a:latin typeface="MS Gothic"/>
              <a:cs typeface="Calibri"/>
            </a:endParaRPr>
          </a:p>
          <a:p>
            <a:endParaRPr lang="en-US" dirty="0">
              <a:latin typeface="MS Gothic"/>
              <a:cs typeface="Calibri"/>
            </a:endParaRPr>
          </a:p>
          <a:p>
            <a:endParaRPr lang="en-US" dirty="0">
              <a:latin typeface="MS Gothic"/>
              <a:cs typeface="Calibri"/>
            </a:endParaRPr>
          </a:p>
          <a:p>
            <a:endParaRPr lang="ja-CN" altLang="en-US" dirty="0">
              <a:cs typeface="Calibri" panose="020F0502020204030204"/>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383176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dirty="0">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17</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27609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208075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TrWP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388742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dirty="0">
                <a:latin typeface="MS Gothic"/>
                <a:ea typeface="MS Gothic"/>
                <a:cs typeface="Calibri"/>
              </a:rPr>
              <a:t>EMR</a:t>
            </a:r>
            <a:r>
              <a:rPr lang="ja-JP" altLang="en-US" sz="2800">
                <a:latin typeface="MS Gothic"/>
                <a:ea typeface="MS Gothic"/>
                <a:cs typeface="Calibri"/>
              </a:rPr>
              <a:t>）は従来のカルテと比較して、保存と管理には便利であるため、各病院で普及しつつある。</a:t>
            </a:r>
            <a:endParaRPr lang="en-US" altLang="ja-JP" dirty="0"/>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電子カルテに含まれる情報量は膨大であるため、電子カルテに基づいて医療知識の抽出を行うことにより、価値のある医療情報を獲得できる。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99006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zh-CN" altLang="en-US" sz="4000" b="1">
                <a:solidFill>
                  <a:schemeClr val="tx1"/>
                </a:solidFill>
                <a:ea typeface="ＭＳ Ｐゴシック"/>
                <a:cs typeface="Calibri Light"/>
              </a:rPr>
              <a:t>医療知識抽出</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75700" y="1843262"/>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altLang="en-US" sz="2800" dirty="0">
                <a:latin typeface="MS Gothic"/>
                <a:ea typeface="MS Gothic"/>
                <a:cs typeface="Calibri"/>
              </a:rPr>
              <a:t>二つの基礎的タスク</a:t>
            </a:r>
            <a:endParaRPr lang="ja-JP" altLang="en-US" sz="2800">
              <a:latin typeface="MS Gothic"/>
              <a:ea typeface="MS Gothic"/>
              <a:cs typeface="Calibri"/>
            </a:endParaRPr>
          </a:p>
          <a:p>
            <a:pPr marL="742950" lvl="1" indent="-285750">
              <a:buFont typeface="Arial"/>
              <a:buChar char="•"/>
            </a:pPr>
            <a:r>
              <a:rPr lang="ja-JP" altLang="en-US" sz="2800">
                <a:latin typeface="MS Gothic"/>
                <a:ea typeface="MS Gothic"/>
                <a:cs typeface="Calibri"/>
              </a:rPr>
              <a:t>固有表現抽出</a:t>
            </a:r>
            <a:endParaRPr lang="zh-CN" altLang="en-US" sz="2800" dirty="0">
              <a:latin typeface="MS Gothic"/>
              <a:ea typeface="MS Gothic"/>
              <a:cs typeface="Calibri"/>
            </a:endParaRPr>
          </a:p>
          <a:p>
            <a:pPr marL="742950" lvl="1" indent="-285750">
              <a:buFont typeface="Arial"/>
              <a:buChar char="•"/>
            </a:pPr>
            <a:r>
              <a:rPr lang="zh-CN" altLang="en-US" sz="2800" dirty="0">
                <a:latin typeface="MS Gothic"/>
                <a:ea typeface="MS Gothic"/>
                <a:cs typeface="Calibri"/>
              </a:rPr>
              <a:t>医学的エンティティ関係抽出</a:t>
            </a:r>
            <a:endParaRPr lang="ja-JP" altLang="en-US" sz="2800">
              <a:latin typeface="MS Gothic"/>
              <a:ea typeface="MS Gothic"/>
              <a:cs typeface="Calibri"/>
            </a:endParaRPr>
          </a:p>
          <a:p>
            <a:pPr marL="742950" lvl="1" indent="-285750">
              <a:buFont typeface="Arial"/>
              <a:buChar char="•"/>
            </a:pPr>
            <a:endParaRPr lang="zh-CN" altLang="en-US" sz="2800" dirty="0">
              <a:latin typeface="MS Gothic"/>
              <a:ea typeface="MS Gothic"/>
              <a:cs typeface="Calibri"/>
            </a:endParaRPr>
          </a:p>
          <a:p>
            <a:pPr marL="285750" indent="-285750">
              <a:buFont typeface="Arial"/>
              <a:buChar char="•"/>
            </a:pPr>
            <a:r>
              <a:rPr lang="zh-CN" altLang="en-US" sz="2800" dirty="0">
                <a:latin typeface="MS Gothic"/>
                <a:ea typeface="MS Gothic"/>
                <a:cs typeface="Calibri"/>
              </a:rPr>
              <a:t>現在医学分野において固有表現抽出の精度は絶えず向上しているが、エンティティ関係抽出の精度についてまだ検討する必要がある</a:t>
            </a:r>
            <a:endParaRPr lang="ja-JP" altLang="en-US" sz="2800">
              <a:latin typeface="MS Gothic"/>
              <a:ea typeface="MS Gothic"/>
              <a:cs typeface="Calibri"/>
            </a:endParaRPr>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8B5C297-57FD-EF4A-8540-DE5B1BAFA6B2}"/>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9812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固有表現と関係抽出方法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dirty="0">
                <a:solidFill>
                  <a:schemeClr val="tx1"/>
                </a:solidFill>
                <a:latin typeface="MS Gothic"/>
                <a:ea typeface="MS Gothic"/>
                <a:cs typeface="Calibri"/>
              </a:rPr>
              <a:t>(Joint</a:t>
            </a:r>
            <a:r>
              <a:rPr lang="zh-CN" altLang="en-US" sz="2400" b="1" dirty="0">
                <a:solidFill>
                  <a:schemeClr val="tx1"/>
                </a:solidFill>
                <a:latin typeface="MS Gothic"/>
                <a:ea typeface="MS Gothic"/>
                <a:cs typeface="Calibri"/>
              </a:rPr>
              <a:t> </a:t>
            </a:r>
            <a:r>
              <a:rPr lang="en-US" sz="2400" b="1" dirty="0">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41727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80" y="760018"/>
            <a:ext cx="10058400" cy="923900"/>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前回までの振り返り</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80406" y="1743298"/>
            <a:ext cx="10032077" cy="470898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en-US" altLang="zh-CN" sz="2400" b="1" dirty="0">
                <a:ea typeface="MS Gothic"/>
                <a:cs typeface="+mn-lt"/>
              </a:rPr>
              <a:t>2010</a:t>
            </a:r>
            <a:r>
              <a:rPr kumimoji="1" lang="zh-CN" altLang="en-US" sz="2400" b="1" dirty="0">
                <a:ea typeface="MS Gothic"/>
              </a:rPr>
              <a:t> </a:t>
            </a:r>
            <a:r>
              <a:rPr kumimoji="1" lang="en-US" altLang="zh-CN" sz="2400" b="1" dirty="0">
                <a:ea typeface="MS Gothic"/>
              </a:rPr>
              <a:t>i2b2/</a:t>
            </a:r>
            <a:r>
              <a:rPr kumimoji="1" lang="en-US" altLang="zh-CN" sz="2400" b="1" dirty="0" err="1">
                <a:ea typeface="MS Gothic"/>
              </a:rPr>
              <a:t>va</a:t>
            </a:r>
            <a:r>
              <a:rPr kumimoji="1" lang="zh-CN" altLang="en-US" sz="2400" b="1" dirty="0">
                <a:ea typeface="MS Gothic"/>
              </a:rPr>
              <a:t> </a:t>
            </a:r>
            <a:r>
              <a:rPr kumimoji="1" lang="en-US" altLang="zh-CN" sz="2400" b="1" dirty="0">
                <a:ea typeface="MS Gothic"/>
              </a:rPr>
              <a:t>challenge</a:t>
            </a:r>
            <a:r>
              <a:rPr kumimoji="1" lang="ja-JP" altLang="en-US" sz="2400" b="1">
                <a:latin typeface="MS Gothic"/>
                <a:ea typeface="MS Gothic"/>
              </a:rPr>
              <a:t>実験データ</a:t>
            </a:r>
            <a:r>
              <a:rPr kumimoji="1" lang="zh-CN" altLang="en-US" sz="2400" b="1" dirty="0">
                <a:latin typeface="MS Gothic"/>
                <a:ea typeface="MS Gothic"/>
              </a:rPr>
              <a:t>前処理を行なった</a:t>
            </a:r>
          </a:p>
          <a:p>
            <a:pPr marL="742950" lvl="1" indent="-285750">
              <a:spcAft>
                <a:spcPts val="1200"/>
              </a:spcAft>
              <a:buFont typeface="Arial" panose="020B0604020202020204" pitchFamily="34" charset="0"/>
              <a:buChar char="•"/>
            </a:pPr>
            <a:r>
              <a:rPr kumimoji="1" lang="zh-CN" altLang="en-US" sz="2000" dirty="0">
                <a:latin typeface="MS Gothic"/>
                <a:ea typeface="MS Gothic"/>
              </a:rPr>
              <a:t>関係</a:t>
            </a:r>
            <a:r>
              <a:rPr kumimoji="1" lang="ja-JP" altLang="en-US" sz="2000">
                <a:latin typeface="MS Gothic"/>
                <a:ea typeface="MS Gothic"/>
              </a:rPr>
              <a:t>ラベルなしのデータを</a:t>
            </a:r>
            <a:r>
              <a:rPr kumimoji="1" lang="zh-CN" altLang="en-US" sz="2000" dirty="0">
                <a:latin typeface="MS Gothic"/>
                <a:ea typeface="MS Gothic"/>
              </a:rPr>
              <a:t>削除</a:t>
            </a:r>
            <a:r>
              <a:rPr kumimoji="1" lang="ja-JP" altLang="en-US" sz="2000">
                <a:latin typeface="MS Gothic"/>
                <a:ea typeface="MS Gothic"/>
              </a:rPr>
              <a:t>した</a:t>
            </a:r>
          </a:p>
          <a:p>
            <a:pPr marL="285750" indent="-285750">
              <a:buFont typeface="Arial" panose="020B0604020202020204" pitchFamily="34" charset="0"/>
              <a:buChar char="•"/>
            </a:pPr>
            <a:r>
              <a:rPr kumimoji="1" lang="zh-CN" altLang="en-US" sz="2400" b="1" dirty="0">
                <a:solidFill>
                  <a:srgbClr val="000000"/>
                </a:solidFill>
                <a:latin typeface="MS Gothic"/>
                <a:ea typeface="MS Gothic"/>
              </a:rPr>
              <a:t>関連研究を紹介した</a:t>
            </a:r>
            <a:endParaRPr kumimoji="1" lang="en-US" altLang="zh-CN" sz="2400" b="1" dirty="0">
              <a:solidFill>
                <a:srgbClr val="000000"/>
              </a:solidFill>
              <a:latin typeface="MS Gothic"/>
              <a:ea typeface="MS Gothic"/>
            </a:endParaRPr>
          </a:p>
          <a:p>
            <a:pPr marL="742950" lvl="1" indent="-285750">
              <a:buFont typeface="Arial" panose="020B0604020202020204" pitchFamily="34" charset="0"/>
              <a:buChar char="•"/>
            </a:pPr>
            <a:r>
              <a:rPr kumimoji="1" lang="zh-CN" altLang="en" sz="2000" dirty="0">
                <a:ea typeface="MS Gothic"/>
                <a:cs typeface="Calibri"/>
              </a:rPr>
              <a:t>「</a:t>
            </a:r>
            <a:r>
              <a:rPr kumimoji="1" lang="en" altLang="zh-CN" sz="2000" dirty="0">
                <a:ea typeface="MS Gothic"/>
                <a:cs typeface="Calibri"/>
              </a:rPr>
              <a:t>Automatic extraction of relations between medical concepts in clinical texts</a:t>
            </a:r>
            <a:r>
              <a:rPr lang="zh-CN" altLang="en-US" sz="2000" dirty="0">
                <a:ea typeface="MS Gothic"/>
                <a:cs typeface="Calibri"/>
              </a:rPr>
              <a:t>」</a:t>
            </a:r>
            <a:r>
              <a:rPr lang="en-US" altLang="zh-CN" sz="2000" dirty="0">
                <a:ea typeface="MS Gothic"/>
                <a:cs typeface="Calibri"/>
              </a:rPr>
              <a:t>[2]</a:t>
            </a:r>
            <a:endParaRPr kumimoji="1" lang="en-US" altLang="zh-CN" sz="2000" dirty="0">
              <a:ea typeface="MS Gothic"/>
              <a:cs typeface="Calibri"/>
            </a:endParaRPr>
          </a:p>
          <a:p>
            <a:pPr marL="1200150" lvl="2" indent="-285750">
              <a:buFont typeface="Arial" panose="020B0604020202020204" pitchFamily="34" charset="0"/>
              <a:buChar char="•"/>
            </a:pPr>
            <a:r>
              <a:rPr lang="en-US" altLang="zh-CN" sz="1600" dirty="0">
                <a:ea typeface="+mn-lt"/>
                <a:cs typeface="+mn-lt"/>
              </a:rPr>
              <a:t>2010</a:t>
            </a:r>
            <a:r>
              <a:rPr lang="zh-CN" altLang="en-US" sz="1600" dirty="0">
                <a:ea typeface="+mn-lt"/>
                <a:cs typeface="+mn-lt"/>
              </a:rPr>
              <a:t> </a:t>
            </a:r>
            <a:r>
              <a:rPr lang="en-US" altLang="zh-CN" sz="1600" dirty="0">
                <a:ea typeface="+mn-lt"/>
                <a:cs typeface="+mn-lt"/>
              </a:rPr>
              <a:t>i2b2/</a:t>
            </a:r>
            <a:r>
              <a:rPr lang="en-US" altLang="zh-CN" sz="1600" dirty="0" err="1">
                <a:ea typeface="+mn-lt"/>
                <a:cs typeface="+mn-lt"/>
              </a:rPr>
              <a:t>va</a:t>
            </a:r>
            <a:r>
              <a:rPr lang="zh-CN" altLang="en-US" sz="1600" dirty="0">
                <a:ea typeface="+mn-lt"/>
                <a:cs typeface="+mn-lt"/>
              </a:rPr>
              <a:t> </a:t>
            </a:r>
            <a:r>
              <a:rPr lang="en-US" altLang="zh-CN" sz="1600" dirty="0">
                <a:ea typeface="+mn-lt"/>
                <a:cs typeface="+mn-lt"/>
              </a:rPr>
              <a:t>challenge</a:t>
            </a:r>
            <a:r>
              <a:rPr lang="zh-CN" altLang="en-US" sz="1600" dirty="0">
                <a:ea typeface="+mn-lt"/>
                <a:cs typeface="+mn-lt"/>
              </a:rPr>
              <a:t>関係抽出タスク最上位</a:t>
            </a:r>
            <a:r>
              <a:rPr lang="ja-JP" altLang="en-US" sz="1600">
                <a:ea typeface="+mn-lt"/>
                <a:cs typeface="+mn-lt"/>
              </a:rPr>
              <a:t>の参加チームの論文</a:t>
            </a:r>
            <a:endParaRPr lang="en-US" altLang="ja-JP" sz="1600" dirty="0">
              <a:ea typeface="+mn-lt"/>
              <a:cs typeface="+mn-lt"/>
            </a:endParaRPr>
          </a:p>
          <a:p>
            <a:pPr marL="1200150" lvl="2" indent="-285750">
              <a:buFont typeface="Arial" panose="020B0604020202020204" pitchFamily="34" charset="0"/>
              <a:buChar char="•"/>
            </a:pPr>
            <a:r>
              <a:rPr lang="ja-JP" altLang="en-US" sz="1600">
                <a:latin typeface="MS PGothic" panose="020B0600070205080204" pitchFamily="34" charset="-128"/>
                <a:ea typeface="MS PGothic" panose="020B0600070205080204" pitchFamily="34" charset="-128"/>
                <a:cs typeface="+mn-lt"/>
              </a:rPr>
              <a:t>この</a:t>
            </a:r>
            <a:r>
              <a:rPr lang="zh-CN" altLang="en-US" sz="1600" dirty="0">
                <a:latin typeface="MS PGothic" panose="020B0600070205080204" pitchFamily="34" charset="-128"/>
                <a:ea typeface="MS PGothic" panose="020B0600070205080204" pitchFamily="34" charset="-128"/>
                <a:cs typeface="+mn-lt"/>
              </a:rPr>
              <a:t>研究</a:t>
            </a:r>
            <a:r>
              <a:rPr lang="ja-JP" altLang="en-US" sz="1600">
                <a:latin typeface="MS PGothic" panose="020B0600070205080204" pitchFamily="34" charset="-128"/>
                <a:ea typeface="MS PGothic" panose="020B0600070205080204" pitchFamily="34" charset="-128"/>
                <a:cs typeface="+mn-lt"/>
              </a:rPr>
              <a:t>と</a:t>
            </a:r>
            <a:r>
              <a:rPr lang="zh-CN" altLang="en-US" sz="1600" dirty="0">
                <a:latin typeface="MS PGothic" panose="020B0600070205080204" pitchFamily="34" charset="-128"/>
                <a:ea typeface="MS PGothic" panose="020B0600070205080204" pitchFamily="34" charset="-128"/>
                <a:cs typeface="+mn-lt"/>
              </a:rPr>
              <a:t>自分</a:t>
            </a:r>
            <a:r>
              <a:rPr lang="ja-JP" altLang="en-US" sz="1600">
                <a:latin typeface="MS PGothic" panose="020B0600070205080204" pitchFamily="34" charset="-128"/>
                <a:ea typeface="MS PGothic" panose="020B0600070205080204" pitchFamily="34" charset="-128"/>
                <a:cs typeface="+mn-lt"/>
              </a:rPr>
              <a:t>がやろうとしている</a:t>
            </a:r>
            <a:r>
              <a:rPr lang="zh-CN" altLang="en-US" sz="1600" dirty="0">
                <a:latin typeface="MS PGothic" panose="020B0600070205080204" pitchFamily="34" charset="-128"/>
                <a:ea typeface="MS PGothic" panose="020B0600070205080204" pitchFamily="34" charset="-128"/>
                <a:cs typeface="+mn-lt"/>
              </a:rPr>
              <a:t>研究</a:t>
            </a:r>
          </a:p>
          <a:p>
            <a:pPr marL="1657350" lvl="3" indent="-285750">
              <a:buFont typeface="Arial" panose="020B0604020202020204" pitchFamily="34" charset="0"/>
              <a:buChar char="•"/>
            </a:pPr>
            <a:r>
              <a:rPr lang="zh-CN" altLang="en-US" sz="1600" dirty="0">
                <a:latin typeface="MS PGothic" panose="020B0600070205080204" pitchFamily="34" charset="-128"/>
                <a:ea typeface="MS PGothic" panose="020B0600070205080204" pitchFamily="34" charset="-128"/>
                <a:cs typeface="+mn-lt"/>
              </a:rPr>
              <a:t>類似点</a:t>
            </a:r>
            <a:r>
              <a:rPr lang="en-US" altLang="zh-CN" sz="1600" dirty="0">
                <a:latin typeface="MS PGothic" panose="020B0600070205080204" pitchFamily="34" charset="-128"/>
                <a:ea typeface="MS PGothic" panose="020B0600070205080204" pitchFamily="34" charset="-128"/>
                <a:cs typeface="+mn-lt"/>
              </a:rPr>
              <a:t>: 1)</a:t>
            </a:r>
            <a:r>
              <a:rPr lang="zh-CN" altLang="en-US" sz="1600" dirty="0">
                <a:latin typeface="MS PGothic" panose="020B0600070205080204" pitchFamily="34" charset="-128"/>
                <a:ea typeface="MS PGothic" panose="020B0600070205080204" pitchFamily="34" charset="-128"/>
                <a:cs typeface="+mn-lt"/>
              </a:rPr>
              <a:t>実験</a:t>
            </a:r>
            <a:r>
              <a:rPr lang="ja-JP" altLang="en-US" sz="1600">
                <a:latin typeface="MS PGothic" panose="020B0600070205080204" pitchFamily="34" charset="-128"/>
                <a:ea typeface="MS PGothic" panose="020B0600070205080204" pitchFamily="34" charset="-128"/>
                <a:cs typeface="+mn-lt"/>
              </a:rPr>
              <a:t>データは</a:t>
            </a:r>
            <a:r>
              <a:rPr lang="zh-CN" altLang="en-US" sz="1600" dirty="0">
                <a:latin typeface="MS PGothic" panose="020B0600070205080204" pitchFamily="34" charset="-128"/>
                <a:ea typeface="MS PGothic" panose="020B0600070205080204" pitchFamily="34" charset="-128"/>
                <a:cs typeface="+mn-lt"/>
              </a:rPr>
              <a:t>同</a:t>
            </a:r>
            <a:r>
              <a:rPr lang="ja-JP" altLang="en-US" sz="1600">
                <a:latin typeface="MS PGothic" panose="020B0600070205080204" pitchFamily="34" charset="-128"/>
                <a:ea typeface="MS PGothic" panose="020B0600070205080204" pitchFamily="34" charset="-128"/>
                <a:cs typeface="+mn-lt"/>
              </a:rPr>
              <a:t>じ、</a:t>
            </a:r>
            <a:r>
              <a:rPr lang="ja-JP" altLang="en-US" sz="1600" dirty="0">
                <a:latin typeface="MS PGothic" panose="020B0600070205080204" pitchFamily="34" charset="-128"/>
                <a:ea typeface="MS PGothic" panose="020B0600070205080204" pitchFamily="34" charset="-128"/>
                <a:cs typeface="+mn-lt"/>
              </a:rPr>
              <a:t>　</a:t>
            </a:r>
            <a:r>
              <a:rPr lang="en-US" altLang="ja-JP" sz="1600" dirty="0">
                <a:latin typeface="MS PGothic" panose="020B0600070205080204" pitchFamily="34" charset="-128"/>
                <a:ea typeface="MS PGothic" panose="020B0600070205080204" pitchFamily="34" charset="-128"/>
                <a:cs typeface="+mn-lt"/>
              </a:rPr>
              <a:t>2)</a:t>
            </a:r>
            <a:r>
              <a:rPr lang="zh-CN" altLang="en-US" sz="1600" dirty="0">
                <a:latin typeface="MS PGothic" panose="020B0600070205080204" pitchFamily="34" charset="-128"/>
                <a:ea typeface="MS PGothic" panose="020B0600070205080204" pitchFamily="34" charset="-128"/>
                <a:cs typeface="+mn-lt"/>
              </a:rPr>
              <a:t>固有表現</a:t>
            </a:r>
            <a:r>
              <a:rPr lang="ja-JP" altLang="en-US" sz="1600">
                <a:latin typeface="MS PGothic" panose="020B0600070205080204" pitchFamily="34" charset="-128"/>
                <a:ea typeface="MS PGothic" panose="020B0600070205080204" pitchFamily="34" charset="-128"/>
                <a:cs typeface="+mn-lt"/>
              </a:rPr>
              <a:t>と</a:t>
            </a:r>
            <a:r>
              <a:rPr lang="zh-CN" altLang="en-US" sz="1600" dirty="0">
                <a:latin typeface="MS PGothic" panose="020B0600070205080204" pitchFamily="34" charset="-128"/>
                <a:ea typeface="MS PGothic" panose="020B0600070205080204" pitchFamily="34" charset="-128"/>
                <a:cs typeface="+mn-lt"/>
              </a:rPr>
              <a:t>関係抽出</a:t>
            </a:r>
            <a:endParaRPr lang="en-US" altLang="zh-CN" sz="1600" dirty="0">
              <a:latin typeface="MS PGothic" panose="020B0600070205080204" pitchFamily="34" charset="-128"/>
              <a:ea typeface="MS PGothic" panose="020B0600070205080204" pitchFamily="34" charset="-128"/>
              <a:cs typeface="+mn-lt"/>
            </a:endParaRPr>
          </a:p>
          <a:p>
            <a:pPr marL="1657350" lvl="3" indent="-285750">
              <a:spcAft>
                <a:spcPts val="1200"/>
              </a:spcAft>
              <a:buFont typeface="Arial" panose="020B0604020202020204" pitchFamily="34" charset="0"/>
              <a:buChar char="•"/>
            </a:pPr>
            <a:r>
              <a:rPr lang="zh-CN" altLang="en-US" sz="1600" dirty="0">
                <a:latin typeface="MS PGothic" panose="020B0600070205080204" pitchFamily="34" charset="-128"/>
                <a:ea typeface="MS PGothic" panose="020B0600070205080204" pitchFamily="34" charset="-128"/>
                <a:cs typeface="+mn-lt"/>
              </a:rPr>
              <a:t>相違点</a:t>
            </a:r>
            <a:r>
              <a:rPr lang="en-US" altLang="zh-CN" sz="1600" dirty="0">
                <a:latin typeface="MS PGothic" panose="020B0600070205080204" pitchFamily="34" charset="-128"/>
                <a:ea typeface="MS PGothic" panose="020B0600070205080204" pitchFamily="34" charset="-128"/>
                <a:cs typeface="+mn-lt"/>
              </a:rPr>
              <a:t>: 1)</a:t>
            </a:r>
            <a:r>
              <a:rPr lang="ja-JP" altLang="en-US" sz="1600">
                <a:latin typeface="MS PGothic" panose="020B0600070205080204" pitchFamily="34" charset="-128"/>
                <a:ea typeface="MS PGothic" panose="020B0600070205080204" pitchFamily="34" charset="-128"/>
                <a:cs typeface="+mn-lt"/>
              </a:rPr>
              <a:t>パイプライン</a:t>
            </a:r>
            <a:r>
              <a:rPr lang="zh-CN" altLang="en-US" sz="1600" dirty="0">
                <a:latin typeface="MS PGothic" panose="020B0600070205080204" pitchFamily="34" charset="-128"/>
                <a:ea typeface="MS PGothic" panose="020B0600070205080204" pitchFamily="34" charset="-128"/>
                <a:cs typeface="+mn-lt"/>
              </a:rPr>
              <a:t>方式</a:t>
            </a:r>
            <a:r>
              <a:rPr lang="en-US" altLang="zh-CN" sz="1600" dirty="0">
                <a:latin typeface="MS PGothic" panose="020B0600070205080204" pitchFamily="34" charset="-128"/>
                <a:ea typeface="MS PGothic" panose="020B0600070205080204" pitchFamily="34" charset="-128"/>
                <a:cs typeface="+mn-lt"/>
              </a:rPr>
              <a:t> vs </a:t>
            </a:r>
            <a:r>
              <a:rPr lang="zh-CN" altLang="en-US" sz="1600" dirty="0">
                <a:latin typeface="MS PGothic" panose="020B0600070205080204" pitchFamily="34" charset="-128"/>
                <a:ea typeface="MS PGothic" panose="020B0600070205080204" pitchFamily="34" charset="-128"/>
                <a:cs typeface="+mn-lt"/>
              </a:rPr>
              <a:t>共同学習方式、</a:t>
            </a:r>
            <a:r>
              <a:rPr lang="ja-JP" altLang="en-US" sz="1600">
                <a:latin typeface="MS PGothic" panose="020B0600070205080204" pitchFamily="34" charset="-128"/>
                <a:ea typeface="MS PGothic" panose="020B0600070205080204" pitchFamily="34" charset="-128"/>
                <a:cs typeface="+mn-lt"/>
              </a:rPr>
              <a:t>　</a:t>
            </a:r>
            <a:r>
              <a:rPr lang="en-US" altLang="zh-CN" sz="1600" dirty="0">
                <a:latin typeface="MS PGothic" panose="020B0600070205080204" pitchFamily="34" charset="-128"/>
                <a:ea typeface="MS PGothic" panose="020B0600070205080204" pitchFamily="34" charset="-128"/>
                <a:cs typeface="+mn-lt"/>
              </a:rPr>
              <a:t>2)</a:t>
            </a:r>
            <a:r>
              <a:rPr lang="zh-CN" altLang="en-US" sz="1600" dirty="0">
                <a:latin typeface="MS PGothic" panose="020B0600070205080204" pitchFamily="34" charset="-128"/>
                <a:ea typeface="MS PGothic" panose="020B0600070205080204" pitchFamily="34" charset="-128"/>
                <a:cs typeface="+mn-lt"/>
              </a:rPr>
              <a:t>従来</a:t>
            </a:r>
            <a:r>
              <a:rPr lang="ja-JP" altLang="en-US" sz="1600">
                <a:latin typeface="MS PGothic" panose="020B0600070205080204" pitchFamily="34" charset="-128"/>
                <a:ea typeface="MS PGothic" panose="020B0600070205080204" pitchFamily="34" charset="-128"/>
                <a:cs typeface="+mn-lt"/>
              </a:rPr>
              <a:t>の</a:t>
            </a:r>
            <a:r>
              <a:rPr lang="zh-CN" altLang="en-US" sz="1600" dirty="0">
                <a:latin typeface="MS PGothic" panose="020B0600070205080204" pitchFamily="34" charset="-128"/>
                <a:ea typeface="MS PGothic" panose="020B0600070205080204" pitchFamily="34" charset="-128"/>
                <a:cs typeface="+mn-lt"/>
              </a:rPr>
              <a:t>機械学習</a:t>
            </a:r>
            <a:r>
              <a:rPr lang="en-US" altLang="zh-CN" sz="1600" dirty="0">
                <a:latin typeface="MS PGothic" panose="020B0600070205080204" pitchFamily="34" charset="-128"/>
                <a:ea typeface="MS PGothic" panose="020B0600070205080204" pitchFamily="34" charset="-128"/>
                <a:cs typeface="+mn-lt"/>
              </a:rPr>
              <a:t>(SVM) vs </a:t>
            </a:r>
            <a:r>
              <a:rPr lang="zh-CN" altLang="en-US" sz="1600" dirty="0">
                <a:latin typeface="MS PGothic" panose="020B0600070205080204" pitchFamily="34" charset="-128"/>
                <a:ea typeface="MS PGothic" panose="020B0600070205080204" pitchFamily="34" charset="-128"/>
                <a:cs typeface="+mn-lt"/>
              </a:rPr>
              <a:t>深層学習</a:t>
            </a:r>
            <a:endParaRPr kumimoji="1" lang="zh-CN" altLang="en-US" sz="2000" dirty="0">
              <a:ea typeface="MS Gothic"/>
              <a:cs typeface="Calibri"/>
            </a:endParaRPr>
          </a:p>
          <a:p>
            <a:pPr marL="742950" lvl="1" indent="-285750">
              <a:buFont typeface="Arial" panose="020B0604020202020204" pitchFamily="34" charset="0"/>
              <a:buChar char="•"/>
            </a:pPr>
            <a:r>
              <a:rPr lang="zh-CN" altLang="en-US" sz="2000" dirty="0">
                <a:ea typeface="MS Gothic"/>
                <a:cs typeface="Calibri"/>
              </a:rPr>
              <a:t>「</a:t>
            </a:r>
            <a:r>
              <a:rPr lang="en" altLang="zh-CN" sz="2000" dirty="0">
                <a:ea typeface="MS Gothic"/>
                <a:cs typeface="Calibri"/>
              </a:rPr>
              <a:t> Transfer Learning in Biomedical Natural Language Processing: An Evaluation of BERT and </a:t>
            </a:r>
            <a:r>
              <a:rPr lang="en" altLang="zh-CN" sz="2000" dirty="0" err="1">
                <a:ea typeface="MS Gothic"/>
                <a:cs typeface="Calibri"/>
              </a:rPr>
              <a:t>ELMo</a:t>
            </a:r>
            <a:r>
              <a:rPr lang="en" altLang="zh-CN" sz="2000" dirty="0">
                <a:ea typeface="MS Gothic"/>
                <a:cs typeface="Calibri"/>
              </a:rPr>
              <a:t> on Ten Benchmarking Datasets</a:t>
            </a:r>
            <a:r>
              <a:rPr lang="zh-CN" altLang="en-US" sz="2000" dirty="0">
                <a:ea typeface="MS Gothic"/>
                <a:cs typeface="Calibri"/>
              </a:rPr>
              <a:t>」</a:t>
            </a:r>
            <a:r>
              <a:rPr lang="en-US" altLang="zh-CN" sz="2000" dirty="0">
                <a:ea typeface="MS Gothic"/>
                <a:cs typeface="Calibri"/>
              </a:rPr>
              <a:t>[3]</a:t>
            </a:r>
          </a:p>
          <a:p>
            <a:pPr marL="1200150" lvl="2" indent="-285750">
              <a:buFont typeface="Arial" panose="020B0604020202020204" pitchFamily="34" charset="0"/>
              <a:buChar char="•"/>
            </a:pPr>
            <a:r>
              <a:rPr lang="en-US" altLang="en-US" sz="1600" dirty="0">
                <a:ea typeface="ＭＳ Ｐゴシック"/>
              </a:rPr>
              <a:t>Biomedical Language Understanding Evaluation (BLUE) benchmark</a:t>
            </a:r>
            <a:r>
              <a:rPr lang="ja-JP" altLang="en-US" sz="1600">
                <a:ea typeface="ＭＳ Ｐゴシック"/>
              </a:rPr>
              <a:t>を</a:t>
            </a:r>
            <a:r>
              <a:rPr lang="zh-CN" altLang="en-US" sz="1600" dirty="0">
                <a:ea typeface="ＭＳ Ｐゴシック"/>
              </a:rPr>
              <a:t>提案</a:t>
            </a:r>
            <a:r>
              <a:rPr lang="ja-JP" altLang="en-US" sz="1600">
                <a:ea typeface="ＭＳ Ｐゴシック"/>
              </a:rPr>
              <a:t>した</a:t>
            </a:r>
            <a:endParaRPr lang="en-US" altLang="ja-JP" sz="1600" dirty="0">
              <a:ea typeface="ＭＳ Ｐゴシック"/>
            </a:endParaRPr>
          </a:p>
          <a:p>
            <a:pPr marL="1200150" lvl="2" indent="-285750">
              <a:buFont typeface="Arial" panose="020B0604020202020204" pitchFamily="34" charset="0"/>
              <a:buChar char="•"/>
            </a:pPr>
            <a:r>
              <a:rPr lang="ja-JP" altLang="en-US" sz="1600">
                <a:ea typeface="ＭＳ Ｐゴシック"/>
              </a:rPr>
              <a:t>生物医療分野のデータセート</a:t>
            </a:r>
            <a:r>
              <a:rPr lang="en-US" altLang="ja-JP" sz="1600" dirty="0">
                <a:ea typeface="ＭＳ Ｐゴシック"/>
              </a:rPr>
              <a:t>(</a:t>
            </a:r>
            <a:r>
              <a:rPr lang="en-US" altLang="ja-JP" sz="1600" dirty="0" err="1">
                <a:ea typeface="ＭＳ Ｐゴシック"/>
              </a:rPr>
              <a:t>Pubmed</a:t>
            </a:r>
            <a:r>
              <a:rPr lang="en-US" altLang="ja-JP" sz="1600" dirty="0">
                <a:ea typeface="ＭＳ Ｐゴシック"/>
              </a:rPr>
              <a:t>, MIMIC-III)</a:t>
            </a:r>
            <a:r>
              <a:rPr lang="ja-JP" altLang="en-US" sz="1600">
                <a:ea typeface="ＭＳ Ｐゴシック"/>
              </a:rPr>
              <a:t>によって、４つの</a:t>
            </a:r>
            <a:r>
              <a:rPr lang="en-US" altLang="ja-JP" sz="1600" dirty="0">
                <a:ea typeface="ＭＳ Ｐゴシック"/>
              </a:rPr>
              <a:t>BERT</a:t>
            </a:r>
            <a:r>
              <a:rPr lang="ja-JP" altLang="en-US" sz="1600">
                <a:ea typeface="ＭＳ Ｐゴシック"/>
              </a:rPr>
              <a:t>モデルを構築した</a:t>
            </a:r>
          </a:p>
          <a:p>
            <a:pPr marL="1200150" lvl="2" indent="-285750">
              <a:buFont typeface="Arial" panose="020B0604020202020204" pitchFamily="34" charset="0"/>
              <a:buChar char="•"/>
            </a:pPr>
            <a:r>
              <a:rPr lang="ja-JP" altLang="en-US" sz="1600">
                <a:ea typeface="ＭＳ Ｐゴシック"/>
              </a:rPr>
              <a:t>この研究と自分がやろうとしている研究</a:t>
            </a:r>
          </a:p>
          <a:p>
            <a:pPr marL="1657350" lvl="3" indent="-285750">
              <a:buFont typeface="Arial" panose="020B0604020202020204" pitchFamily="34" charset="0"/>
              <a:buChar char="•"/>
            </a:pPr>
            <a:r>
              <a:rPr lang="ja-JP" altLang="en-US" sz="1600">
                <a:ea typeface="ＭＳ Ｐゴシック"/>
              </a:rPr>
              <a:t>類似点</a:t>
            </a:r>
            <a:r>
              <a:rPr lang="en-US" altLang="ja-JP" sz="1600" dirty="0">
                <a:ea typeface="ＭＳ Ｐゴシック"/>
              </a:rPr>
              <a:t>: 1) 2010 i2b2/</a:t>
            </a:r>
            <a:r>
              <a:rPr lang="en-US" altLang="ja-JP" sz="1600" dirty="0" err="1">
                <a:ea typeface="ＭＳ Ｐゴシック"/>
              </a:rPr>
              <a:t>va</a:t>
            </a:r>
            <a:r>
              <a:rPr lang="en-US" altLang="ja-JP" sz="1600" dirty="0">
                <a:ea typeface="ＭＳ Ｐゴシック"/>
              </a:rPr>
              <a:t> challenge</a:t>
            </a:r>
            <a:r>
              <a:rPr lang="ja-JP" altLang="en-US" sz="1600">
                <a:ea typeface="ＭＳ Ｐゴシック"/>
              </a:rPr>
              <a:t>データ、　</a:t>
            </a:r>
            <a:r>
              <a:rPr lang="en-US" altLang="ja-JP" sz="1600" dirty="0">
                <a:ea typeface="ＭＳ Ｐゴシック"/>
              </a:rPr>
              <a:t>2)BERT</a:t>
            </a:r>
            <a:r>
              <a:rPr lang="ja-JP" altLang="en-US" sz="1600">
                <a:ea typeface="ＭＳ Ｐゴシック"/>
              </a:rPr>
              <a:t>モデルに基づく</a:t>
            </a:r>
            <a:endParaRPr lang="en-US" altLang="ja-JP" sz="1600" dirty="0">
              <a:ea typeface="ＭＳ Ｐゴシック"/>
            </a:endParaRPr>
          </a:p>
          <a:p>
            <a:pPr marL="1657350" lvl="3" indent="-285750">
              <a:buFont typeface="Arial" panose="020B0604020202020204" pitchFamily="34" charset="0"/>
              <a:buChar char="•"/>
            </a:pPr>
            <a:r>
              <a:rPr lang="ja-JP" altLang="en-US" sz="1600">
                <a:ea typeface="ＭＳ Ｐゴシック"/>
              </a:rPr>
              <a:t>相違点</a:t>
            </a:r>
            <a:r>
              <a:rPr lang="en-US" altLang="ja-JP" sz="1600" dirty="0">
                <a:ea typeface="ＭＳ Ｐゴシック"/>
              </a:rPr>
              <a:t>: 2) </a:t>
            </a:r>
            <a:r>
              <a:rPr lang="ja-JP" altLang="en-US" sz="1600">
                <a:ea typeface="ＭＳ Ｐゴシック"/>
              </a:rPr>
              <a:t>関係抽出</a:t>
            </a:r>
            <a:r>
              <a:rPr lang="en-US" altLang="ja-JP" sz="1600" dirty="0">
                <a:ea typeface="ＭＳ Ｐゴシック"/>
              </a:rPr>
              <a:t>(</a:t>
            </a:r>
            <a:r>
              <a:rPr lang="ja-JP" altLang="en-US" sz="1600">
                <a:ea typeface="ＭＳ Ｐゴシック"/>
              </a:rPr>
              <a:t>固有表現が抽出された</a:t>
            </a:r>
            <a:r>
              <a:rPr lang="en-US" altLang="ja-JP" sz="1600" dirty="0">
                <a:ea typeface="ＭＳ Ｐゴシック"/>
              </a:rPr>
              <a:t>) vs </a:t>
            </a:r>
            <a:r>
              <a:rPr lang="ja-JP" altLang="en-US" sz="1600">
                <a:ea typeface="ＭＳ Ｐゴシック"/>
              </a:rPr>
              <a:t>固有表現と関係を共同抽出する</a:t>
            </a: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245941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進捗状況</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5" y="1719546"/>
            <a:ext cx="10000207" cy="324704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en-US" altLang="zh-CN" sz="2800" b="1" dirty="0">
                <a:latin typeface="Calibri" panose="020F0502020204030204" pitchFamily="34" charset="0"/>
                <a:ea typeface="MS Gothic"/>
                <a:cs typeface="Calibri" panose="020F0502020204030204" pitchFamily="34" charset="0"/>
              </a:rPr>
              <a:t>BERT</a:t>
            </a:r>
            <a:r>
              <a:rPr kumimoji="1" lang="zh-CN" altLang="en-US" sz="2800" b="1" dirty="0">
                <a:latin typeface="Calibri" panose="020F0502020204030204" pitchFamily="34" charset="0"/>
                <a:ea typeface="MS Gothic"/>
                <a:cs typeface="Calibri" panose="020F0502020204030204" pitchFamily="34" charset="0"/>
              </a:rPr>
              <a:t>に基づいて固有表現</a:t>
            </a:r>
            <a:r>
              <a:rPr kumimoji="1" lang="ja-JP" altLang="en-US" sz="2800" b="1">
                <a:latin typeface="Calibri" panose="020F0502020204030204" pitchFamily="34" charset="0"/>
                <a:ea typeface="MS Gothic"/>
                <a:cs typeface="Calibri" panose="020F0502020204030204" pitchFamily="34" charset="0"/>
              </a:rPr>
              <a:t>と</a:t>
            </a:r>
            <a:r>
              <a:rPr kumimoji="1" lang="zh-CN" altLang="en-US" sz="2800" b="1" dirty="0">
                <a:latin typeface="Calibri" panose="020F0502020204030204" pitchFamily="34" charset="0"/>
                <a:ea typeface="MS Gothic"/>
                <a:cs typeface="Calibri" panose="020F0502020204030204" pitchFamily="34" charset="0"/>
              </a:rPr>
              <a:t>関係抽出の</a:t>
            </a:r>
            <a:r>
              <a:rPr kumimoji="1" lang="en-US" altLang="zh-CN" sz="2800" b="1" dirty="0">
                <a:latin typeface="Calibri" panose="020F0502020204030204" pitchFamily="34" charset="0"/>
                <a:ea typeface="MS Gothic"/>
                <a:cs typeface="Calibri" panose="020F0502020204030204" pitchFamily="34" charset="0"/>
              </a:rPr>
              <a:t>Joint</a:t>
            </a:r>
            <a:r>
              <a:rPr kumimoji="1" lang="zh-CN" altLang="en-US" sz="2800" b="1" dirty="0">
                <a:latin typeface="MS Gothic"/>
                <a:ea typeface="MS Gothic"/>
              </a:rPr>
              <a:t>モデルを実装した</a:t>
            </a:r>
            <a:endParaRPr kumimoji="1" lang="en-US" altLang="zh-CN" sz="2800" b="1" dirty="0">
              <a:solidFill>
                <a:srgbClr val="000000"/>
              </a:solidFill>
              <a:latin typeface="MS Gothic"/>
              <a:ea typeface="MS Gothic"/>
            </a:endParaRPr>
          </a:p>
          <a:p>
            <a:pPr marL="742950" lvl="1" indent="-285750">
              <a:buFont typeface="Arial" panose="020B0604020202020204" pitchFamily="34" charset="0"/>
              <a:buChar char="•"/>
            </a:pPr>
            <a:r>
              <a:rPr kumimoji="1" lang="en-US" altLang="zh-CN" sz="2400" b="1" dirty="0">
                <a:ea typeface="MS Gothic"/>
                <a:cs typeface="Calibri"/>
              </a:rPr>
              <a:t>Joint</a:t>
            </a:r>
            <a:r>
              <a:rPr kumimoji="1" lang="zh-CN" altLang="en-US" sz="2400" b="1" dirty="0">
                <a:ea typeface="MS Gothic"/>
                <a:cs typeface="Calibri"/>
              </a:rPr>
              <a:t>モデル</a:t>
            </a:r>
            <a:endParaRPr kumimoji="1" lang="en-US" altLang="zh-CN" sz="2400" b="1" dirty="0">
              <a:ea typeface="MS Gothic"/>
              <a:cs typeface="Calibri"/>
            </a:endParaRPr>
          </a:p>
          <a:p>
            <a:pPr marL="1200150" lvl="2" indent="-285750">
              <a:spcAft>
                <a:spcPts val="600"/>
              </a:spcAft>
              <a:buFont typeface="Arial" panose="020B0604020202020204" pitchFamily="34" charset="0"/>
              <a:buChar char="•"/>
            </a:pPr>
            <a:r>
              <a:rPr lang="ja-CN" altLang="en-US" sz="2400">
                <a:ea typeface="ＭＳ Ｐゴシック"/>
              </a:rPr>
              <a:t>「</a:t>
            </a:r>
            <a:r>
              <a:rPr lang="en-US" altLang="ja-CN" sz="2400" dirty="0">
                <a:ea typeface="ＭＳ Ｐゴシック"/>
              </a:rPr>
              <a:t>Joint entity recognition and relation extraction as a multi-head selection problem</a:t>
            </a:r>
            <a:r>
              <a:rPr lang="ja-CN" altLang="en-US" sz="2400">
                <a:ea typeface="ＭＳ Ｐゴシック"/>
              </a:rPr>
              <a:t>」</a:t>
            </a:r>
            <a:r>
              <a:rPr lang="en-US" altLang="en-US" sz="2400" dirty="0">
                <a:ea typeface="ＭＳ Ｐゴシック"/>
              </a:rPr>
              <a:t> [1]</a:t>
            </a:r>
          </a:p>
          <a:p>
            <a:pPr marL="742950" lvl="1" indent="-285750">
              <a:buFont typeface="Arial" panose="020B0604020202020204" pitchFamily="34" charset="0"/>
              <a:buChar char="•"/>
            </a:pPr>
            <a:r>
              <a:rPr kumimoji="1" lang="zh-CN" altLang="en-US" sz="2400" b="1" dirty="0">
                <a:ea typeface="MS Gothic"/>
                <a:cs typeface="Calibri"/>
              </a:rPr>
              <a:t>生物医療分野</a:t>
            </a:r>
            <a:r>
              <a:rPr kumimoji="1" lang="ja-JP" altLang="en-US" sz="2400" b="1">
                <a:ea typeface="MS Gothic"/>
                <a:cs typeface="Calibri"/>
              </a:rPr>
              <a:t>の</a:t>
            </a:r>
            <a:r>
              <a:rPr kumimoji="1" lang="en-US" altLang="zh-CN" sz="2400" b="1" dirty="0">
                <a:ea typeface="MS Gothic"/>
                <a:cs typeface="Calibri"/>
              </a:rPr>
              <a:t>BERT</a:t>
            </a:r>
            <a:r>
              <a:rPr kumimoji="1" lang="ja-JP" altLang="en-US" sz="2400" b="1">
                <a:ea typeface="MS Gothic"/>
                <a:cs typeface="Calibri"/>
              </a:rPr>
              <a:t>モデル</a:t>
            </a:r>
            <a:endParaRPr kumimoji="1" lang="en-US" altLang="ja-JP" sz="2400" b="1" dirty="0">
              <a:ea typeface="MS Gothic"/>
              <a:cs typeface="Calibri"/>
            </a:endParaRPr>
          </a:p>
          <a:p>
            <a:pPr marL="1159200" lvl="2" indent="-284400">
              <a:buFont typeface="Arial" panose="020B0604020202020204" pitchFamily="34" charset="0"/>
              <a:buChar char="•"/>
            </a:pPr>
            <a:r>
              <a:rPr lang="zh-CN" altLang="en-US" sz="2400" dirty="0">
                <a:ea typeface="MS Gothic"/>
                <a:cs typeface="Calibri"/>
              </a:rPr>
              <a:t>「</a:t>
            </a:r>
            <a:r>
              <a:rPr lang="en" altLang="zh-CN" sz="2400" dirty="0">
                <a:ea typeface="MS Gothic"/>
                <a:cs typeface="Calibri"/>
              </a:rPr>
              <a:t> Transfer Learning in Biomedical Natural Language Processing: An Evaluation of BERT and </a:t>
            </a:r>
            <a:r>
              <a:rPr lang="en" altLang="zh-CN" sz="2400" dirty="0" err="1">
                <a:ea typeface="MS Gothic"/>
                <a:cs typeface="Calibri"/>
              </a:rPr>
              <a:t>ELMo</a:t>
            </a:r>
            <a:r>
              <a:rPr lang="en" altLang="zh-CN" sz="2400" dirty="0">
                <a:ea typeface="MS Gothic"/>
                <a:cs typeface="Calibri"/>
              </a:rPr>
              <a:t> on Ten Benchmarking Datasets</a:t>
            </a:r>
            <a:r>
              <a:rPr lang="zh-CN" altLang="en-US" sz="2400" dirty="0">
                <a:ea typeface="MS Gothic"/>
                <a:cs typeface="Calibri"/>
              </a:rPr>
              <a:t>」</a:t>
            </a:r>
            <a:r>
              <a:rPr lang="en-US" altLang="zh-CN" sz="2400" dirty="0">
                <a:ea typeface="MS Gothic"/>
                <a:cs typeface="Calibri"/>
              </a:rPr>
              <a:t>[3]</a:t>
            </a:r>
            <a:endParaRPr lang="zh-CN" altLang="en-US"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341831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706794" cy="1450757"/>
          </a:xfrm>
        </p:spPr>
        <p:txBody>
          <a:bodyPr>
            <a:normAutofit/>
          </a:bodyPr>
          <a:lstStyle/>
          <a:p>
            <a:r>
              <a:rPr kumimoji="1" lang="ja-JP" altLang="en-US" sz="4000" b="1">
                <a:solidFill>
                  <a:schemeClr val="tx1"/>
                </a:solidFill>
                <a:latin typeface="MS PGothic" panose="020B0600070205080204" pitchFamily="34" charset="-128"/>
                <a:ea typeface="MS PGothic" panose="020B0600070205080204" pitchFamily="34" charset="-128"/>
              </a:rPr>
              <a:t>参考文献</a:t>
            </a:r>
            <a:r>
              <a:rPr kumimoji="1" lang="en-US" altLang="ja-JP" sz="4000" b="1" dirty="0">
                <a:solidFill>
                  <a:schemeClr val="tx1"/>
                </a:solidFill>
                <a:latin typeface="MS PGothic" panose="020B0600070205080204" pitchFamily="34" charset="-128"/>
                <a:ea typeface="MS PGothic" panose="020B0600070205080204" pitchFamily="34" charset="-128"/>
              </a:rPr>
              <a:t>[1]</a:t>
            </a:r>
            <a:r>
              <a:rPr kumimoji="1" lang="ja-JP" altLang="en-US" sz="4000" b="1">
                <a:solidFill>
                  <a:schemeClr val="tx1"/>
                </a:solidFill>
                <a:latin typeface="MS PGothic" panose="020B0600070205080204" pitchFamily="34" charset="-128"/>
                <a:ea typeface="MS PGothic" panose="020B0600070205080204" pitchFamily="34" charset="-128"/>
              </a:rPr>
              <a:t>の</a:t>
            </a:r>
            <a:r>
              <a:rPr kumimoji="1" lang="zh-CN" altLang="en-US" sz="4000" b="1" dirty="0">
                <a:solidFill>
                  <a:schemeClr val="tx1"/>
                </a:solidFill>
                <a:latin typeface="MS PGothic" panose="020B0600070205080204" pitchFamily="34" charset="-128"/>
                <a:ea typeface="MS PGothic" panose="020B0600070205080204" pitchFamily="34" charset="-128"/>
              </a:rPr>
              <a:t>固有表現</a:t>
            </a:r>
            <a:r>
              <a:rPr kumimoji="1" lang="ja-JP" altLang="en-US" sz="4000" b="1">
                <a:solidFill>
                  <a:schemeClr val="tx1"/>
                </a:solidFill>
                <a:latin typeface="MS PGothic" panose="020B0600070205080204" pitchFamily="34" charset="-128"/>
                <a:ea typeface="MS PGothic" panose="020B0600070205080204" pitchFamily="34" charset="-128"/>
              </a:rPr>
              <a:t>と</a:t>
            </a:r>
            <a:r>
              <a:rPr kumimoji="1" lang="zh-CN" altLang="en-US" sz="4000" b="1" dirty="0">
                <a:solidFill>
                  <a:schemeClr val="tx1"/>
                </a:solidFill>
                <a:latin typeface="MS PGothic" panose="020B0600070205080204" pitchFamily="34" charset="-128"/>
                <a:ea typeface="MS PGothic" panose="020B0600070205080204" pitchFamily="34" charset="-128"/>
              </a:rPr>
              <a:t>関係抽出の</a:t>
            </a:r>
            <a:r>
              <a:rPr kumimoji="1" lang="en-US" altLang="en-US" sz="4000" b="1" dirty="0">
                <a:solidFill>
                  <a:schemeClr val="tx1"/>
                </a:solidFill>
                <a:latin typeface="MS PGothic" panose="020B0600070205080204" pitchFamily="34" charset="-128"/>
                <a:ea typeface="MS PGothic" panose="020B0600070205080204" pitchFamily="34" charset="-128"/>
              </a:rPr>
              <a:t>Joint</a:t>
            </a:r>
            <a:r>
              <a:rPr kumimoji="1" lang="ja-JP" altLang="en-US" sz="4000" b="1">
                <a:solidFill>
                  <a:schemeClr val="tx1"/>
                </a:solidFill>
                <a:latin typeface="MS PGothic" panose="020B0600070205080204" pitchFamily="34" charset="-128"/>
                <a:ea typeface="MS PGothic" panose="020B0600070205080204" pitchFamily="34" charset="-128"/>
              </a:rPr>
              <a:t>モデル</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pic>
        <p:nvPicPr>
          <p:cNvPr id="5" name="図 4" descr="ダイアグラム&#10;&#10;自動的に生成された説明">
            <a:extLst>
              <a:ext uri="{FF2B5EF4-FFF2-40B4-BE49-F238E27FC236}">
                <a16:creationId xmlns:a16="http://schemas.microsoft.com/office/drawing/2014/main" id="{3EEBD783-83FB-0D4D-B3BA-DA729FCEACA2}"/>
              </a:ext>
            </a:extLst>
          </p:cNvPr>
          <p:cNvPicPr>
            <a:picLocks noChangeAspect="1"/>
          </p:cNvPicPr>
          <p:nvPr/>
        </p:nvPicPr>
        <p:blipFill>
          <a:blip r:embed="rId2"/>
          <a:stretch>
            <a:fillRect/>
          </a:stretch>
        </p:blipFill>
        <p:spPr>
          <a:xfrm>
            <a:off x="1184269" y="1846265"/>
            <a:ext cx="6708468" cy="4200258"/>
          </a:xfrm>
          <a:prstGeom prst="rect">
            <a:avLst/>
          </a:prstGeom>
        </p:spPr>
      </p:pic>
      <p:sp>
        <p:nvSpPr>
          <p:cNvPr id="7" name="右矢印 6">
            <a:extLst>
              <a:ext uri="{FF2B5EF4-FFF2-40B4-BE49-F238E27FC236}">
                <a16:creationId xmlns:a16="http://schemas.microsoft.com/office/drawing/2014/main" id="{32E154E4-542E-5B4B-8827-50FD7812F08E}"/>
              </a:ext>
            </a:extLst>
          </p:cNvPr>
          <p:cNvSpPr/>
          <p:nvPr/>
        </p:nvSpPr>
        <p:spPr>
          <a:xfrm rot="10800000">
            <a:off x="7710840" y="5068042"/>
            <a:ext cx="363794" cy="14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8162809" y="4726286"/>
            <a:ext cx="2624736" cy="830997"/>
          </a:xfrm>
          <a:prstGeom prst="rect">
            <a:avLst/>
          </a:prstGeom>
          <a:noFill/>
        </p:spPr>
        <p:txBody>
          <a:bodyPr wrap="square" rtlCol="0">
            <a:spAutoFit/>
          </a:bodyPr>
          <a:lstStyle/>
          <a:p>
            <a:r>
              <a:rPr kumimoji="1" lang="en-US" altLang="ja-CN" sz="2400" b="1" dirty="0" err="1"/>
              <a:t>BiLSTM</a:t>
            </a:r>
            <a:r>
              <a:rPr kumimoji="1" lang="ja-CN" altLang="en-US" sz="2400" b="1"/>
              <a:t>を代わりに</a:t>
            </a:r>
            <a:r>
              <a:rPr kumimoji="1" lang="en-US" altLang="en-US" sz="2400" b="1" dirty="0"/>
              <a:t>BERT</a:t>
            </a:r>
            <a:r>
              <a:rPr kumimoji="1" lang="ja-CN" altLang="en-US" sz="2400" b="1"/>
              <a:t>を使う</a:t>
            </a:r>
            <a:endParaRPr kumimoji="1" lang="ja-CN" altLang="en-US" sz="2400" b="1" dirty="0"/>
          </a:p>
        </p:txBody>
      </p:sp>
      <p:sp>
        <p:nvSpPr>
          <p:cNvPr id="9" name="Rounded Rectangle 3">
            <a:extLst>
              <a:ext uri="{FF2B5EF4-FFF2-40B4-BE49-F238E27FC236}">
                <a16:creationId xmlns:a16="http://schemas.microsoft.com/office/drawing/2014/main" id="{2339C30F-C379-0345-8421-F82D04E2C08B}"/>
              </a:ext>
            </a:extLst>
          </p:cNvPr>
          <p:cNvSpPr/>
          <p:nvPr/>
        </p:nvSpPr>
        <p:spPr>
          <a:xfrm>
            <a:off x="1241570" y="4677552"/>
            <a:ext cx="6311736" cy="1027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72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kumimoji="1" lang="en-US" altLang="en-US" sz="4000" b="1" dirty="0">
                <a:solidFill>
                  <a:schemeClr val="tx1"/>
                </a:solidFill>
                <a:latin typeface="MS PGothic" panose="020B0600070205080204" pitchFamily="34" charset="-128"/>
                <a:ea typeface="MS PGothic" panose="020B0600070205080204" pitchFamily="34" charset="-128"/>
              </a:rPr>
              <a:t>BERT</a:t>
            </a:r>
            <a:r>
              <a:rPr kumimoji="1" lang="ja-JP" altLang="en-US" sz="4000" b="1">
                <a:solidFill>
                  <a:schemeClr val="tx1"/>
                </a:solidFill>
                <a:latin typeface="MS PGothic" panose="020B0600070205080204" pitchFamily="34" charset="-128"/>
                <a:ea typeface="MS PGothic" panose="020B0600070205080204" pitchFamily="34" charset="-128"/>
              </a:rPr>
              <a:t>に</a:t>
            </a:r>
            <a:r>
              <a:rPr kumimoji="1" lang="zh-CN" altLang="en-US" sz="4000" b="1" dirty="0">
                <a:solidFill>
                  <a:schemeClr val="tx1"/>
                </a:solidFill>
                <a:latin typeface="MS PGothic" panose="020B0600070205080204" pitchFamily="34" charset="-128"/>
                <a:ea typeface="MS PGothic" panose="020B0600070205080204" pitchFamily="34" charset="-128"/>
              </a:rPr>
              <a:t>基</a:t>
            </a:r>
            <a:r>
              <a:rPr kumimoji="1" lang="ja-JP" altLang="en-US" sz="4000" b="1">
                <a:solidFill>
                  <a:schemeClr val="tx1"/>
                </a:solidFill>
                <a:latin typeface="MS PGothic" panose="020B0600070205080204" pitchFamily="34" charset="-128"/>
                <a:ea typeface="MS PGothic" panose="020B0600070205080204" pitchFamily="34" charset="-128"/>
              </a:rPr>
              <a:t>づく</a:t>
            </a:r>
            <a:r>
              <a:rPr kumimoji="1" lang="zh-CN" altLang="en-US" sz="4000" b="1" dirty="0">
                <a:solidFill>
                  <a:schemeClr val="tx1"/>
                </a:solidFill>
                <a:latin typeface="MS PGothic" panose="020B0600070205080204" pitchFamily="34" charset="-128"/>
                <a:ea typeface="MS PGothic" panose="020B0600070205080204" pitchFamily="34" charset="-128"/>
              </a:rPr>
              <a:t>固有表現</a:t>
            </a:r>
            <a:r>
              <a:rPr kumimoji="1" lang="ja-JP" altLang="en-US" sz="4000" b="1">
                <a:solidFill>
                  <a:schemeClr val="tx1"/>
                </a:solidFill>
                <a:latin typeface="MS PGothic" panose="020B0600070205080204" pitchFamily="34" charset="-128"/>
                <a:ea typeface="MS PGothic" panose="020B0600070205080204" pitchFamily="34" charset="-128"/>
              </a:rPr>
              <a:t>と</a:t>
            </a:r>
            <a:r>
              <a:rPr kumimoji="1" lang="zh-CN" altLang="en-US" sz="4000" b="1" dirty="0">
                <a:solidFill>
                  <a:schemeClr val="tx1"/>
                </a:solidFill>
                <a:latin typeface="MS PGothic" panose="020B0600070205080204" pitchFamily="34" charset="-128"/>
                <a:ea typeface="MS PGothic" panose="020B0600070205080204" pitchFamily="34" charset="-128"/>
              </a:rPr>
              <a:t>関係抽出</a:t>
            </a:r>
            <a:r>
              <a:rPr kumimoji="1" lang="ja-JP" altLang="en-US" sz="4000" b="1">
                <a:solidFill>
                  <a:schemeClr val="tx1"/>
                </a:solidFill>
                <a:latin typeface="MS PGothic" panose="020B0600070205080204" pitchFamily="34" charset="-128"/>
                <a:ea typeface="MS PGothic" panose="020B0600070205080204" pitchFamily="34" charset="-128"/>
              </a:rPr>
              <a:t>の</a:t>
            </a:r>
            <a:r>
              <a:rPr kumimoji="1" lang="en-US" altLang="en-US" sz="4000" b="1" dirty="0">
                <a:solidFill>
                  <a:schemeClr val="tx1"/>
                </a:solidFill>
                <a:latin typeface="MS PGothic" panose="020B0600070205080204" pitchFamily="34" charset="-128"/>
                <a:ea typeface="MS PGothic" panose="020B0600070205080204" pitchFamily="34" charset="-128"/>
              </a:rPr>
              <a:t>Joint</a:t>
            </a:r>
            <a:r>
              <a:rPr kumimoji="1" lang="ja-JP" altLang="en-US" sz="4000" b="1">
                <a:solidFill>
                  <a:schemeClr val="tx1"/>
                </a:solidFill>
                <a:latin typeface="MS PGothic" panose="020B0600070205080204" pitchFamily="34" charset="-128"/>
                <a:ea typeface="MS PGothic" panose="020B0600070205080204" pitchFamily="34" charset="-128"/>
              </a:rPr>
              <a:t>モデル</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1318590" y="1889099"/>
            <a:ext cx="7222436" cy="4062620"/>
          </a:xfrm>
          <a:prstGeom prst="rect">
            <a:avLst/>
          </a:prstGeom>
        </p:spPr>
      </p:pic>
    </p:spTree>
    <p:extLst>
      <p:ext uri="{BB962C8B-B14F-4D97-AF65-F5344CB8AC3E}">
        <p14:creationId xmlns:p14="http://schemas.microsoft.com/office/powerpoint/2010/main" val="382086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err="1">
                <a:solidFill>
                  <a:schemeClr val="tx1"/>
                </a:solidFill>
                <a:latin typeface="MS PGothic" panose="020B0600070205080204" pitchFamily="34" charset="-128"/>
                <a:ea typeface="MS PGothic" panose="020B0600070205080204" pitchFamily="34" charset="-128"/>
              </a:rPr>
              <a:t>実験</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36625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a:latin typeface="Calibri" panose="020F0502020204030204" pitchFamily="34" charset="0"/>
                <a:ea typeface="MS PGothic" panose="020B0600070205080204" pitchFamily="34" charset="-128"/>
                <a:cs typeface="Calibri" panose="020F0502020204030204" pitchFamily="34" charset="0"/>
              </a:rPr>
              <a:t>Bi</a:t>
            </a:r>
            <a:r>
              <a:rPr lang="zh-CN" altLang="en" sz="2800" dirty="0">
                <a:latin typeface="Calibri" panose="020F0502020204030204" pitchFamily="34" charset="0"/>
                <a:ea typeface="MS PGothic" panose="020B0600070205080204" pitchFamily="34" charset="-128"/>
                <a:cs typeface="Calibri" panose="020F0502020204030204" pitchFamily="34" charset="0"/>
              </a:rPr>
              <a:t>Ｌ</a:t>
            </a:r>
            <a:r>
              <a:rPr lang="en-US" altLang="zh-CN" sz="2800" dirty="0">
                <a:latin typeface="Calibri" panose="020F0502020204030204" pitchFamily="34" charset="0"/>
                <a:ea typeface="MS PGothic" panose="020B0600070205080204" pitchFamily="34" charset="-128"/>
                <a:cs typeface="Calibri" panose="020F0502020204030204" pitchFamily="34" charset="0"/>
              </a:rPr>
              <a:t>STM</a:t>
            </a:r>
            <a:r>
              <a:rPr lang="zh-CN" altLang="en-US" sz="2800" dirty="0">
                <a:latin typeface="MS PGothic" panose="020B0600070205080204" pitchFamily="34" charset="-128"/>
                <a:ea typeface="MS PGothic" panose="020B0600070205080204" pitchFamily="34" charset="-128"/>
                <a:cs typeface="Calibri"/>
              </a:rPr>
              <a:t>、普通の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、生物医療分野の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それぞれに基づいて実験を行う</a:t>
            </a:r>
            <a:endParaRPr lang="en-US" altLang="zh-CN" sz="2800" dirty="0">
              <a:latin typeface="MS PGothic" panose="020B0600070205080204" pitchFamily="34" charset="-128"/>
              <a:ea typeface="MS PGothic" panose="020B0600070205080204" pitchFamily="34" charset="-128"/>
              <a:cs typeface="Calibri"/>
            </a:endParaRPr>
          </a:p>
          <a:p>
            <a:pPr marL="285750" indent="-285750">
              <a:buFont typeface="Arial" panose="020B0604020202020204" pitchFamily="34" charset="0"/>
              <a:buChar char="•"/>
            </a:pPr>
            <a:endParaRPr kumimoji="1" lang="en-US" altLang="zh-CN" sz="2800" dirty="0">
              <a:ea typeface="MS Gothic"/>
              <a:cs typeface="Calibri"/>
            </a:endParaRPr>
          </a:p>
          <a:p>
            <a:pPr marL="285750" indent="-285750">
              <a:buFont typeface="Arial" panose="020B0604020202020204" pitchFamily="34" charset="0"/>
              <a:buChar char="•"/>
            </a:pPr>
            <a:r>
              <a:rPr kumimoji="1" lang="zh-CN" altLang="en-US" sz="2800" dirty="0">
                <a:ea typeface="MS Gothic"/>
                <a:cs typeface="Calibri"/>
              </a:rPr>
              <a:t>実験データ</a:t>
            </a:r>
            <a:endParaRPr kumimoji="1" lang="en-US" altLang="zh-CN" sz="2800" dirty="0">
              <a:ea typeface="MS Gothic"/>
              <a:cs typeface="Calibri"/>
            </a:endParaRPr>
          </a:p>
          <a:p>
            <a:pPr marL="70200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r>
              <a:rPr kumimoji="1" lang="en-US" altLang="zh-CN" sz="2400" dirty="0">
                <a:ea typeface="MS Gothic"/>
              </a:rPr>
              <a:t>(</a:t>
            </a:r>
            <a:r>
              <a:rPr kumimoji="1" lang="zh-CN" altLang="en-US" sz="2400" dirty="0">
                <a:ea typeface="MS Gothic"/>
              </a:rPr>
              <a:t>詳細</a:t>
            </a:r>
            <a:r>
              <a:rPr kumimoji="1" lang="ja-JP" altLang="en-US" sz="2400">
                <a:ea typeface="MS Gothic"/>
              </a:rPr>
              <a:t>は</a:t>
            </a:r>
            <a:r>
              <a:rPr kumimoji="1" lang="zh-CN" altLang="en-US" sz="2400" dirty="0">
                <a:ea typeface="MS Gothic"/>
              </a:rPr>
              <a:t>付録</a:t>
            </a:r>
            <a:r>
              <a:rPr kumimoji="1" lang="ja-JP" altLang="en-US" sz="2400">
                <a:ea typeface="MS Gothic"/>
              </a:rPr>
              <a:t>を</a:t>
            </a:r>
            <a:r>
              <a:rPr kumimoji="1" lang="zh-CN" altLang="en-US" sz="2400" dirty="0">
                <a:ea typeface="MS Gothic"/>
              </a:rPr>
              <a:t>参考</a:t>
            </a:r>
            <a:r>
              <a:rPr kumimoji="1" lang="en-US" altLang="zh-CN" sz="2400" dirty="0">
                <a:ea typeface="MS Gothic"/>
              </a:rPr>
              <a:t>)</a:t>
            </a:r>
          </a:p>
          <a:p>
            <a:pPr marL="70200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1159200" lvl="1" indent="-285750">
              <a:buFont typeface="Arial" panose="020B0604020202020204" pitchFamily="34" charset="0"/>
              <a:buChar char="•"/>
            </a:pPr>
            <a:r>
              <a:rPr kumimoji="1" lang="en-US" altLang="zh-CN" sz="2400" dirty="0">
                <a:ea typeface="MS Gothic"/>
                <a:cs typeface="Calibri"/>
              </a:rPr>
              <a:t>170/394</a:t>
            </a:r>
            <a:r>
              <a:rPr kumimoji="1" lang="zh-CN" altLang="en-US" sz="2400" dirty="0">
                <a:ea typeface="MS Gothic"/>
                <a:cs typeface="Calibri"/>
              </a:rPr>
              <a:t>訓練データ、</a:t>
            </a:r>
            <a:r>
              <a:rPr kumimoji="1" lang="en-US" altLang="zh-CN" sz="2400" dirty="0">
                <a:ea typeface="MS Gothic"/>
                <a:cs typeface="Calibri"/>
              </a:rPr>
              <a:t>256/477</a:t>
            </a:r>
            <a:r>
              <a:rPr kumimoji="1" lang="zh-CN" altLang="en-US" sz="2400">
                <a:ea typeface="MS Gothic"/>
                <a:cs typeface="Calibri"/>
              </a:rPr>
              <a:t>テストデータ</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24610376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2049</TotalTime>
  <Words>1294</Words>
  <Application>Microsoft Macintosh PowerPoint</Application>
  <PresentationFormat>ワイド画面</PresentationFormat>
  <Paragraphs>263</Paragraphs>
  <Slides>19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MS Gothic</vt:lpstr>
      <vt:lpstr>MS PGothic</vt:lpstr>
      <vt:lpstr>Arial</vt:lpstr>
      <vt:lpstr>Calibri</vt:lpstr>
      <vt:lpstr>Calibri Light</vt:lpstr>
      <vt:lpstr>Wingdings</vt:lpstr>
      <vt:lpstr>Retrospect</vt:lpstr>
      <vt:lpstr>電子カルテに基づいて 医療知識抽出する方法</vt:lpstr>
      <vt:lpstr>研究背景</vt:lpstr>
      <vt:lpstr>医療知識抽出</vt:lpstr>
      <vt:lpstr>固有表現と関係抽出方法</vt:lpstr>
      <vt:lpstr>前回までの振り返り</vt:lpstr>
      <vt:lpstr>進捗状況</vt:lpstr>
      <vt:lpstr>参考文献[1]の固有表現と関係抽出のJointモデル</vt:lpstr>
      <vt:lpstr>BERTに基づく固有表現と関係抽出のJointモデル</vt:lpstr>
      <vt:lpstr>実験</vt:lpstr>
      <vt:lpstr>実験結果</vt:lpstr>
      <vt:lpstr>各関係抽出の結果(F値)</vt:lpstr>
      <vt:lpstr>問題点</vt:lpstr>
      <vt:lpstr>今後の予定</vt:lpstr>
      <vt:lpstr>参考文献</vt:lpstr>
      <vt:lpstr>付録</vt:lpstr>
      <vt:lpstr>実験データ</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FANG Xintao(gr0475vx)</cp:lastModifiedBy>
  <cp:revision>457</cp:revision>
  <dcterms:created xsi:type="dcterms:W3CDTF">2020-10-03T08:05:31Z</dcterms:created>
  <dcterms:modified xsi:type="dcterms:W3CDTF">2020-12-09T07:46:31Z</dcterms:modified>
</cp:coreProperties>
</file>