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5"/>
  </p:notesMasterIdLst>
  <p:sldIdLst>
    <p:sldId id="256" r:id="rId2"/>
    <p:sldId id="265" r:id="rId3"/>
    <p:sldId id="294" r:id="rId4"/>
    <p:sldId id="266" r:id="rId5"/>
    <p:sldId id="277" r:id="rId6"/>
    <p:sldId id="292" r:id="rId7"/>
    <p:sldId id="267" r:id="rId8"/>
    <p:sldId id="274" r:id="rId9"/>
    <p:sldId id="295" r:id="rId10"/>
    <p:sldId id="280" r:id="rId11"/>
    <p:sldId id="270"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BE36D-8995-1C47-9C9C-4BCE85216BDE}" v="49" dt="2020-12-19T04:37:03.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37"/>
    <p:restoredTop sz="94246"/>
  </p:normalViewPr>
  <p:slideViewPr>
    <p:cSldViewPr snapToGrid="0">
      <p:cViewPr varScale="1">
        <p:scale>
          <a:sx n="129" d="100"/>
          <a:sy n="129" d="100"/>
        </p:scale>
        <p:origin x="1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D19BE36D-8995-1C47-9C9C-4BCE85216BDE}"/>
    <pc:docChg chg="custSel addSld delSld modSld sldOrd">
      <pc:chgData name="FANG Xintao(gr0475vx)" userId="f5a69607-3c73-4172-a63e-2f8eff800f7d" providerId="ADAL" clId="{D19BE36D-8995-1C47-9C9C-4BCE85216BDE}" dt="2020-12-19T09:37:26.473" v="1761" actId="20577"/>
      <pc:docMkLst>
        <pc:docMk/>
      </pc:docMkLst>
      <pc:sldChg chg="addSp delSp modSp mod">
        <pc:chgData name="FANG Xintao(gr0475vx)" userId="f5a69607-3c73-4172-a63e-2f8eff800f7d" providerId="ADAL" clId="{D19BE36D-8995-1C47-9C9C-4BCE85216BDE}" dt="2020-12-19T04:37:08.169" v="1738" actId="20577"/>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19T04:37:08.169" v="1738" actId="20577"/>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19T09:37:26.473" v="1761" actId="20577"/>
        <pc:sldMkLst>
          <pc:docMk/>
          <pc:sldMk cId="1944543615" sldId="265"/>
        </pc:sldMkLst>
        <pc:spChg chg="mod">
          <ac:chgData name="FANG Xintao(gr0475vx)" userId="f5a69607-3c73-4172-a63e-2f8eff800f7d" providerId="ADAL" clId="{D19BE36D-8995-1C47-9C9C-4BCE85216BDE}" dt="2020-12-19T09:37:26.473" v="1761"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18T07:27:26.171" v="1325" actId="20578"/>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16T10:03:39.496" v="748" actId="2711"/>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16T10:03:39.496" v="748" actId="2711"/>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19T04:14:30.527" v="1408"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16T07:30:29.446" v="337"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19T04:31:30.205" v="1640" actId="12"/>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19T04:31:30.205" v="1640" actId="12"/>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19T04:23:46.167" v="1518"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19T04:23:57.581" v="1522"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19T04:23:41.228" v="1517"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19T04:23:33.461" v="1514" actId="1076"/>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addSp delSp modSp add mod ord">
        <pc:chgData name="FANG Xintao(gr0475vx)" userId="f5a69607-3c73-4172-a63e-2f8eff800f7d" providerId="ADAL" clId="{D19BE36D-8995-1C47-9C9C-4BCE85216BDE}" dt="2020-12-19T04:34:51.735" v="1717" actId="404"/>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19T04:34:28.466" v="1711" actId="1076"/>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19T04:34:51.735" v="1717" actId="404"/>
          <ac:spMkLst>
            <pc:docMk/>
            <pc:sldMk cId="1854875444" sldId="292"/>
            <ac:spMk id="8" creationId="{92FC31B9-34AB-164C-9280-3956E4E848E4}"/>
          </ac:spMkLst>
        </pc:spChg>
        <pc:picChg chg="mod">
          <ac:chgData name="FANG Xintao(gr0475vx)" userId="f5a69607-3c73-4172-a63e-2f8eff800f7d" providerId="ADAL" clId="{D19BE36D-8995-1C47-9C9C-4BCE85216BDE}" dt="2020-12-19T04:34:31.061" v="1712" actId="1035"/>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19T04:31:19.556" v="1639" actId="12"/>
        <pc:sldMkLst>
          <pc:docMk/>
          <pc:sldMk cId="4174256957" sldId="294"/>
        </pc:sldMkLst>
        <pc:spChg chg="mod">
          <ac:chgData name="FANG Xintao(gr0475vx)" userId="f5a69607-3c73-4172-a63e-2f8eff800f7d" providerId="ADAL" clId="{D19BE36D-8995-1C47-9C9C-4BCE85216BDE}" dt="2020-12-16T08:46:57.538" v="405" actId="113"/>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19T04:35:36.897" v="1736" actId="20577"/>
        <pc:sldMkLst>
          <pc:docMk/>
          <pc:sldMk cId="2621240240" sldId="295"/>
        </pc:sldMkLst>
        <pc:spChg chg="mod">
          <ac:chgData name="FANG Xintao(gr0475vx)" userId="f5a69607-3c73-4172-a63e-2f8eff800f7d" providerId="ADAL" clId="{D19BE36D-8995-1C47-9C9C-4BCE85216BDE}" dt="2020-12-19T04:27:05.817" v="1555"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19T04:35:36.897" v="1736" actId="20577"/>
          <ac:spMkLst>
            <pc:docMk/>
            <pc:sldMk cId="2621240240" sldId="295"/>
            <ac:spMk id="4" creationId="{3C8F1BE0-FCA2-8C47-A9C4-BA3AA37FA064}"/>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4C9071C2-E4CB-B148-83D5-B28B87CB7669}">
      <dgm:prSet phldrT="[テキスト]"/>
      <dgm:spPr/>
      <dgm:t>
        <a:bodyPr/>
        <a:lstStyle/>
        <a:p>
          <a:r>
            <a:rPr kumimoji="1" lang="ja-JP" altLang="en-US" b="1">
              <a:solidFill>
                <a:schemeClr val="bg1"/>
              </a:solidFill>
              <a:latin typeface="MS PGothic"/>
              <a:ea typeface="MS PGothic"/>
            </a:rPr>
            <a:t>データ</a:t>
          </a:r>
          <a:endParaRPr kumimoji="1" lang="ja-JP" altLang="en-US" b="1" i="0" u="none" strike="noStrike" cap="none" baseline="0" noProof="0">
            <a:solidFill>
              <a:srgbClr val="010000"/>
            </a:solidFill>
            <a:latin typeface="MS PGothic"/>
            <a:ea typeface="MS PGothic"/>
          </a:endParaRPr>
        </a:p>
      </dgm:t>
    </dgm:pt>
    <dgm:pt modelId="{2926DD35-814D-0A48-99AD-6BA988C49C07}" type="parTrans" cxnId="{9E5241B0-51FE-EC4F-9A0A-3E65DEFF8214}">
      <dgm:prSet/>
      <dgm:spPr/>
      <dgm:t>
        <a:bodyPr/>
        <a:lstStyle/>
        <a:p>
          <a:endParaRPr kumimoji="1" lang="ja-JP" altLang="en-US"/>
        </a:p>
      </dgm:t>
    </dgm:pt>
    <dgm:pt modelId="{8500561F-0117-0A43-8BA0-80D031B3BDCB}" type="sibTrans" cxnId="{9E5241B0-51FE-EC4F-9A0A-3E65DEFF8214}">
      <dgm:prSet/>
      <dgm:spPr/>
      <dgm:t>
        <a:bodyPr/>
        <a:lstStyle/>
        <a:p>
          <a:endParaRPr kumimoji="1" lang="ja-JP" altLang="en-US"/>
        </a:p>
      </dgm:t>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E731CB9D-EDA6-464A-B87B-28BAE8826DB6}">
      <dgm:prSet phldrT="[テキスト]"/>
      <dgm:spPr/>
      <dgm:t>
        <a:bodyPr/>
        <a:lstStyle/>
        <a:p>
          <a:r>
            <a:rPr kumimoji="1" lang="ja-JP" altLang="en-US" b="1">
              <a:latin typeface="MS PGothic"/>
              <a:ea typeface="MS PGothic"/>
            </a:rPr>
            <a:t>固有表現</a:t>
          </a:r>
        </a:p>
      </dgm:t>
    </dgm:pt>
    <dgm:pt modelId="{0C0C5C71-CB35-244B-AA7A-08B49B011BA4}" type="parTrans" cxnId="{06C59D06-D371-FE43-A175-34E358BECDA0}">
      <dgm:prSet/>
      <dgm:spPr/>
      <dgm:t>
        <a:bodyPr/>
        <a:lstStyle/>
        <a:p>
          <a:endParaRPr kumimoji="1" lang="ja-JP" altLang="en-US"/>
        </a:p>
      </dgm:t>
    </dgm:pt>
    <dgm:pt modelId="{ACD496C2-27AF-6048-A674-1A956B8EC00A}" type="sibTrans" cxnId="{06C59D06-D371-FE43-A175-34E358BECDA0}">
      <dgm:prSet/>
      <dgm:spPr/>
      <dgm:t>
        <a:bodyPr/>
        <a:lstStyle/>
        <a:p>
          <a:endParaRPr kumimoji="1" lang="ja-JP" altLang="en-US"/>
        </a:p>
      </dgm:t>
    </dgm:pt>
    <dgm:pt modelId="{C86D531E-3CC5-4712-B87A-8871D8CEEF38}">
      <dgm:prSet phldr="0"/>
      <dgm:spPr/>
      <dgm:t>
        <a:bodyPr/>
        <a:lstStyle/>
        <a:p>
          <a:r>
            <a:rPr kumimoji="1" lang="zh-CN" altLang="en-US" b="1">
              <a:latin typeface="MS PGothic"/>
              <a:ea typeface="MS PGothic"/>
            </a:rPr>
            <a:t>エンティティ</a:t>
          </a:r>
          <a:r>
            <a:rPr kumimoji="1" lang="ja-JP" b="1">
              <a:latin typeface="MS PGothic"/>
              <a:ea typeface="MS PGothic"/>
            </a:rPr>
            <a:t>関係</a:t>
          </a:r>
          <a:r>
            <a:rPr kumimoji="1" lang="ja-JP" altLang="en-US" b="1">
              <a:latin typeface="MS PGothic"/>
              <a:ea typeface="MS PGothic"/>
            </a:rPr>
            <a:t>モデル</a:t>
          </a:r>
        </a:p>
      </dgm:t>
    </dgm:pt>
    <dgm:pt modelId="{5209BF53-37A3-4EDB-B93C-1AEC1339345A}" type="parTrans" cxnId="{E0084A60-6A3C-4A4C-9941-8C9F03422957}">
      <dgm:prSet/>
      <dgm:spPr/>
      <dgm:t>
        <a:bodyPr/>
        <a:lstStyle/>
        <a:p>
          <a:endParaRPr kumimoji="1" lang="ja-JP" altLang="en-US"/>
        </a:p>
      </dgm:t>
    </dgm:pt>
    <dgm:pt modelId="{696C5170-EA44-408C-98A8-FDB9EAEAF12E}" type="sibTrans" cxnId="{E0084A60-6A3C-4A4C-9941-8C9F03422957}">
      <dgm:prSet/>
      <dgm:spPr/>
      <dgm:t>
        <a:bodyPr/>
        <a:lstStyle/>
        <a:p>
          <a:endParaRPr lang="en-US"/>
        </a:p>
      </dgm:t>
    </dgm:pt>
    <dgm:pt modelId="{C6933442-A349-49C5-9737-3CBC9F894399}">
      <dgm:prSet phldr="0"/>
      <dgm:spPr/>
      <dgm:t>
        <a:bodyPr/>
        <a:lstStyle/>
        <a:p>
          <a:r>
            <a:rPr kumimoji="1" lang="ja-JP" altLang="en-US" b="1">
              <a:latin typeface="MS PGothic"/>
              <a:ea typeface="MS PGothic"/>
            </a:rPr>
            <a:t>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BCC882ED-4414-754B-B737-161057EE5B00}" type="pres">
      <dgm:prSet presAssocID="{4C9071C2-E4CB-B148-83D5-B28B87CB7669}" presName="node" presStyleLbl="node1" presStyleIdx="0" presStyleCnt="5" custScaleX="74144" custScaleY="67558">
        <dgm:presLayoutVars>
          <dgm:bulletEnabled val="1"/>
        </dgm:presLayoutVars>
      </dgm:prSet>
      <dgm:spPr/>
    </dgm:pt>
    <dgm:pt modelId="{1BBC1FBB-0AFC-0943-B70A-06407139250E}" type="pres">
      <dgm:prSet presAssocID="{8500561F-0117-0A43-8BA0-80D031B3BDCB}" presName="sibTrans" presStyleLbl="sibTrans2D1" presStyleIdx="0" presStyleCnt="4"/>
      <dgm:spPr/>
    </dgm:pt>
    <dgm:pt modelId="{638465C1-58E3-004D-AAE0-34057D17252F}" type="pres">
      <dgm:prSet presAssocID="{8500561F-0117-0A43-8BA0-80D031B3BDCB}" presName="connectorText" presStyleLbl="sibTrans2D1" presStyleIdx="0" presStyleCnt="4"/>
      <dgm:spPr/>
    </dgm:pt>
    <dgm:pt modelId="{4FAB17F6-0812-C94B-AE75-380D26C198EA}" type="pres">
      <dgm:prSet presAssocID="{6E9504D4-B8E7-EA41-936B-040120E5D417}" presName="node" presStyleLbl="node1" presStyleIdx="1" presStyleCnt="5" custScaleX="142132" custScaleY="133990">
        <dgm:presLayoutVars>
          <dgm:bulletEnabled val="1"/>
        </dgm:presLayoutVars>
      </dgm:prSet>
      <dgm:spPr/>
    </dgm:pt>
    <dgm:pt modelId="{903E3921-5502-E247-9AF1-4D71D555776D}" type="pres">
      <dgm:prSet presAssocID="{F03540AC-6827-7846-956B-68CCDAC94052}" presName="sibTrans" presStyleLbl="sibTrans2D1" presStyleIdx="1" presStyleCnt="4"/>
      <dgm:spPr/>
    </dgm:pt>
    <dgm:pt modelId="{D4EBF63F-CB3D-3746-9FB8-FBF20311EF4A}" type="pres">
      <dgm:prSet presAssocID="{F03540AC-6827-7846-956B-68CCDAC94052}" presName="connectorText" presStyleLbl="sibTrans2D1" presStyleIdx="1" presStyleCnt="4"/>
      <dgm:spPr/>
    </dgm:pt>
    <dgm:pt modelId="{E394A399-7864-CB49-98F1-D1423BA98D16}" type="pres">
      <dgm:prSet presAssocID="{E731CB9D-EDA6-464A-B87B-28BAE8826DB6}" presName="node" presStyleLbl="node1" presStyleIdx="2" presStyleCnt="5" custScaleX="87690" custScaleY="63846">
        <dgm:presLayoutVars>
          <dgm:bulletEnabled val="1"/>
        </dgm:presLayoutVars>
      </dgm:prSet>
      <dgm:spPr/>
    </dgm:pt>
    <dgm:pt modelId="{1296B67D-495E-4E0C-B502-475AEF486DAB}" type="pres">
      <dgm:prSet presAssocID="{ACD496C2-27AF-6048-A674-1A956B8EC00A}" presName="sibTrans" presStyleLbl="sibTrans2D1" presStyleIdx="2" presStyleCnt="4"/>
      <dgm:spPr/>
    </dgm:pt>
    <dgm:pt modelId="{164DB94E-50BB-4E28-99AB-3701614B2697}" type="pres">
      <dgm:prSet presAssocID="{ACD496C2-27AF-6048-A674-1A956B8EC00A}" presName="connectorText" presStyleLbl="sibTrans2D1" presStyleIdx="2" presStyleCnt="4"/>
      <dgm:spPr/>
    </dgm:pt>
    <dgm:pt modelId="{11CE03D3-CDCF-44E3-9A20-54D6766EB542}" type="pres">
      <dgm:prSet presAssocID="{C86D531E-3CC5-4712-B87A-8871D8CEEF38}" presName="node" presStyleLbl="node1" presStyleIdx="3" presStyleCnt="5">
        <dgm:presLayoutVars>
          <dgm:bulletEnabled val="1"/>
        </dgm:presLayoutVars>
      </dgm:prSet>
      <dgm:spPr/>
    </dgm:pt>
    <dgm:pt modelId="{9BA0F5CF-BFD1-4F92-A8AD-C4B838AEF9E4}" type="pres">
      <dgm:prSet presAssocID="{696C5170-EA44-408C-98A8-FDB9EAEAF12E}" presName="sibTrans" presStyleLbl="sibTrans2D1" presStyleIdx="3" presStyleCnt="4"/>
      <dgm:spPr/>
    </dgm:pt>
    <dgm:pt modelId="{8C915B47-03BA-4876-ABCF-23885A1F4BA4}"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dgm:presLayoutVars>
          <dgm:bulletEnabled val="1"/>
        </dgm:presLayoutVars>
      </dgm:prSet>
      <dgm:spPr/>
    </dgm:pt>
  </dgm:ptLst>
  <dgm:cxnLst>
    <dgm:cxn modelId="{06C59D06-D371-FE43-A175-34E358BECDA0}" srcId="{2EB3FF60-02A6-F845-B439-57F687D97011}" destId="{E731CB9D-EDA6-464A-B87B-28BAE8826DB6}" srcOrd="2" destOrd="0" parTransId="{0C0C5C71-CB35-244B-AA7A-08B49B011BA4}" sibTransId="{ACD496C2-27AF-6048-A674-1A956B8EC00A}"/>
    <dgm:cxn modelId="{B2FDEF24-F714-452C-BCA9-790BAC969305}" type="presOf" srcId="{E731CB9D-EDA6-464A-B87B-28BAE8826DB6}" destId="{E394A399-7864-CB49-98F1-D1423BA98D16}" srcOrd="0" destOrd="0" presId="urn:microsoft.com/office/officeart/2005/8/layout/process1"/>
    <dgm:cxn modelId="{1D06C825-B9BE-4085-A74D-B68E69C22D4F}" type="presOf" srcId="{F03540AC-6827-7846-956B-68CCDAC94052}" destId="{D4EBF63F-CB3D-3746-9FB8-FBF20311EF4A}" srcOrd="1" destOrd="0" presId="urn:microsoft.com/office/officeart/2005/8/layout/process1"/>
    <dgm:cxn modelId="{C177E02E-93B7-4AEB-A9A5-E98034EA18F0}" type="presOf" srcId="{F03540AC-6827-7846-956B-68CCDAC94052}" destId="{903E3921-5502-E247-9AF1-4D71D555776D}" srcOrd="0" destOrd="0" presId="urn:microsoft.com/office/officeart/2005/8/layout/process1"/>
    <dgm:cxn modelId="{16161D30-1DD1-40BC-829B-19D62343E953}" type="presOf" srcId="{696C5170-EA44-408C-98A8-FDB9EAEAF12E}" destId="{9BA0F5CF-BFD1-4F92-A8AD-C4B838AEF9E4}" srcOrd="0" destOrd="0" presId="urn:microsoft.com/office/officeart/2005/8/layout/process1"/>
    <dgm:cxn modelId="{F3CF0A34-148F-4CD6-9CAB-BBC57FFCA515}" type="presOf" srcId="{4C9071C2-E4CB-B148-83D5-B28B87CB7669}" destId="{BCC882ED-4414-754B-B737-161057EE5B00}"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CE964677-BCB3-4CE8-81C1-1DF7DDF1B8BC}" type="presOf" srcId="{8500561F-0117-0A43-8BA0-80D031B3BDCB}" destId="{1BBC1FBB-0AFC-0943-B70A-06407139250E}" srcOrd="0" destOrd="0" presId="urn:microsoft.com/office/officeart/2005/8/layout/process1"/>
    <dgm:cxn modelId="{3922037F-CF30-41EF-A85E-022DF3C67A5B}" type="presOf" srcId="{C86D531E-3CC5-4712-B87A-8871D8CEEF38}" destId="{11CE03D3-CDCF-44E3-9A20-54D6766EB542}" srcOrd="0" destOrd="0" presId="urn:microsoft.com/office/officeart/2005/8/layout/process1"/>
    <dgm:cxn modelId="{E5DA6084-E245-441A-8448-4B02748B6E3C}" type="presOf" srcId="{C6933442-A349-49C5-9737-3CBC9F894399}" destId="{680ACE5F-EC77-42AB-9337-56CBC5402435}" srcOrd="0" destOrd="0" presId="urn:microsoft.com/office/officeart/2005/8/layout/process1"/>
    <dgm:cxn modelId="{4A777885-8CF4-421D-9931-9E90030AFD16}" type="presOf" srcId="{696C5170-EA44-408C-98A8-FDB9EAEAF12E}" destId="{8C915B47-03BA-4876-ABCF-23885A1F4BA4}" srcOrd="1" destOrd="0" presId="urn:microsoft.com/office/officeart/2005/8/layout/process1"/>
    <dgm:cxn modelId="{31376996-1BA6-41AD-9D20-E96C796A6E83}" type="presOf" srcId="{ACD496C2-27AF-6048-A674-1A956B8EC00A}" destId="{164DB94E-50BB-4E28-99AB-3701614B2697}" srcOrd="1" destOrd="0" presId="urn:microsoft.com/office/officeart/2005/8/layout/process1"/>
    <dgm:cxn modelId="{839DEC99-175A-483B-A305-8438868AE854}" type="presOf" srcId="{6E9504D4-B8E7-EA41-936B-040120E5D417}" destId="{4FAB17F6-0812-C94B-AE75-380D26C198EA}" srcOrd="0" destOrd="0" presId="urn:microsoft.com/office/officeart/2005/8/layout/process1"/>
    <dgm:cxn modelId="{D4DD3EA1-4753-4305-B7BB-281247064010}" type="presOf" srcId="{8500561F-0117-0A43-8BA0-80D031B3BDCB}" destId="{638465C1-58E3-004D-AAE0-34057D17252F}" srcOrd="1" destOrd="0" presId="urn:microsoft.com/office/officeart/2005/8/layout/process1"/>
    <dgm:cxn modelId="{9E5241B0-51FE-EC4F-9A0A-3E65DEFF8214}" srcId="{2EB3FF60-02A6-F845-B439-57F687D97011}" destId="{4C9071C2-E4CB-B148-83D5-B28B87CB7669}" srcOrd="0" destOrd="0" parTransId="{2926DD35-814D-0A48-99AD-6BA988C49C07}" sibTransId="{8500561F-0117-0A43-8BA0-80D031B3BDCB}"/>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5A7100F9-4536-428C-8BB9-EE0A7882F40A}" type="presOf" srcId="{ACD496C2-27AF-6048-A674-1A956B8EC00A}" destId="{1296B67D-495E-4E0C-B502-475AEF486DAB}" srcOrd="0" destOrd="0" presId="urn:microsoft.com/office/officeart/2005/8/layout/process1"/>
    <dgm:cxn modelId="{28827F50-926B-401A-9694-70DC7191CFC5}" type="presParOf" srcId="{E92D7705-CB6E-0F49-88A0-0C9A30ACC261}" destId="{BCC882ED-4414-754B-B737-161057EE5B00}" srcOrd="0" destOrd="0" presId="urn:microsoft.com/office/officeart/2005/8/layout/process1"/>
    <dgm:cxn modelId="{EB8AAFAF-3CBD-4F0B-853F-3011EE45AA7B}" type="presParOf" srcId="{E92D7705-CB6E-0F49-88A0-0C9A30ACC261}" destId="{1BBC1FBB-0AFC-0943-B70A-06407139250E}" srcOrd="1" destOrd="0" presId="urn:microsoft.com/office/officeart/2005/8/layout/process1"/>
    <dgm:cxn modelId="{09AE8E50-B546-41C6-832B-67B100AD6FEC}" type="presParOf" srcId="{1BBC1FBB-0AFC-0943-B70A-06407139250E}" destId="{638465C1-58E3-004D-AAE0-34057D17252F}" srcOrd="0" destOrd="0" presId="urn:microsoft.com/office/officeart/2005/8/layout/process1"/>
    <dgm:cxn modelId="{0C4217D5-E4CA-4E2B-89FB-D6692714690F}" type="presParOf" srcId="{E92D7705-CB6E-0F49-88A0-0C9A30ACC261}" destId="{4FAB17F6-0812-C94B-AE75-380D26C198EA}" srcOrd="2" destOrd="0" presId="urn:microsoft.com/office/officeart/2005/8/layout/process1"/>
    <dgm:cxn modelId="{7C011094-6116-409C-A659-E84B971387D3}" type="presParOf" srcId="{E92D7705-CB6E-0F49-88A0-0C9A30ACC261}" destId="{903E3921-5502-E247-9AF1-4D71D555776D}" srcOrd="3" destOrd="0" presId="urn:microsoft.com/office/officeart/2005/8/layout/process1"/>
    <dgm:cxn modelId="{F96B4752-7D32-4657-98C0-99F3FE7534BD}" type="presParOf" srcId="{903E3921-5502-E247-9AF1-4D71D555776D}" destId="{D4EBF63F-CB3D-3746-9FB8-FBF20311EF4A}" srcOrd="0" destOrd="0" presId="urn:microsoft.com/office/officeart/2005/8/layout/process1"/>
    <dgm:cxn modelId="{AB055987-3CF6-477A-B346-A214A5C0DF75}" type="presParOf" srcId="{E92D7705-CB6E-0F49-88A0-0C9A30ACC261}" destId="{E394A399-7864-CB49-98F1-D1423BA98D16}" srcOrd="4" destOrd="0" presId="urn:microsoft.com/office/officeart/2005/8/layout/process1"/>
    <dgm:cxn modelId="{D08DF93D-83C6-4732-99D8-79FB35219567}" type="presParOf" srcId="{E92D7705-CB6E-0F49-88A0-0C9A30ACC261}" destId="{1296B67D-495E-4E0C-B502-475AEF486DAB}" srcOrd="5" destOrd="0" presId="urn:microsoft.com/office/officeart/2005/8/layout/process1"/>
    <dgm:cxn modelId="{3E2141E0-4799-4A00-8C9B-629523D4389E}" type="presParOf" srcId="{1296B67D-495E-4E0C-B502-475AEF486DAB}" destId="{164DB94E-50BB-4E28-99AB-3701614B2697}" srcOrd="0" destOrd="0" presId="urn:microsoft.com/office/officeart/2005/8/layout/process1"/>
    <dgm:cxn modelId="{5454D6D2-BA1C-4C09-B39B-3F9E81F89616}" type="presParOf" srcId="{E92D7705-CB6E-0F49-88A0-0C9A30ACC261}" destId="{11CE03D3-CDCF-44E3-9A20-54D6766EB542}" srcOrd="6" destOrd="0" presId="urn:microsoft.com/office/officeart/2005/8/layout/process1"/>
    <dgm:cxn modelId="{598EDA65-AEB0-4C87-BB60-802A9D430DFC}" type="presParOf" srcId="{E92D7705-CB6E-0F49-88A0-0C9A30ACC261}" destId="{9BA0F5CF-BFD1-4F92-A8AD-C4B838AEF9E4}" srcOrd="7" destOrd="0" presId="urn:microsoft.com/office/officeart/2005/8/layout/process1"/>
    <dgm:cxn modelId="{ACB9B5F1-1487-484B-98F3-A0DAB1BC9854}" type="presParOf" srcId="{9BA0F5CF-BFD1-4F92-A8AD-C4B838AEF9E4}" destId="{8C915B47-03BA-4876-ABCF-23885A1F4BA4}" srcOrd="0" destOrd="0" presId="urn:microsoft.com/office/officeart/2005/8/layout/process1"/>
    <dgm:cxn modelId="{7C5DDF23-D75D-432C-BB3E-9922E855A3E9}"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526F6-F833-4EA1-8086-1C82B1F2F7C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1F091CE-0E11-4BBF-96A8-ED9B1214C27B}">
      <dgm:prSet phldr="0"/>
      <dgm:spPr/>
      <dgm:t>
        <a:bodyPr/>
        <a:lstStyle/>
        <a:p>
          <a:pPr rtl="0"/>
          <a:r>
            <a:rPr lang="ja-JP" altLang="en-US" b="0">
              <a:solidFill>
                <a:schemeClr val="bg1"/>
              </a:solidFill>
            </a:rPr>
            <a:t>データ</a:t>
          </a:r>
          <a:endParaRPr lang="ja-JP" altLang="en-US" b="0" i="0" u="none" strike="noStrike" cap="none" baseline="0" noProof="0">
            <a:solidFill>
              <a:schemeClr val="bg1"/>
            </a:solidFill>
            <a:latin typeface="Calibri Light"/>
            <a:cs typeface="Calibri Light"/>
          </a:endParaRPr>
        </a:p>
      </dgm:t>
    </dgm:pt>
    <dgm:pt modelId="{831B91ED-BA38-4EE4-8627-ED604E348D54}" type="parTrans" cxnId="{A883FE91-6DE4-4D0A-92D4-F0CD6894E373}">
      <dgm:prSet/>
      <dgm:spPr/>
      <dgm:t>
        <a:bodyPr/>
        <a:lstStyle/>
        <a:p>
          <a:endParaRPr kumimoji="1" lang="ja-JP" altLang="en-US"/>
        </a:p>
      </dgm:t>
    </dgm:pt>
    <dgm:pt modelId="{BB03EAC6-322D-451E-BAE0-1CEB0425080F}" type="sibTrans" cxnId="{A883FE91-6DE4-4D0A-92D4-F0CD6894E373}">
      <dgm:prSet/>
      <dgm:spPr/>
      <dgm:t>
        <a:bodyPr/>
        <a:lstStyle/>
        <a:p>
          <a:endParaRPr lang="en-US"/>
        </a:p>
      </dgm:t>
    </dgm:pt>
    <dgm:pt modelId="{705C1AD5-640D-4ECB-9E75-124CC0A589F3}">
      <dgm:prSet phldr="0"/>
      <dgm:spPr/>
      <dgm:t>
        <a:bodyPr/>
        <a:lstStyle/>
        <a:p>
          <a:r>
            <a:rPr lang="ja-JP" b="0">
              <a:solidFill>
                <a:schemeClr val="bg1"/>
              </a:solidFill>
            </a:rPr>
            <a:t>共同</a:t>
          </a:r>
          <a:r>
            <a:rPr lang="ja-JP" altLang="en-US" b="0">
              <a:solidFill>
                <a:schemeClr val="bg1"/>
              </a:solidFill>
            </a:rPr>
            <a:t>抽出モデル</a:t>
          </a:r>
        </a:p>
      </dgm:t>
    </dgm:pt>
    <dgm:pt modelId="{93F0A68C-21AE-4EE8-B6B9-0D2CAF1B49EB}" type="parTrans" cxnId="{A06C6500-7250-4ABF-952E-71E6A03A7C24}">
      <dgm:prSet/>
      <dgm:spPr/>
      <dgm:t>
        <a:bodyPr/>
        <a:lstStyle/>
        <a:p>
          <a:endParaRPr kumimoji="1" lang="ja-JP" altLang="en-US"/>
        </a:p>
      </dgm:t>
    </dgm:pt>
    <dgm:pt modelId="{B31356AD-FF4C-45AA-A0C3-38FF657F8002}" type="sibTrans" cxnId="{A06C6500-7250-4ABF-952E-71E6A03A7C24}">
      <dgm:prSet/>
      <dgm:spPr/>
      <dgm:t>
        <a:bodyPr/>
        <a:lstStyle/>
        <a:p>
          <a:endParaRPr lang="en-US"/>
        </a:p>
      </dgm:t>
    </dgm:pt>
    <dgm:pt modelId="{49142790-C35B-448F-98DA-E9BB494465F2}">
      <dgm:prSet phldr="0"/>
      <dgm:spPr/>
      <dgm:t>
        <a:bodyPr/>
        <a:lstStyle/>
        <a:p>
          <a:r>
            <a:rPr lang="ja-JP" altLang="en-US" b="0">
              <a:solidFill>
                <a:schemeClr val="bg1"/>
              </a:solidFill>
            </a:rPr>
            <a:t>固有表現</a:t>
          </a:r>
          <a:r>
            <a:rPr lang="ja-JP" altLang="en-US" b="0">
              <a:solidFill>
                <a:schemeClr val="bg1"/>
              </a:solidFill>
              <a:latin typeface="Calibri Light" panose="020F0302020204030204"/>
            </a:rPr>
            <a:t>と</a:t>
          </a:r>
          <a:r>
            <a:rPr lang="ja-JP" altLang="en-US" b="0">
              <a:solidFill>
                <a:schemeClr val="bg1"/>
              </a:solidFill>
            </a:rPr>
            <a:t>関係</a:t>
          </a:r>
        </a:p>
      </dgm:t>
    </dgm:pt>
    <dgm:pt modelId="{596ED62A-9883-448B-BA88-E06BAC8C74CB}" type="parTrans" cxnId="{41E9A89F-95D3-4833-85E1-14AFFD980CED}">
      <dgm:prSet/>
      <dgm:spPr/>
      <dgm:t>
        <a:bodyPr/>
        <a:lstStyle/>
        <a:p>
          <a:endParaRPr kumimoji="1" lang="ja-JP" altLang="en-US"/>
        </a:p>
      </dgm:t>
    </dgm:pt>
    <dgm:pt modelId="{322BC58D-1B8A-4646-A749-AB9B5AF13FE7}" type="sibTrans" cxnId="{41E9A89F-95D3-4833-85E1-14AFFD980CED}">
      <dgm:prSet/>
      <dgm:spPr/>
      <dgm:t>
        <a:bodyPr/>
        <a:lstStyle/>
        <a:p>
          <a:endParaRPr lang="en-US"/>
        </a:p>
      </dgm:t>
    </dgm:pt>
    <dgm:pt modelId="{79B0E00B-E4F7-46F9-8F56-180B4E7916BF}" type="pres">
      <dgm:prSet presAssocID="{531526F6-F833-4EA1-8086-1C82B1F2F7CA}" presName="diagram" presStyleCnt="0">
        <dgm:presLayoutVars>
          <dgm:dir/>
          <dgm:resizeHandles val="exact"/>
        </dgm:presLayoutVars>
      </dgm:prSet>
      <dgm:spPr/>
    </dgm:pt>
    <dgm:pt modelId="{9948F026-AF0F-4D29-B1EA-F83E1C92FFCC}" type="pres">
      <dgm:prSet presAssocID="{61F091CE-0E11-4BBF-96A8-ED9B1214C27B}" presName="node" presStyleLbl="node1" presStyleIdx="0" presStyleCnt="3">
        <dgm:presLayoutVars>
          <dgm:bulletEnabled val="1"/>
        </dgm:presLayoutVars>
      </dgm:prSet>
      <dgm:spPr/>
    </dgm:pt>
    <dgm:pt modelId="{DBF68C50-C133-40ED-A121-35C9902DDC3B}" type="pres">
      <dgm:prSet presAssocID="{BB03EAC6-322D-451E-BAE0-1CEB0425080F}" presName="sibTrans" presStyleLbl="sibTrans2D1" presStyleIdx="0" presStyleCnt="2"/>
      <dgm:spPr/>
    </dgm:pt>
    <dgm:pt modelId="{741B9346-BC27-424A-8639-E11CFBCF270C}" type="pres">
      <dgm:prSet presAssocID="{BB03EAC6-322D-451E-BAE0-1CEB0425080F}" presName="connectorText" presStyleLbl="sibTrans2D1" presStyleIdx="0" presStyleCnt="2"/>
      <dgm:spPr/>
    </dgm:pt>
    <dgm:pt modelId="{2D3EA601-0730-4E3F-829A-D79623B14620}" type="pres">
      <dgm:prSet presAssocID="{705C1AD5-640D-4ECB-9E75-124CC0A589F3}" presName="node" presStyleLbl="node1" presStyleIdx="1" presStyleCnt="3">
        <dgm:presLayoutVars>
          <dgm:bulletEnabled val="1"/>
        </dgm:presLayoutVars>
      </dgm:prSet>
      <dgm:spPr/>
    </dgm:pt>
    <dgm:pt modelId="{480FD7C8-5D2A-4AD9-9CF7-0D2E3C60F2FF}" type="pres">
      <dgm:prSet presAssocID="{B31356AD-FF4C-45AA-A0C3-38FF657F8002}" presName="sibTrans" presStyleLbl="sibTrans2D1" presStyleIdx="1" presStyleCnt="2"/>
      <dgm:spPr/>
    </dgm:pt>
    <dgm:pt modelId="{0CF5BDCE-C974-4FBE-A9AD-1A627374F7D2}" type="pres">
      <dgm:prSet presAssocID="{B31356AD-FF4C-45AA-A0C3-38FF657F8002}" presName="connectorText" presStyleLbl="sibTrans2D1" presStyleIdx="1" presStyleCnt="2"/>
      <dgm:spPr/>
    </dgm:pt>
    <dgm:pt modelId="{3A23E28C-53DD-4F89-AEB3-A6768DB61D61}" type="pres">
      <dgm:prSet presAssocID="{49142790-C35B-448F-98DA-E9BB494465F2}" presName="node" presStyleLbl="node1" presStyleIdx="2" presStyleCnt="3">
        <dgm:presLayoutVars>
          <dgm:bulletEnabled val="1"/>
        </dgm:presLayoutVars>
      </dgm:prSet>
      <dgm:spPr/>
    </dgm:pt>
  </dgm:ptLst>
  <dgm:cxnLst>
    <dgm:cxn modelId="{A06C6500-7250-4ABF-952E-71E6A03A7C24}" srcId="{531526F6-F833-4EA1-8086-1C82B1F2F7CA}" destId="{705C1AD5-640D-4ECB-9E75-124CC0A589F3}" srcOrd="1" destOrd="0" parTransId="{93F0A68C-21AE-4EE8-B6B9-0D2CAF1B49EB}" sibTransId="{B31356AD-FF4C-45AA-A0C3-38FF657F8002}"/>
    <dgm:cxn modelId="{B020A900-FECD-4D01-958E-0730A2A14CDE}" type="presOf" srcId="{B31356AD-FF4C-45AA-A0C3-38FF657F8002}" destId="{0CF5BDCE-C974-4FBE-A9AD-1A627374F7D2}" srcOrd="1" destOrd="0" presId="urn:microsoft.com/office/officeart/2005/8/layout/process5"/>
    <dgm:cxn modelId="{56E98503-8517-4E27-A895-480C1D676EC6}" type="presOf" srcId="{705C1AD5-640D-4ECB-9E75-124CC0A589F3}" destId="{2D3EA601-0730-4E3F-829A-D79623B14620}" srcOrd="0" destOrd="0" presId="urn:microsoft.com/office/officeart/2005/8/layout/process5"/>
    <dgm:cxn modelId="{6055743B-44CA-4111-908C-1FFE37EB3313}" type="presOf" srcId="{BB03EAC6-322D-451E-BAE0-1CEB0425080F}" destId="{741B9346-BC27-424A-8639-E11CFBCF270C}" srcOrd="1" destOrd="0" presId="urn:microsoft.com/office/officeart/2005/8/layout/process5"/>
    <dgm:cxn modelId="{99DFCB45-C1ED-489C-A431-B36FFA7F23F9}" type="presOf" srcId="{61F091CE-0E11-4BBF-96A8-ED9B1214C27B}" destId="{9948F026-AF0F-4D29-B1EA-F83E1C92FFCC}" srcOrd="0" destOrd="0" presId="urn:microsoft.com/office/officeart/2005/8/layout/process5"/>
    <dgm:cxn modelId="{6AC48B83-37C5-41CA-94AF-F3E8B31478DE}" type="presOf" srcId="{49142790-C35B-448F-98DA-E9BB494465F2}" destId="{3A23E28C-53DD-4F89-AEB3-A6768DB61D61}" srcOrd="0" destOrd="0" presId="urn:microsoft.com/office/officeart/2005/8/layout/process5"/>
    <dgm:cxn modelId="{A883FE91-6DE4-4D0A-92D4-F0CD6894E373}" srcId="{531526F6-F833-4EA1-8086-1C82B1F2F7CA}" destId="{61F091CE-0E11-4BBF-96A8-ED9B1214C27B}" srcOrd="0" destOrd="0" parTransId="{831B91ED-BA38-4EE4-8627-ED604E348D54}" sibTransId="{BB03EAC6-322D-451E-BAE0-1CEB0425080F}"/>
    <dgm:cxn modelId="{41E9A89F-95D3-4833-85E1-14AFFD980CED}" srcId="{531526F6-F833-4EA1-8086-1C82B1F2F7CA}" destId="{49142790-C35B-448F-98DA-E9BB494465F2}" srcOrd="2" destOrd="0" parTransId="{596ED62A-9883-448B-BA88-E06BAC8C74CB}" sibTransId="{322BC58D-1B8A-4646-A749-AB9B5AF13FE7}"/>
    <dgm:cxn modelId="{400AB7A7-89AD-4513-8158-2DD14170FA09}" type="presOf" srcId="{BB03EAC6-322D-451E-BAE0-1CEB0425080F}" destId="{DBF68C50-C133-40ED-A121-35C9902DDC3B}" srcOrd="0" destOrd="0" presId="urn:microsoft.com/office/officeart/2005/8/layout/process5"/>
    <dgm:cxn modelId="{5B806FE9-2F5E-450D-98EA-A652811D0229}" type="presOf" srcId="{B31356AD-FF4C-45AA-A0C3-38FF657F8002}" destId="{480FD7C8-5D2A-4AD9-9CF7-0D2E3C60F2FF}" srcOrd="0" destOrd="0" presId="urn:microsoft.com/office/officeart/2005/8/layout/process5"/>
    <dgm:cxn modelId="{86E1BBF0-9BAD-4912-A286-B2C53E727FAE}" type="presOf" srcId="{531526F6-F833-4EA1-8086-1C82B1F2F7CA}" destId="{79B0E00B-E4F7-46F9-8F56-180B4E7916BF}" srcOrd="0" destOrd="0" presId="urn:microsoft.com/office/officeart/2005/8/layout/process5"/>
    <dgm:cxn modelId="{6DFA93F8-F8E4-4D71-8976-56EBB198CB1F}" type="presParOf" srcId="{79B0E00B-E4F7-46F9-8F56-180B4E7916BF}" destId="{9948F026-AF0F-4D29-B1EA-F83E1C92FFCC}" srcOrd="0" destOrd="0" presId="urn:microsoft.com/office/officeart/2005/8/layout/process5"/>
    <dgm:cxn modelId="{1840A09F-0987-42FC-9929-98AC7DAD4C58}" type="presParOf" srcId="{79B0E00B-E4F7-46F9-8F56-180B4E7916BF}" destId="{DBF68C50-C133-40ED-A121-35C9902DDC3B}" srcOrd="1" destOrd="0" presId="urn:microsoft.com/office/officeart/2005/8/layout/process5"/>
    <dgm:cxn modelId="{FBCBD4E6-B10A-45F9-B1C8-26FB47A3C80B}" type="presParOf" srcId="{DBF68C50-C133-40ED-A121-35C9902DDC3B}" destId="{741B9346-BC27-424A-8639-E11CFBCF270C}" srcOrd="0" destOrd="0" presId="urn:microsoft.com/office/officeart/2005/8/layout/process5"/>
    <dgm:cxn modelId="{634288F5-4FAC-40B5-9F22-67C6887A82D2}" type="presParOf" srcId="{79B0E00B-E4F7-46F9-8F56-180B4E7916BF}" destId="{2D3EA601-0730-4E3F-829A-D79623B14620}" srcOrd="2" destOrd="0" presId="urn:microsoft.com/office/officeart/2005/8/layout/process5"/>
    <dgm:cxn modelId="{86F511EA-57C9-43FB-B928-5F12E39B3A61}" type="presParOf" srcId="{79B0E00B-E4F7-46F9-8F56-180B4E7916BF}" destId="{480FD7C8-5D2A-4AD9-9CF7-0D2E3C60F2FF}" srcOrd="3" destOrd="0" presId="urn:microsoft.com/office/officeart/2005/8/layout/process5"/>
    <dgm:cxn modelId="{3D9BECE0-0EAC-4E53-BC9C-7B81DAA5C707}" type="presParOf" srcId="{480FD7C8-5D2A-4AD9-9CF7-0D2E3C60F2FF}" destId="{0CF5BDCE-C974-4FBE-A9AD-1A627374F7D2}" srcOrd="0" destOrd="0" presId="urn:microsoft.com/office/officeart/2005/8/layout/process5"/>
    <dgm:cxn modelId="{2096EBAA-3FD7-4B0C-A351-B2D8F2FF90EE}" type="presParOf" srcId="{79B0E00B-E4F7-46F9-8F56-180B4E7916BF}" destId="{3A23E28C-53DD-4F89-AEB3-A6768DB61D61}"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82ED-4414-754B-B737-161057EE5B00}">
      <dsp:nvSpPr>
        <dsp:cNvPr id="0" name=""/>
        <dsp:cNvSpPr/>
      </dsp:nvSpPr>
      <dsp:spPr>
        <a:xfrm>
          <a:off x="5638" y="879995"/>
          <a:ext cx="862772" cy="4716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solidFill>
                <a:schemeClr val="bg1"/>
              </a:solidFill>
              <a:latin typeface="MS PGothic"/>
              <a:ea typeface="MS PGothic"/>
            </a:rPr>
            <a:t>データ</a:t>
          </a:r>
          <a:endParaRPr kumimoji="1" lang="ja-JP" altLang="en-US" sz="1600" b="1" i="0" u="none" strike="noStrike" kern="1200" cap="none" baseline="0" noProof="0">
            <a:solidFill>
              <a:srgbClr val="010000"/>
            </a:solidFill>
            <a:latin typeface="MS PGothic"/>
            <a:ea typeface="MS PGothic"/>
          </a:endParaRPr>
        </a:p>
      </dsp:txBody>
      <dsp:txXfrm>
        <a:off x="19453" y="893810"/>
        <a:ext cx="835142" cy="444050"/>
      </dsp:txXfrm>
    </dsp:sp>
    <dsp:sp modelId="{1BBC1FBB-0AFC-0943-B70A-06407139250E}">
      <dsp:nvSpPr>
        <dsp:cNvPr id="0" name=""/>
        <dsp:cNvSpPr/>
      </dsp:nvSpPr>
      <dsp:spPr>
        <a:xfrm>
          <a:off x="984775"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984775" y="1029260"/>
        <a:ext cx="172684" cy="173149"/>
      </dsp:txXfrm>
    </dsp:sp>
    <dsp:sp modelId="{4FAB17F6-0812-C94B-AE75-380D26C198EA}">
      <dsp:nvSpPr>
        <dsp:cNvPr id="0" name=""/>
        <dsp:cNvSpPr/>
      </dsp:nvSpPr>
      <dsp:spPr>
        <a:xfrm>
          <a:off x="1333868" y="648085"/>
          <a:ext cx="1653910" cy="9355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361268" y="675485"/>
        <a:ext cx="1599110" cy="880700"/>
      </dsp:txXfrm>
    </dsp:sp>
    <dsp:sp modelId="{903E3921-5502-E247-9AF1-4D71D555776D}">
      <dsp:nvSpPr>
        <dsp:cNvPr id="0" name=""/>
        <dsp:cNvSpPr/>
      </dsp:nvSpPr>
      <dsp:spPr>
        <a:xfrm>
          <a:off x="310414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3104143" y="1029260"/>
        <a:ext cx="172684" cy="173149"/>
      </dsp:txXfrm>
    </dsp:sp>
    <dsp:sp modelId="{E394A399-7864-CB49-98F1-D1423BA98D16}">
      <dsp:nvSpPr>
        <dsp:cNvPr id="0" name=""/>
        <dsp:cNvSpPr/>
      </dsp:nvSpPr>
      <dsp:spPr>
        <a:xfrm>
          <a:off x="3453237" y="892953"/>
          <a:ext cx="1020399" cy="4457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a:t>
          </a:r>
        </a:p>
      </dsp:txBody>
      <dsp:txXfrm>
        <a:off x="3466293" y="906009"/>
        <a:ext cx="994287" cy="419652"/>
      </dsp:txXfrm>
    </dsp:sp>
    <dsp:sp modelId="{1296B67D-495E-4E0C-B502-475AEF486DAB}">
      <dsp:nvSpPr>
        <dsp:cNvPr id="0" name=""/>
        <dsp:cNvSpPr/>
      </dsp:nvSpPr>
      <dsp:spPr>
        <a:xfrm>
          <a:off x="4590001"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90001" y="1029260"/>
        <a:ext cx="172684" cy="173149"/>
      </dsp:txXfrm>
    </dsp:sp>
    <dsp:sp modelId="{11CE03D3-CDCF-44E3-9A20-54D6766EB542}">
      <dsp:nvSpPr>
        <dsp:cNvPr id="0" name=""/>
        <dsp:cNvSpPr/>
      </dsp:nvSpPr>
      <dsp:spPr>
        <a:xfrm>
          <a:off x="4939094"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zh-CN" altLang="en-US" sz="1600" b="1" kern="1200">
              <a:latin typeface="MS PGothic"/>
              <a:ea typeface="MS PGothic"/>
            </a:rPr>
            <a:t>エンティティ</a:t>
          </a:r>
          <a:r>
            <a:rPr kumimoji="1" lang="ja-JP" sz="1600" b="1" kern="1200">
              <a:latin typeface="MS PGothic"/>
              <a:ea typeface="MS PGothic"/>
            </a:rPr>
            <a:t>関係</a:t>
          </a:r>
          <a:r>
            <a:rPr kumimoji="1" lang="ja-JP" altLang="en-US" sz="1600" b="1" kern="1200">
              <a:latin typeface="MS PGothic"/>
              <a:ea typeface="MS PGothic"/>
            </a:rPr>
            <a:t>モデル</a:t>
          </a:r>
        </a:p>
      </dsp:txBody>
      <dsp:txXfrm>
        <a:off x="4959543" y="787191"/>
        <a:ext cx="1122746" cy="657288"/>
      </dsp:txXfrm>
    </dsp:sp>
    <dsp:sp modelId="{9BA0F5CF-BFD1-4F92-A8AD-C4B838AEF9E4}">
      <dsp:nvSpPr>
        <dsp:cNvPr id="0" name=""/>
        <dsp:cNvSpPr/>
      </dsp:nvSpPr>
      <dsp:spPr>
        <a:xfrm>
          <a:off x="621910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9103" y="1029260"/>
        <a:ext cx="172684" cy="173149"/>
      </dsp:txXfrm>
    </dsp:sp>
    <dsp:sp modelId="{680ACE5F-EC77-42AB-9337-56CBC5402435}">
      <dsp:nvSpPr>
        <dsp:cNvPr id="0" name=""/>
        <dsp:cNvSpPr/>
      </dsp:nvSpPr>
      <dsp:spPr>
        <a:xfrm>
          <a:off x="6568196"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関係</a:t>
          </a:r>
        </a:p>
      </dsp:txBody>
      <dsp:txXfrm>
        <a:off x="6588645" y="787191"/>
        <a:ext cx="1122746" cy="657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8F026-AF0F-4D29-B1EA-F83E1C92FFCC}">
      <dsp:nvSpPr>
        <dsp:cNvPr id="0" name=""/>
        <dsp:cNvSpPr/>
      </dsp:nvSpPr>
      <dsp:spPr>
        <a:xfrm>
          <a:off x="110959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ja-JP" altLang="en-US" sz="1700" b="0" kern="1200">
              <a:solidFill>
                <a:schemeClr val="bg1"/>
              </a:solidFill>
            </a:rPr>
            <a:t>データ</a:t>
          </a:r>
          <a:endParaRPr lang="ja-JP" altLang="en-US" sz="1700" b="0" i="0" u="none" strike="noStrike" kern="1200" cap="none" baseline="0" noProof="0">
            <a:solidFill>
              <a:schemeClr val="bg1"/>
            </a:solidFill>
            <a:latin typeface="Calibri Light"/>
            <a:cs typeface="Calibri Light"/>
          </a:endParaRPr>
        </a:p>
      </dsp:txBody>
      <dsp:txXfrm>
        <a:off x="1129405" y="19861"/>
        <a:ext cx="1087448" cy="636624"/>
      </dsp:txXfrm>
    </dsp:sp>
    <dsp:sp modelId="{DBF68C50-C133-40ED-A121-35C9902DDC3B}">
      <dsp:nvSpPr>
        <dsp:cNvPr id="0" name=""/>
        <dsp:cNvSpPr/>
      </dsp:nvSpPr>
      <dsp:spPr>
        <a:xfrm>
          <a:off x="2335841"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35841" y="254319"/>
        <a:ext cx="167255" cy="167707"/>
      </dsp:txXfrm>
    </dsp:sp>
    <dsp:sp modelId="{2D3EA601-0730-4E3F-829A-D79623B14620}">
      <dsp:nvSpPr>
        <dsp:cNvPr id="0" name=""/>
        <dsp:cNvSpPr/>
      </dsp:nvSpPr>
      <dsp:spPr>
        <a:xfrm>
          <a:off x="2687484"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altLang="en-US" sz="1700" b="0" kern="1200">
              <a:solidFill>
                <a:schemeClr val="bg1"/>
              </a:solidFill>
            </a:rPr>
            <a:t>共同抽出モデル</a:t>
          </a:r>
        </a:p>
      </dsp:txBody>
      <dsp:txXfrm>
        <a:off x="2707290" y="19861"/>
        <a:ext cx="1087448" cy="636624"/>
      </dsp:txXfrm>
    </dsp:sp>
    <dsp:sp modelId="{480FD7C8-5D2A-4AD9-9CF7-0D2E3C60F2FF}">
      <dsp:nvSpPr>
        <dsp:cNvPr id="0" name=""/>
        <dsp:cNvSpPr/>
      </dsp:nvSpPr>
      <dsp:spPr>
        <a:xfrm>
          <a:off x="3913726"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13726" y="254319"/>
        <a:ext cx="167255" cy="167707"/>
      </dsp:txXfrm>
    </dsp:sp>
    <dsp:sp modelId="{3A23E28C-53DD-4F89-AEB3-A6768DB61D61}">
      <dsp:nvSpPr>
        <dsp:cNvPr id="0" name=""/>
        <dsp:cNvSpPr/>
      </dsp:nvSpPr>
      <dsp:spPr>
        <a:xfrm>
          <a:off x="426536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altLang="en-US" sz="1700" b="0" kern="1200">
              <a:solidFill>
                <a:schemeClr val="bg1"/>
              </a:solidFill>
            </a:rPr>
            <a:t>固有表現</a:t>
          </a:r>
          <a:r>
            <a:rPr lang="ja-JP" altLang="en-US" sz="1700" b="0" kern="1200">
              <a:solidFill>
                <a:schemeClr val="bg1"/>
              </a:solidFill>
              <a:latin typeface="Calibri Light" panose="020F0302020204030204"/>
            </a:rPr>
            <a:t>と</a:t>
          </a:r>
          <a:r>
            <a:rPr lang="ja-JP" altLang="en-US" sz="1700" b="0" kern="1200">
              <a:solidFill>
                <a:schemeClr val="bg1"/>
              </a:solidFill>
            </a:rPr>
            <a:t>関係</a:t>
          </a:r>
        </a:p>
      </dsp:txBody>
      <dsp:txXfrm>
        <a:off x="4285175" y="19861"/>
        <a:ext cx="1087448" cy="636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12/19/20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12/19/20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12/19/20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12/19/20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712381"/>
            <a:ext cx="11546958" cy="2246769"/>
          </a:xfrm>
        </p:spPr>
        <p:txBody>
          <a:bodyPr>
            <a:normAutofit fontScale="90000"/>
          </a:bodyPr>
          <a:lstStyle/>
          <a:p>
            <a:pPr algn="ctr"/>
            <a:r>
              <a:rPr kumimoji="1" lang="ja-CN" altLang="en-US" sz="6000" b="1" dirty="0">
                <a:latin typeface="MS Gothic"/>
                <a:ea typeface="ＭＳ Ｐゴシック"/>
              </a:rPr>
              <a:t>共同学習方式による電子カルテからの</a:t>
            </a:r>
            <a:br>
              <a:rPr kumimoji="1" lang="en-US" altLang="ja-CN" sz="6000" b="1" dirty="0">
                <a:latin typeface="MS Gothic"/>
                <a:ea typeface="ＭＳ Ｐゴシック"/>
              </a:rPr>
            </a:br>
            <a:r>
              <a:rPr kumimoji="1" lang="ja-CN" altLang="en-US" sz="6000" b="1" dirty="0">
                <a:latin typeface="MS Gothic"/>
                <a:ea typeface="ＭＳ Ｐゴシック"/>
              </a:rPr>
              <a:t>エンティティ関係抽出手法</a:t>
            </a:r>
          </a:p>
        </p:txBody>
      </p:sp>
      <p:sp>
        <p:nvSpPr>
          <p:cNvPr id="6" name="TextBox 5">
            <a:extLst>
              <a:ext uri="{FF2B5EF4-FFF2-40B4-BE49-F238E27FC236}">
                <a16:creationId xmlns:a16="http://schemas.microsoft.com/office/drawing/2014/main" id="{F71AFA9A-5AFD-7E41-B85A-4618D969194B}"/>
              </a:ext>
            </a:extLst>
          </p:cNvPr>
          <p:cNvSpPr txBox="1"/>
          <p:nvPr/>
        </p:nvSpPr>
        <p:spPr>
          <a:xfrm>
            <a:off x="5858456" y="3586083"/>
            <a:ext cx="5227173" cy="2246769"/>
          </a:xfrm>
          <a:prstGeom prst="rect">
            <a:avLst/>
          </a:prstGeom>
          <a:noFill/>
        </p:spPr>
        <p:txBody>
          <a:bodyPr wrap="square" lIns="91440" tIns="45720" rIns="91440" bIns="45720" rtlCol="0" anchor="t">
            <a:spAutoFit/>
          </a:bodyPr>
          <a:lstStyle/>
          <a:p>
            <a:pPr algn="r" fontAlgn="base">
              <a:lnSpc>
                <a:spcPct val="150000"/>
              </a:lnSpc>
            </a:pPr>
            <a:r>
              <a:rPr lang="en-US" altLang="ja-CN" sz="2800" b="1" cap="all" dirty="0" err="1">
                <a:latin typeface="MS PGothic"/>
                <a:ea typeface="MS PGothic"/>
              </a:rPr>
              <a:t>テーマ発表会</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b="1" cap="all" dirty="0">
                <a:latin typeface="MS PGothic"/>
                <a:ea typeface="MS PGothic"/>
              </a:rPr>
              <a:t>M1 FANG </a:t>
            </a:r>
            <a:r>
              <a:rPr lang="en-US" sz="2800" b="1" dirty="0">
                <a:latin typeface="MS PGothic"/>
                <a:ea typeface="MS PGothic"/>
              </a:rPr>
              <a:t>Xintao</a:t>
            </a:r>
            <a:r>
              <a:rPr lang="en-US" sz="2800" dirty="0">
                <a:latin typeface="MS PGothic"/>
                <a:ea typeface="MS PGothic"/>
              </a:rPr>
              <a:t>​</a:t>
            </a:r>
          </a:p>
          <a:p>
            <a:pPr algn="r" fontAlgn="base"/>
            <a:r>
              <a:rPr lang="en-US" sz="2800" dirty="0">
                <a:ea typeface="MS PGothic"/>
              </a:rPr>
              <a:t>2020-1</a:t>
            </a:r>
            <a:r>
              <a:rPr lang="en-US" altLang="zh-CN" sz="2800" dirty="0">
                <a:ea typeface="MS PGothic"/>
              </a:rPr>
              <a:t>2</a:t>
            </a:r>
            <a:r>
              <a:rPr lang="en-US" sz="2800" dirty="0">
                <a:ea typeface="MS PGothic"/>
              </a:rPr>
              <a:t>-24</a:t>
            </a:r>
            <a:endParaRPr lang="en-US" sz="2800" dirty="0">
              <a:ea typeface="MS PGothic" panose="020B0600070205080204" pitchFamily="34" charset="-128"/>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endParaRPr lang="en-US" altLang="zh-CN" sz="3200" b="1" dirty="0">
              <a:solidFill>
                <a:schemeClr val="tx1"/>
              </a:solidFill>
              <a:latin typeface="MS PGothic"/>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10</a:t>
            </a:fld>
            <a:endParaRPr lang="en-US"/>
          </a:p>
        </p:txBody>
      </p:sp>
    </p:spTree>
    <p:extLst>
      <p:ext uri="{BB962C8B-B14F-4D97-AF65-F5344CB8AC3E}">
        <p14:creationId xmlns:p14="http://schemas.microsoft.com/office/powerpoint/2010/main" val="7426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dirty="0">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Hypertension</a:t>
            </a:r>
            <a:r>
              <a:rPr kumimoji="1" lang="en-US" sz="2000">
                <a:ea typeface="ＭＳ Ｐゴシック"/>
              </a:rPr>
              <a:t> was controlled on </a:t>
            </a:r>
            <a:r>
              <a:rPr kumimoji="1" lang="en-US" sz="2000">
                <a:solidFill>
                  <a:schemeClr val="bg2">
                    <a:lumMod val="50000"/>
                  </a:schemeClr>
                </a:solidFill>
                <a:ea typeface="ＭＳ Ｐゴシック"/>
              </a:rPr>
              <a:t>hydrochlorothiazide</a:t>
            </a:r>
            <a:endParaRPr lang="en-US" sz="2000">
              <a:solidFill>
                <a:schemeClr val="bg2">
                  <a:lumMod val="50000"/>
                </a:schemeClr>
              </a:solidFill>
              <a:ea typeface="ＭＳ Ｐゴシック"/>
              <a:cs typeface="Calibri"/>
            </a:endParaRPr>
          </a:p>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course</a:t>
            </a: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23165"/>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US" altLang="ja-CN" sz="2400" dirty="0"/>
              <a:t> Treatment causes medical problem(</a:t>
            </a:r>
            <a:r>
              <a:rPr kumimoji="1" lang="en-US" altLang="ja-CN" sz="2400" dirty="0" err="1"/>
              <a:t>TrCP</a:t>
            </a:r>
            <a:r>
              <a:rPr kumimoji="1" lang="en-US" altLang="ja-CN" sz="2400" dirty="0"/>
              <a:t>)</a:t>
            </a:r>
            <a:endParaRPr lang="en-US" sz="2400" dirty="0">
              <a:ea typeface="ＭＳ Ｐゴシック"/>
              <a:cs typeface="Calibri"/>
            </a:endParaRPr>
          </a:p>
          <a:p>
            <a:endParaRPr kumimoji="1" lang="en-US" altLang="ja-CN" dirty="0"/>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12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MS PGothic" panose="020B0600070205080204" pitchFamily="34" charset="-128"/>
                <a:ea typeface="MS PGothic" panose="020B0600070205080204" pitchFamily="34" charset="-128"/>
                <a:cs typeface="Calibri"/>
              </a:rPr>
              <a:t>（</a:t>
            </a:r>
            <a:r>
              <a:rPr lang="en-US" sz="2800" dirty="0" err="1">
                <a:latin typeface="MS PGothic" panose="020B0600070205080204" pitchFamily="34" charset="-128"/>
                <a:ea typeface="MS PGothic" panose="020B0600070205080204" pitchFamily="34" charset="-128"/>
                <a:cs typeface="Calibri"/>
              </a:rPr>
              <a:t>続き</a:t>
            </a:r>
            <a:r>
              <a:rPr lang="en-US" sz="2800" dirty="0">
                <a:latin typeface="MS PGothic" panose="020B0600070205080204" pitchFamily="34" charset="-128"/>
                <a:ea typeface="MS PGothic" panose="020B0600070205080204" pitchFamily="34" charset="-128"/>
                <a:cs typeface="Calibri"/>
              </a:rPr>
              <a:t>）</a:t>
            </a:r>
            <a:r>
              <a:rPr lang="en-US" altLang="ja-CN" sz="2800" dirty="0">
                <a:ea typeface="MS Gothic"/>
                <a:cs typeface="Calibri"/>
              </a:rPr>
              <a:t> medical problem and </a:t>
            </a:r>
            <a:r>
              <a:rPr lang="en-US" sz="2800" dirty="0">
                <a:latin typeface="Calibri"/>
                <a:ea typeface="MS Gothic"/>
                <a:cs typeface="Calibri"/>
              </a:rPr>
              <a:t>Treatment </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US" altLang="ja-JP" sz="2400" dirty="0">
                <a:ea typeface="ＭＳ Ｐゴシック"/>
              </a:rPr>
              <a:t> Treatment is administered for medical problem(</a:t>
            </a:r>
            <a:r>
              <a:rPr kumimoji="1" lang="en-US" altLang="ja-JP" sz="2400" dirty="0" err="1">
                <a:ea typeface="ＭＳ Ｐゴシック"/>
              </a:rPr>
              <a:t>TrAP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US" altLang="ja-CN" sz="2400" dirty="0"/>
              <a:t> Treatment is not administered because of medical problem(</a:t>
            </a:r>
            <a:r>
              <a:rPr kumimoji="1" lang="en-US" altLang="ja-CN" sz="2400" dirty="0" err="1"/>
              <a:t>TrNAP</a:t>
            </a:r>
            <a:r>
              <a:rPr kumimoji="1" lang="en-US" altLang="ja-CN" sz="2400" dirty="0"/>
              <a:t>)</a:t>
            </a: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13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US" altLang="ja-CN" sz="2400" dirty="0"/>
              <a:t> Test conducted to investigate medical problem(</a:t>
            </a:r>
            <a:r>
              <a:rPr kumimoji="1" lang="en-US" altLang="ja-CN" sz="2400" dirty="0" err="1"/>
              <a:t>TeCP</a:t>
            </a:r>
            <a:r>
              <a:rPr kumimoji="1" lang="en-US" altLang="ja-CN" sz="2400" dirty="0"/>
              <a:t>)</a:t>
            </a:r>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電子情報技術の発展に伴い、電子カルテ（</a:t>
            </a:r>
            <a:r>
              <a:rPr lang="en-US" altLang="zh-CN" sz="2800" dirty="0">
                <a:latin typeface="MS Gothic"/>
                <a:ea typeface="MS Gothic"/>
                <a:cs typeface="Calibri"/>
              </a:rPr>
              <a:t>EMR</a:t>
            </a:r>
            <a:r>
              <a:rPr lang="ja-JP" altLang="en-US" sz="2800">
                <a:latin typeface="MS Gothic"/>
                <a:ea typeface="MS Gothic"/>
                <a:cs typeface="Calibri"/>
              </a:rPr>
              <a:t>）は従来のカルテと比較して、保存と管理には便利であるため、各病院で普及しつつある。</a:t>
            </a:r>
            <a:endParaRPr lang="en-US" altLang="ja-JP" dirty="0"/>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電子カルテに含まれる情報量は膨大であるため、電子カルテに基づいて医療エンティティ関係の抽出を行うことにより、価値のある医療情報を獲得できる。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t>共同学習モデル（</a:t>
            </a:r>
            <a:r>
              <a:rPr kumimoji="1" lang="en-US" altLang="ja-CN" sz="2800" dirty="0"/>
              <a:t>Joint model</a:t>
            </a:r>
            <a:r>
              <a:rPr kumimoji="1" lang="ja-CN" altLang="en-US" sz="2800" dirty="0"/>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dirty="0"/>
          </a:p>
          <a:p>
            <a:endParaRPr kumimoji="1" lang="en-US" altLang="ja-CN" dirty="0"/>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1522937309"/>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dirty="0">
                <a:solidFill>
                  <a:schemeClr val="tx1"/>
                </a:solidFill>
                <a:latin typeface="MS Gothic"/>
                <a:ea typeface="MS Gothic"/>
                <a:cs typeface="Calibri"/>
              </a:rPr>
              <a:t>(Joint</a:t>
            </a:r>
            <a:r>
              <a:rPr lang="zh-CN" altLang="en-US" sz="2400" b="1" dirty="0">
                <a:solidFill>
                  <a:schemeClr val="tx1"/>
                </a:solidFill>
                <a:latin typeface="MS Gothic"/>
                <a:ea typeface="MS Gothic"/>
                <a:cs typeface="Calibri"/>
              </a:rPr>
              <a:t> </a:t>
            </a:r>
            <a:r>
              <a:rPr lang="en-US" sz="2400" b="1" dirty="0">
                <a:solidFill>
                  <a:schemeClr val="tx1"/>
                </a:solidFill>
                <a:latin typeface="MS Gothic"/>
                <a:ea typeface="MS Gothic"/>
                <a:cs typeface="Calibri"/>
              </a:rPr>
              <a:t>method)</a:t>
            </a:r>
          </a:p>
        </p:txBody>
      </p:sp>
      <p:graphicFrame>
        <p:nvGraphicFramePr>
          <p:cNvPr id="675" name="Diagram 675">
            <a:extLst>
              <a:ext uri="{FF2B5EF4-FFF2-40B4-BE49-F238E27FC236}">
                <a16:creationId xmlns:a16="http://schemas.microsoft.com/office/drawing/2014/main" id="{8AE43E77-B1E0-4A32-93A0-52A3DA5A48D3}"/>
              </a:ext>
            </a:extLst>
          </p:cNvPr>
          <p:cNvGraphicFramePr/>
          <p:nvPr>
            <p:extLst>
              <p:ext uri="{D42A27DB-BD31-4B8C-83A1-F6EECF244321}">
                <p14:modId xmlns:p14="http://schemas.microsoft.com/office/powerpoint/2010/main" val="1964460743"/>
              </p:ext>
            </p:extLst>
          </p:nvPr>
        </p:nvGraphicFramePr>
        <p:xfrm>
          <a:off x="3103620" y="4080870"/>
          <a:ext cx="6502030" cy="6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417274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706794" cy="1450757"/>
          </a:xfrm>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既存手法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5</a:t>
            </a:fld>
            <a:endParaRPr lang="en-US"/>
          </a:p>
        </p:txBody>
      </p:sp>
      <p:pic>
        <p:nvPicPr>
          <p:cNvPr id="5" name="図 4" descr="ダイアグラム&#10;&#10;自動的に生成された説明">
            <a:extLst>
              <a:ext uri="{FF2B5EF4-FFF2-40B4-BE49-F238E27FC236}">
                <a16:creationId xmlns:a16="http://schemas.microsoft.com/office/drawing/2014/main" id="{3EEBD783-83FB-0D4D-B3BA-DA729FCEACA2}"/>
              </a:ext>
            </a:extLst>
          </p:cNvPr>
          <p:cNvPicPr>
            <a:picLocks noChangeAspect="1"/>
          </p:cNvPicPr>
          <p:nvPr/>
        </p:nvPicPr>
        <p:blipFill>
          <a:blip r:embed="rId2"/>
          <a:stretch>
            <a:fillRect/>
          </a:stretch>
        </p:blipFill>
        <p:spPr>
          <a:xfrm>
            <a:off x="1184268" y="2269694"/>
            <a:ext cx="5564402" cy="3483944"/>
          </a:xfrm>
          <a:prstGeom prst="rect">
            <a:avLst/>
          </a:prstGeom>
        </p:spPr>
      </p:pic>
      <p:sp>
        <p:nvSpPr>
          <p:cNvPr id="7" name="右矢印 6">
            <a:extLst>
              <a:ext uri="{FF2B5EF4-FFF2-40B4-BE49-F238E27FC236}">
                <a16:creationId xmlns:a16="http://schemas.microsoft.com/office/drawing/2014/main" id="{32E154E4-542E-5B4B-8827-50FD7812F08E}"/>
              </a:ext>
            </a:extLst>
          </p:cNvPr>
          <p:cNvSpPr/>
          <p:nvPr/>
        </p:nvSpPr>
        <p:spPr>
          <a:xfrm rot="10800000">
            <a:off x="7015020" y="5000299"/>
            <a:ext cx="301752" cy="121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7467430" y="4769467"/>
            <a:ext cx="2177112" cy="646331"/>
          </a:xfrm>
          <a:prstGeom prst="rect">
            <a:avLst/>
          </a:prstGeom>
          <a:noFill/>
        </p:spPr>
        <p:txBody>
          <a:bodyPr wrap="square" rtlCol="0">
            <a:spAutoFit/>
          </a:bodyPr>
          <a:lstStyle/>
          <a:p>
            <a:r>
              <a:rPr kumimoji="1" lang="en-US" altLang="ja-CN" b="1" dirty="0" err="1"/>
              <a:t>BiLSTM</a:t>
            </a:r>
            <a:r>
              <a:rPr kumimoji="1" lang="ja-CN" altLang="en-US" b="1" dirty="0"/>
              <a:t>を代わりに</a:t>
            </a:r>
            <a:r>
              <a:rPr kumimoji="1" lang="en-US" altLang="en-US" b="1" dirty="0"/>
              <a:t>BERT</a:t>
            </a:r>
            <a:r>
              <a:rPr kumimoji="1" lang="ja-CN" altLang="en-US" b="1" dirty="0"/>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941741" y="4584801"/>
            <a:ext cx="5853046" cy="830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184268" y="1818861"/>
            <a:ext cx="8953645" cy="46166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latin typeface="MS PGothic" panose="020B0600070205080204" pitchFamily="34" charset="-128"/>
                <a:ea typeface="MS PGothic" panose="020B0600070205080204" pitchFamily="34" charset="-128"/>
              </a:rPr>
              <a:t>エンティティ関係抽出の</a:t>
            </a:r>
            <a:r>
              <a:rPr kumimoji="1" lang="en-US" altLang="en-US" sz="2400" b="1" dirty="0">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dirty="0">
                <a:latin typeface="MS PGothic" panose="020B0600070205080204" pitchFamily="34" charset="-128"/>
                <a:ea typeface="MS PGothic" panose="020B0600070205080204" pitchFamily="34" charset="-128"/>
              </a:rPr>
              <a:t>[</a:t>
            </a:r>
            <a:r>
              <a:rPr kumimoji="1" lang="zh-CN" altLang="en-US" sz="2400" b="1" dirty="0">
                <a:latin typeface="MS PGothic" panose="020B0600070205080204" pitchFamily="34" charset="-128"/>
                <a:ea typeface="MS PGothic" panose="020B0600070205080204" pitchFamily="34" charset="-128"/>
              </a:rPr>
              <a:t>１</a:t>
            </a:r>
            <a:r>
              <a:rPr kumimoji="1" lang="en-US" altLang="zh-CN" sz="2400" b="1" dirty="0">
                <a:latin typeface="MS PGothic" panose="020B0600070205080204" pitchFamily="34" charset="-128"/>
                <a:ea typeface="MS PGothic" panose="020B0600070205080204" pitchFamily="34" charset="-128"/>
              </a:rPr>
              <a:t>]</a:t>
            </a:r>
            <a:endParaRPr kumimoji="1" lang="ja-CN" altLang="en-US" sz="2400" dirty="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11038760" cy="738664"/>
          </a:xfrm>
          <a:prstGeom prst="rect">
            <a:avLst/>
          </a:prstGeom>
          <a:noFill/>
        </p:spPr>
        <p:txBody>
          <a:bodyPr wrap="square" rtlCol="0">
            <a:spAutoFit/>
          </a:bodyPr>
          <a:lstStyle/>
          <a:p>
            <a:r>
              <a:rPr lang="en-US" altLang="ja-CN" sz="1200" dirty="0">
                <a:ea typeface="ＭＳ Ｐゴシック"/>
              </a:rPr>
              <a:t>[1] </a:t>
            </a:r>
            <a:r>
              <a:rPr lang="en-US" altLang="ja-CN" sz="1200" dirty="0" err="1">
                <a:ea typeface="ＭＳ Ｐゴシック"/>
              </a:rPr>
              <a:t>Bekoulis</a:t>
            </a:r>
            <a:r>
              <a:rPr lang="en-US" altLang="ja-CN" sz="1200" dirty="0">
                <a:ea typeface="ＭＳ Ｐゴシック"/>
              </a:rPr>
              <a:t>, G., </a:t>
            </a:r>
            <a:r>
              <a:rPr lang="en-US" altLang="ja-CN" sz="1200" dirty="0" err="1">
                <a:ea typeface="ＭＳ Ｐゴシック"/>
              </a:rPr>
              <a:t>Deleu</a:t>
            </a:r>
            <a:r>
              <a:rPr lang="en-US" altLang="ja-CN" sz="1200" dirty="0">
                <a:ea typeface="ＭＳ Ｐゴシック"/>
              </a:rPr>
              <a:t>, J., </a:t>
            </a:r>
            <a:r>
              <a:rPr lang="en-US" altLang="ja-CN" sz="1200" dirty="0" err="1">
                <a:ea typeface="ＭＳ Ｐゴシック"/>
              </a:rPr>
              <a:t>Demeester</a:t>
            </a:r>
            <a:r>
              <a:rPr lang="en-US" altLang="ja-CN" sz="1200" dirty="0">
                <a:ea typeface="ＭＳ Ｐゴシック"/>
              </a:rPr>
              <a:t>, T. and </a:t>
            </a:r>
            <a:r>
              <a:rPr lang="en-US" altLang="ja-CN" sz="1200" dirty="0" err="1">
                <a:ea typeface="ＭＳ Ｐゴシック"/>
              </a:rPr>
              <a:t>Develder</a:t>
            </a:r>
            <a:r>
              <a:rPr lang="en-US" altLang="ja-CN" sz="1200" dirty="0">
                <a:ea typeface="ＭＳ Ｐゴシック"/>
              </a:rPr>
              <a:t>, C., 2018. Joint entity recognition and relation extraction as a multi-head selection problem. </a:t>
            </a:r>
            <a:r>
              <a:rPr lang="en-US" altLang="ja-CN" sz="1200" i="1" dirty="0">
                <a:ea typeface="ＭＳ Ｐゴシック"/>
              </a:rPr>
              <a:t>Expert Systems with Applications</a:t>
            </a:r>
            <a:r>
              <a:rPr lang="en-US" altLang="ja-CN" sz="1200" dirty="0">
                <a:ea typeface="ＭＳ Ｐゴシック"/>
              </a:rPr>
              <a:t>, </a:t>
            </a:r>
            <a:r>
              <a:rPr lang="en-US" altLang="ja-CN" sz="1200" i="1" dirty="0">
                <a:ea typeface="ＭＳ Ｐゴシック"/>
              </a:rPr>
              <a:t>114</a:t>
            </a:r>
            <a:r>
              <a:rPr lang="en-US" altLang="ja-CN" sz="1200" dirty="0">
                <a:ea typeface="ＭＳ Ｐゴシック"/>
              </a:rPr>
              <a:t>, pp.34-45. </a:t>
            </a:r>
          </a:p>
          <a:p>
            <a:endParaRPr kumimoji="1" lang="ja-CN" altLang="en-US" dirty="0"/>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1097279" y="2376929"/>
            <a:ext cx="6086061" cy="3423409"/>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1209261" y="1646616"/>
            <a:ext cx="7706140" cy="830997"/>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dirty="0">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dirty="0">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dirty="0">
                <a:latin typeface="MS PGothic" panose="020B0600070205080204" pitchFamily="34" charset="-128"/>
                <a:ea typeface="MS PGothic" panose="020B0600070205080204" pitchFamily="34" charset="-128"/>
              </a:rPr>
              <a:t>BERT[2]</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1209261" y="5800338"/>
            <a:ext cx="10003222" cy="738664"/>
          </a:xfrm>
          <a:prstGeom prst="rect">
            <a:avLst/>
          </a:prstGeom>
          <a:noFill/>
        </p:spPr>
        <p:txBody>
          <a:bodyPr wrap="square" rtlCol="0">
            <a:spAutoFit/>
          </a:bodyPr>
          <a:lstStyle/>
          <a:p>
            <a:r>
              <a:rPr lang="en-US" altLang="ja-CN" sz="1200" dirty="0">
                <a:ea typeface="+mn-lt"/>
                <a:cs typeface="+mn-lt"/>
              </a:rPr>
              <a:t>[2] Peng, </a:t>
            </a:r>
            <a:r>
              <a:rPr lang="en-US" altLang="ja-CN" sz="1200" dirty="0" err="1">
                <a:ea typeface="+mn-lt"/>
                <a:cs typeface="+mn-lt"/>
              </a:rPr>
              <a:t>Yifan</a:t>
            </a:r>
            <a:r>
              <a:rPr lang="en-US" altLang="ja-CN" sz="1200" dirty="0">
                <a:ea typeface="+mn-lt"/>
                <a:cs typeface="+mn-lt"/>
              </a:rPr>
              <a:t>, </a:t>
            </a:r>
            <a:r>
              <a:rPr lang="en-US" altLang="ja-CN" sz="1200" dirty="0" err="1">
                <a:ea typeface="+mn-lt"/>
                <a:cs typeface="+mn-lt"/>
              </a:rPr>
              <a:t>Shankai</a:t>
            </a:r>
            <a:r>
              <a:rPr lang="en-US" altLang="ja-CN" sz="1200" dirty="0">
                <a:ea typeface="+mn-lt"/>
                <a:cs typeface="+mn-lt"/>
              </a:rPr>
              <a:t> Yan, and </a:t>
            </a:r>
            <a:r>
              <a:rPr lang="en-US" altLang="ja-CN" sz="1200" dirty="0" err="1">
                <a:ea typeface="+mn-lt"/>
                <a:cs typeface="+mn-lt"/>
              </a:rPr>
              <a:t>Zhiyong</a:t>
            </a:r>
            <a:r>
              <a:rPr lang="en-US" altLang="ja-CN" sz="1200" dirty="0">
                <a:ea typeface="+mn-lt"/>
                <a:cs typeface="+mn-lt"/>
              </a:rPr>
              <a:t> Lu. "Transfer Learning in Biomedical Natural Language Processing: An Evaluation of BERT and </a:t>
            </a:r>
            <a:r>
              <a:rPr lang="en-US" altLang="ja-CN" sz="1200" dirty="0" err="1">
                <a:ea typeface="+mn-lt"/>
                <a:cs typeface="+mn-lt"/>
              </a:rPr>
              <a:t>ELMo</a:t>
            </a:r>
            <a:r>
              <a:rPr lang="en-US" altLang="ja-CN" sz="1200" dirty="0">
                <a:ea typeface="+mn-lt"/>
                <a:cs typeface="+mn-lt"/>
              </a:rPr>
              <a:t> on Ten Benchmarking Datasets." In </a:t>
            </a:r>
            <a:r>
              <a:rPr lang="en-US" altLang="ja-CN" sz="1200" i="1" dirty="0">
                <a:ea typeface="+mn-lt"/>
                <a:cs typeface="+mn-lt"/>
              </a:rPr>
              <a:t>Proceedings of the 18th </a:t>
            </a:r>
            <a:r>
              <a:rPr lang="en-US" altLang="ja-CN" sz="1200" i="1" dirty="0" err="1">
                <a:ea typeface="+mn-lt"/>
                <a:cs typeface="+mn-lt"/>
              </a:rPr>
              <a:t>BioNLP</a:t>
            </a:r>
            <a:r>
              <a:rPr lang="en-US" altLang="ja-CN" sz="1200" i="1" dirty="0">
                <a:ea typeface="+mn-lt"/>
                <a:cs typeface="+mn-lt"/>
              </a:rPr>
              <a:t> Workshop and Shared Task</a:t>
            </a:r>
            <a:r>
              <a:rPr lang="en-US" altLang="ja-CN" sz="1200" dirty="0">
                <a:ea typeface="+mn-lt"/>
                <a:cs typeface="+mn-lt"/>
              </a:rPr>
              <a:t>, pp. 58-65. 2019.</a:t>
            </a:r>
            <a:endParaRPr lang="en-US" altLang="ja-CN" sz="1200" dirty="0">
              <a:ea typeface="ＭＳ Ｐゴシック"/>
              <a:cs typeface="Calibri"/>
            </a:endParaRPr>
          </a:p>
          <a:p>
            <a:endParaRPr kumimoji="1" lang="ja-CN" altLang="en-US" dirty="0"/>
          </a:p>
        </p:txBody>
      </p:sp>
    </p:spTree>
    <p:extLst>
      <p:ext uri="{BB962C8B-B14F-4D97-AF65-F5344CB8AC3E}">
        <p14:creationId xmlns:p14="http://schemas.microsoft.com/office/powerpoint/2010/main" val="185487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研究データ（１）</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latin typeface="MS Gothic"/>
                <a:ea typeface="MS Gothic"/>
                <a:cs typeface="Calibri"/>
              </a:rPr>
              <a:t>は２つのタスクを提出して、それにデータを提供した</a:t>
            </a:r>
            <a:r>
              <a:rPr lang="en-US" altLang="ja-JP" sz="2800" dirty="0">
                <a:latin typeface="MS Gothic"/>
                <a:ea typeface="MS Gothic"/>
                <a:cs typeface="Calibri"/>
              </a:rPr>
              <a:t>(</a:t>
            </a:r>
            <a:r>
              <a:rPr lang="en-US" altLang="ja-JP" sz="2800" dirty="0">
                <a:ea typeface="MS Gothic"/>
                <a:cs typeface="Calibri"/>
              </a:rPr>
              <a:t>170</a:t>
            </a:r>
            <a:r>
              <a:rPr lang="ja-JP" altLang="en-US" sz="2800">
                <a:latin typeface="MS Gothic"/>
                <a:ea typeface="MS Gothic"/>
                <a:cs typeface="Calibri"/>
              </a:rPr>
              <a:t>件訓練レポートと</a:t>
            </a:r>
            <a:r>
              <a:rPr lang="en-US" altLang="ja-JP" sz="2800" dirty="0">
                <a:ea typeface="MS Gothic"/>
                <a:cs typeface="Calibri"/>
              </a:rPr>
              <a:t>256</a:t>
            </a:r>
            <a:r>
              <a:rPr lang="ja-JP" altLang="en-US" sz="2800">
                <a:latin typeface="MS Gothic"/>
                <a:ea typeface="MS Gothic"/>
                <a:cs typeface="Calibri"/>
              </a:rPr>
              <a:t>件テストレポート</a:t>
            </a:r>
            <a:r>
              <a:rPr lang="en-US" altLang="ja-JP" sz="2800" dirty="0">
                <a:latin typeface="MS Gothic"/>
                <a:ea typeface="MS Gothic"/>
                <a:cs typeface="Calibri"/>
              </a:rPr>
              <a:t>)</a:t>
            </a:r>
            <a:endParaRPr lang="ja-JP" altLang="en-US" sz="2800">
              <a:latin typeface="MS Gothic"/>
              <a:ea typeface="MS Gothic"/>
              <a:cs typeface="Calibri"/>
            </a:endParaRPr>
          </a:p>
          <a:p>
            <a:pPr algn="l"/>
            <a:endParaRPr lang="ja-JP" altLang="en-US" sz="2800">
              <a:latin typeface="MS Gothic"/>
              <a:ea typeface="MS Gothic"/>
              <a:cs typeface="Calibri"/>
            </a:endParaRPr>
          </a:p>
          <a:p>
            <a:pPr marL="914400" lvl="1" indent="-457200">
              <a:buFont typeface="Arial"/>
              <a:buChar char="•"/>
            </a:pPr>
            <a:r>
              <a:rPr lang="ja-JP" altLang="en-US" sz="2800">
                <a:latin typeface="MS Gothic"/>
                <a:ea typeface="MS Gothic"/>
                <a:cs typeface="Calibri"/>
              </a:rPr>
              <a:t>固有表現抽出（３つのカテゴリ）</a:t>
            </a:r>
            <a:endParaRPr lang="en-US" altLang="ja-JP" sz="2800" dirty="0">
              <a:latin typeface="MS Gothic"/>
              <a:ea typeface="MS Gothic"/>
              <a:cs typeface="Calibri"/>
            </a:endParaRPr>
          </a:p>
          <a:p>
            <a:pPr marL="1371600" lvl="2" indent="-457200">
              <a:buFont typeface="Arial"/>
              <a:buChar char="•"/>
            </a:pPr>
            <a:r>
              <a:rPr lang="ja-JP" altLang="en-US" sz="2800">
                <a:latin typeface="MS Gothic"/>
                <a:ea typeface="MS Gothic"/>
                <a:cs typeface="Calibri"/>
              </a:rPr>
              <a:t>医療問題</a:t>
            </a:r>
            <a:r>
              <a:rPr lang="en-US" altLang="ja-JP" sz="2800" dirty="0">
                <a:ea typeface="MS Gothic"/>
                <a:cs typeface="Calibri"/>
              </a:rPr>
              <a:t>(medical problem)</a:t>
            </a:r>
            <a:endParaRPr lang="en-US" dirty="0">
              <a:cs typeface="Calibri"/>
            </a:endParaRPr>
          </a:p>
          <a:p>
            <a:pPr marL="1371600" lvl="2" indent="-457200">
              <a:buFont typeface="Arial"/>
              <a:buChar char="•"/>
            </a:pPr>
            <a:r>
              <a:rPr lang="ja-JP" altLang="en-US" sz="2800">
                <a:latin typeface="MS Gothic"/>
                <a:ea typeface="MS Gothic"/>
                <a:cs typeface="Calibri"/>
              </a:rPr>
              <a:t>治療法</a:t>
            </a:r>
            <a:r>
              <a:rPr lang="en-US" altLang="ja-JP" sz="2800" dirty="0">
                <a:ea typeface="MS Gothic"/>
                <a:cs typeface="Calibri"/>
              </a:rPr>
              <a:t>(treatment)</a:t>
            </a:r>
          </a:p>
          <a:p>
            <a:pPr marL="1371600" lvl="2" indent="-457200">
              <a:buFont typeface="Arial"/>
              <a:buChar char="•"/>
            </a:pPr>
            <a:r>
              <a:rPr lang="ja-JP" altLang="en-US" sz="2800">
                <a:latin typeface="MS Gothic"/>
                <a:ea typeface="MS Gothic"/>
                <a:cs typeface="Calibri"/>
              </a:rPr>
              <a:t>検査</a:t>
            </a:r>
            <a:r>
              <a:rPr lang="en-US" altLang="ja-JP" sz="2800" dirty="0">
                <a:latin typeface="Calibri" panose="020F0502020204030204" pitchFamily="34" charset="0"/>
                <a:ea typeface="MS Gothic"/>
                <a:cs typeface="Calibri" panose="020F0502020204030204" pitchFamily="34" charset="0"/>
              </a:rPr>
              <a:t>(test)</a:t>
            </a:r>
            <a:endParaRPr lang="ja-JP" altLang="en-US" sz="2800">
              <a:latin typeface="Calibri" panose="020F0502020204030204" pitchFamily="34" charset="0"/>
              <a:ea typeface="MS Gothic"/>
              <a:cs typeface="Calibri" panose="020F0502020204030204" pitchFamily="34" charset="0"/>
            </a:endParaRPr>
          </a:p>
          <a:p>
            <a:pPr marL="1371600" lvl="2" indent="-457200">
              <a:buFont typeface="Arial"/>
              <a:buChar char="•"/>
            </a:pPr>
            <a:endParaRPr lang="en-US" altLang="ja-JP" sz="2800" dirty="0">
              <a:latin typeface="MS Gothic"/>
              <a:ea typeface="MS Gothic"/>
              <a:cs typeface="Calibri"/>
            </a:endParaRPr>
          </a:p>
          <a:p>
            <a:pPr marL="914400" lvl="1" indent="-457200">
              <a:buFont typeface="Arial"/>
              <a:buChar char="•"/>
            </a:pPr>
            <a:r>
              <a:rPr lang="ja-JP" altLang="en-US" sz="2800">
                <a:latin typeface="MS Gothic"/>
                <a:ea typeface="MS Gothic"/>
                <a:cs typeface="Calibri"/>
              </a:rPr>
              <a:t>関係抽出（８つのカテゴリ）</a:t>
            </a: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107556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2EC22DA-9E8F-0142-AECF-44A8D33BFC10}"/>
              </a:ext>
            </a:extLst>
          </p:cNvPr>
          <p:cNvSpPr txBox="1"/>
          <p:nvPr/>
        </p:nvSpPr>
        <p:spPr>
          <a:xfrm>
            <a:off x="5595141" y="2448342"/>
            <a:ext cx="6035418" cy="3570208"/>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Relations(</a:t>
            </a:r>
            <a:r>
              <a:rPr lang="ja-JP" altLang="en-US" sz="2800" b="1">
                <a:latin typeface="MS PGothic"/>
                <a:ea typeface="MS PGothic"/>
                <a:cs typeface="+mn-lt"/>
              </a:rPr>
              <a:t>関係</a:t>
            </a:r>
            <a:r>
              <a:rPr lang="en-US" sz="2800" b="1" dirty="0">
                <a:ea typeface="+mn-lt"/>
                <a:cs typeface="+mn-lt"/>
              </a:rPr>
              <a:t>)</a:t>
            </a:r>
            <a:endParaRPr lang="ja-JP" altLang="en-US" sz="2800" b="1" dirty="0">
              <a:ea typeface="+mn-lt"/>
              <a:cs typeface="+mn-lt"/>
            </a:endParaRPr>
          </a:p>
          <a:p>
            <a:pPr marL="514350" indent="-514350">
              <a:buFont typeface="+mj-lt"/>
              <a:buAutoNum type="arabicPeriod"/>
            </a:pPr>
            <a:r>
              <a:rPr lang="en-US" altLang="zh-CN" sz="2000" dirty="0" err="1">
                <a:ea typeface="+mn-lt"/>
                <a:cs typeface="+mn-lt"/>
              </a:rPr>
              <a:t>TrIP</a:t>
            </a:r>
            <a:r>
              <a:rPr lang="ja-JP" altLang="en-US" sz="2000">
                <a:ea typeface="+mn-lt"/>
                <a:cs typeface="+mn-lt"/>
              </a:rPr>
              <a:t>　</a:t>
            </a:r>
            <a:r>
              <a:rPr lang="en-US" altLang="ja-JP" sz="2000" dirty="0">
                <a:ea typeface="+mn-lt"/>
                <a:cs typeface="+mn-lt"/>
              </a:rPr>
              <a:t>  </a:t>
            </a:r>
            <a:r>
              <a:rPr lang="en-US" altLang="ja-CN" dirty="0"/>
              <a:t>Treatment improves medical problem</a:t>
            </a:r>
            <a:endParaRPr lang="en-US" sz="2000" dirty="0">
              <a:ea typeface="+mn-lt"/>
              <a:cs typeface="+mn-lt"/>
            </a:endParaRPr>
          </a:p>
          <a:p>
            <a:pPr marL="514350" indent="-514350">
              <a:buFont typeface="+mj-lt"/>
              <a:buAutoNum type="arabicPeriod"/>
            </a:pPr>
            <a:r>
              <a:rPr lang="en-US" altLang="zh-CN" sz="2000" dirty="0" err="1">
                <a:ea typeface="+mn-lt"/>
                <a:cs typeface="+mn-lt"/>
              </a:rPr>
              <a:t>TrWP</a:t>
            </a:r>
            <a:r>
              <a:rPr lang="en-US" altLang="zh-CN" sz="2000" dirty="0">
                <a:ea typeface="+mn-lt"/>
                <a:cs typeface="+mn-lt"/>
              </a:rPr>
              <a:t>   </a:t>
            </a:r>
            <a:r>
              <a:rPr lang="en-US" altLang="ja-CN" dirty="0"/>
              <a:t>Treatment worsens medical problem</a:t>
            </a:r>
            <a:endParaRPr lang="en-US" altLang="ja-CN" sz="2000" dirty="0">
              <a:ea typeface="+mn-lt"/>
              <a:cs typeface="+mn-lt"/>
            </a:endParaRPr>
          </a:p>
          <a:p>
            <a:pPr marL="514350" indent="-514350">
              <a:buFont typeface="+mj-lt"/>
              <a:buAutoNum type="arabicPeriod"/>
            </a:pPr>
            <a:r>
              <a:rPr lang="en-US" altLang="zh-CN" sz="2000" dirty="0" err="1">
                <a:ea typeface="+mn-lt"/>
                <a:cs typeface="+mn-lt"/>
              </a:rPr>
              <a:t>TrCP</a:t>
            </a:r>
            <a:r>
              <a:rPr lang="en-US" altLang="zh-CN" sz="2000" dirty="0">
                <a:ea typeface="+mn-lt"/>
                <a:cs typeface="+mn-lt"/>
              </a:rPr>
              <a:t>     </a:t>
            </a:r>
            <a:r>
              <a:rPr lang="en-US" altLang="ja-CN" dirty="0"/>
              <a:t>Treatment causes medical problem​</a:t>
            </a:r>
            <a:endParaRPr lang="en-US" altLang="zh-CN" sz="2000" dirty="0">
              <a:ea typeface="+mn-lt"/>
              <a:cs typeface="+mn-lt"/>
            </a:endParaRPr>
          </a:p>
          <a:p>
            <a:pPr marL="514350" indent="-514350">
              <a:buFont typeface="+mj-lt"/>
              <a:buAutoNum type="arabicPeriod"/>
            </a:pPr>
            <a:r>
              <a:rPr lang="en-US" altLang="zh-CN" sz="2000" dirty="0" err="1">
                <a:ea typeface="+mn-lt"/>
                <a:cs typeface="+mn-lt"/>
              </a:rPr>
              <a:t>TrAP</a:t>
            </a:r>
            <a:r>
              <a:rPr lang="en-US" altLang="ja-CN" dirty="0"/>
              <a:t>     Treatment is administered for medical problem</a:t>
            </a:r>
            <a:endParaRPr lang="en-US" altLang="ja-CN" sz="2000" dirty="0">
              <a:ea typeface="+mn-lt"/>
              <a:cs typeface="+mn-lt"/>
            </a:endParaRPr>
          </a:p>
          <a:p>
            <a:pPr marL="514350" indent="-514350">
              <a:buFont typeface="+mj-lt"/>
              <a:buAutoNum type="arabicPeriod"/>
            </a:pPr>
            <a:r>
              <a:rPr lang="en-US" altLang="zh-CN" sz="2000" dirty="0" err="1">
                <a:ea typeface="+mn-lt"/>
                <a:cs typeface="+mn-lt"/>
              </a:rPr>
              <a:t>TrNAP</a:t>
            </a:r>
            <a:r>
              <a:rPr lang="en-US" altLang="ja-CN" dirty="0"/>
              <a:t>  Treatment is not administered​</a:t>
            </a:r>
            <a:br>
              <a:rPr lang="en-US" altLang="ja-CN" dirty="0"/>
            </a:br>
            <a:r>
              <a:rPr lang="en-US" altLang="ja-CN" dirty="0"/>
              <a:t>               because of medical problem</a:t>
            </a:r>
            <a:endParaRPr lang="en-US" altLang="zh-CN" sz="2000" dirty="0">
              <a:ea typeface="+mn-lt"/>
              <a:cs typeface="+mn-lt"/>
            </a:endParaRPr>
          </a:p>
          <a:p>
            <a:pPr marL="514350" indent="-514350">
              <a:buFont typeface="+mj-lt"/>
              <a:buAutoNum type="arabicPeriod"/>
            </a:pPr>
            <a:r>
              <a:rPr lang="en-US" altLang="zh-CN" sz="2000" dirty="0" err="1">
                <a:ea typeface="+mn-lt"/>
                <a:cs typeface="+mn-lt"/>
              </a:rPr>
              <a:t>TeRP</a:t>
            </a:r>
            <a:r>
              <a:rPr lang="en-US" altLang="zh-CN" sz="2000" dirty="0">
                <a:ea typeface="+mn-lt"/>
                <a:cs typeface="+mn-lt"/>
              </a:rPr>
              <a:t>     </a:t>
            </a:r>
            <a:r>
              <a:rPr lang="en-US" altLang="ja-CN" dirty="0"/>
              <a:t>Test reveals medical problem</a:t>
            </a:r>
            <a:endParaRPr lang="en-US" altLang="zh-CN" sz="2000" dirty="0">
              <a:ea typeface="+mn-lt"/>
              <a:cs typeface="+mn-lt"/>
            </a:endParaRPr>
          </a:p>
          <a:p>
            <a:pPr marL="514350" indent="-514350">
              <a:buFont typeface="+mj-lt"/>
              <a:buAutoNum type="arabicPeriod"/>
            </a:pPr>
            <a:r>
              <a:rPr lang="en-US" altLang="zh-CN" sz="2000" dirty="0" err="1">
                <a:ea typeface="+mn-lt"/>
                <a:cs typeface="+mn-lt"/>
              </a:rPr>
              <a:t>TeCP</a:t>
            </a:r>
            <a:r>
              <a:rPr lang="en-US" altLang="zh-CN" sz="2000" dirty="0">
                <a:ea typeface="+mn-lt"/>
                <a:cs typeface="+mn-lt"/>
              </a:rPr>
              <a:t>     </a:t>
            </a:r>
            <a:r>
              <a:rPr lang="en-US" altLang="ja-CN" dirty="0"/>
              <a:t>Test conducted to investigate medical problem​</a:t>
            </a:r>
            <a:endParaRPr lang="en-US" altLang="zh-CN" sz="2000" dirty="0">
              <a:ea typeface="+mn-lt"/>
              <a:cs typeface="+mn-lt"/>
            </a:endParaRPr>
          </a:p>
          <a:p>
            <a:pPr marL="514350" indent="-514350">
              <a:buFont typeface="+mj-lt"/>
              <a:buAutoNum type="arabicPeriod"/>
            </a:pPr>
            <a:r>
              <a:rPr lang="en-US" altLang="zh-CN" sz="2000" dirty="0">
                <a:ea typeface="+mn-lt"/>
                <a:cs typeface="+mn-lt"/>
              </a:rPr>
              <a:t>PIP        </a:t>
            </a:r>
            <a:r>
              <a:rPr lang="en-US" altLang="ja-CN" dirty="0"/>
              <a:t>Medical problem indicates medical problem</a:t>
            </a:r>
            <a:endParaRPr lang="en-US" altLang="zh-CN" sz="2000" dirty="0">
              <a:ea typeface="+mn-lt"/>
              <a:cs typeface="+mn-lt"/>
            </a:endParaRPr>
          </a:p>
          <a:p>
            <a:r>
              <a:rPr lang="en-US" altLang="ja-JP" sz="2000" dirty="0">
                <a:latin typeface="MS Gothic"/>
                <a:ea typeface="MS Gothic"/>
                <a:cs typeface="Calibri"/>
              </a:rPr>
              <a:t>(</a:t>
            </a:r>
            <a:r>
              <a:rPr lang="ja-JP" altLang="en-US" sz="2000">
                <a:latin typeface="MS Gothic"/>
                <a:ea typeface="MS Gothic"/>
                <a:cs typeface="Calibri"/>
              </a:rPr>
              <a:t>詳細は付録を参考</a:t>
            </a:r>
            <a:r>
              <a:rPr lang="en-US" altLang="ja-JP" sz="2000" dirty="0">
                <a:latin typeface="MS Gothic"/>
                <a:ea typeface="MS Gothic"/>
                <a:cs typeface="Calibri"/>
              </a:rPr>
              <a:t>)</a:t>
            </a:r>
            <a:endParaRPr lang="ja-JP" altLang="en-US" sz="2000">
              <a:latin typeface="MS Gothic"/>
              <a:ea typeface="MS Gothic"/>
              <a:cs typeface="Calibri"/>
            </a:endParaRPr>
          </a:p>
        </p:txBody>
      </p:sp>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研究データ（２）</a:t>
            </a:r>
            <a:endParaRPr lang="ja-JP" altLang="en-US" sz="4000" b="1" dirty="0">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dirty="0">
                <a:latin typeface="Calibri"/>
                <a:ea typeface="MS Gothic"/>
                <a:cs typeface="+mn-lt"/>
              </a:rPr>
              <a:t>2010</a:t>
            </a:r>
            <a:r>
              <a:rPr kumimoji="1" lang="zh-CN" altLang="en-US" sz="2800" dirty="0">
                <a:ea typeface="MS Gothic"/>
              </a:rPr>
              <a:t> </a:t>
            </a:r>
            <a:r>
              <a:rPr kumimoji="1" lang="en-US" altLang="zh-CN" sz="2800" dirty="0">
                <a:ea typeface="MS Gothic"/>
              </a:rPr>
              <a:t>i2b2/</a:t>
            </a:r>
            <a:r>
              <a:rPr kumimoji="1" lang="en-US" altLang="zh-CN" sz="2800" dirty="0" err="1">
                <a:ea typeface="MS Gothic"/>
              </a:rPr>
              <a:t>va</a:t>
            </a:r>
            <a:r>
              <a:rPr kumimoji="1" lang="zh-CN" altLang="en-US" sz="2800" dirty="0">
                <a:ea typeface="MS Gothic"/>
              </a:rPr>
              <a:t> </a:t>
            </a:r>
            <a:r>
              <a:rPr kumimoji="1" lang="en-US" altLang="zh-CN" sz="2800" dirty="0">
                <a:ea typeface="MS Gothic"/>
              </a:rPr>
              <a:t>challenge</a:t>
            </a:r>
            <a:r>
              <a:rPr kumimoji="1" lang="zh-CN" altLang="en-US" sz="2800" dirty="0">
                <a:ea typeface="MS Gothic"/>
              </a:rPr>
              <a:t> </a:t>
            </a:r>
            <a:r>
              <a:rPr kumimoji="1" lang="zh-CN" altLang="en-US" sz="2800" dirty="0">
                <a:latin typeface="MS Gothic"/>
                <a:ea typeface="MS Gothic"/>
              </a:rPr>
              <a:t>に提供されたデータ</a:t>
            </a:r>
            <a:endParaRPr lang="en-US" altLang="zh-CN" sz="2800" dirty="0">
              <a:latin typeface="MS Gothic"/>
              <a:ea typeface="MS Gothic"/>
              <a:cs typeface="Calibri"/>
            </a:endParaRPr>
          </a:p>
          <a:p>
            <a:pPr marL="914400" lvl="1" indent="-457200">
              <a:buFont typeface="Arial" panose="020B0604020202020204" pitchFamily="34" charset="0"/>
              <a:buChar char="•"/>
            </a:pPr>
            <a:endParaRPr lang="en-US" altLang="zh-CN" sz="2000" dirty="0">
              <a:latin typeface="MS Gothic"/>
              <a:ea typeface="+mn-lt"/>
              <a:cs typeface="+mn-lt"/>
            </a:endParaRPr>
          </a:p>
        </p:txBody>
      </p:sp>
      <p:sp>
        <p:nvSpPr>
          <p:cNvPr id="5" name="テキスト ボックス 3">
            <a:extLst>
              <a:ext uri="{FF2B5EF4-FFF2-40B4-BE49-F238E27FC236}">
                <a16:creationId xmlns:a16="http://schemas.microsoft.com/office/drawing/2014/main" id="{B29A853F-FBD3-413C-A4E2-1CCDCF0510D5}"/>
              </a:ext>
            </a:extLst>
          </p:cNvPr>
          <p:cNvSpPr txBox="1"/>
          <p:nvPr/>
        </p:nvSpPr>
        <p:spPr>
          <a:xfrm>
            <a:off x="1606736" y="2448342"/>
            <a:ext cx="3743074" cy="273921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Entity</a:t>
            </a:r>
            <a:r>
              <a:rPr lang="en-US" sz="2800" b="1" dirty="0">
                <a:ea typeface="MS PGothic" panose="020B0600070205080204" pitchFamily="34" charset="-128"/>
                <a:cs typeface="+mn-lt"/>
              </a:rPr>
              <a:t>(</a:t>
            </a:r>
            <a:r>
              <a:rPr lang="ja-JP" altLang="en-US" sz="2800" b="1">
                <a:latin typeface="MS PGothic" panose="020B0600070205080204" pitchFamily="34" charset="-128"/>
                <a:ea typeface="MS PGothic" panose="020B0600070205080204" pitchFamily="34" charset="-128"/>
                <a:cs typeface="+mn-lt"/>
              </a:rPr>
              <a:t>固有表現</a:t>
            </a:r>
            <a:r>
              <a:rPr lang="en-US" sz="2800" b="1" dirty="0">
                <a:ea typeface="MS PGothic" panose="020B0600070205080204" pitchFamily="34" charset="-128"/>
                <a:cs typeface="+mn-lt"/>
              </a:rPr>
              <a:t>)</a:t>
            </a:r>
          </a:p>
          <a:p>
            <a:pPr marL="457200" indent="-457200">
              <a:buFont typeface="+mj-lt"/>
              <a:buAutoNum type="arabicPeriod"/>
            </a:pPr>
            <a:r>
              <a:rPr lang="en-US" altLang="zh-CN" sz="2400" dirty="0">
                <a:ea typeface="+mn-lt"/>
                <a:cs typeface="+mn-lt"/>
              </a:rPr>
              <a:t>Medical</a:t>
            </a:r>
            <a:r>
              <a:rPr lang="zh-CN" altLang="en-US" sz="2400" dirty="0">
                <a:ea typeface="+mn-lt"/>
                <a:cs typeface="+mn-lt"/>
              </a:rPr>
              <a:t> </a:t>
            </a:r>
            <a:r>
              <a:rPr lang="en-US" altLang="zh-CN" sz="2400" dirty="0">
                <a:ea typeface="+mn-lt"/>
                <a:cs typeface="+mn-lt"/>
              </a:rPr>
              <a:t>Problem</a:t>
            </a:r>
            <a:endParaRPr lang="en-US" sz="2400" dirty="0">
              <a:ea typeface="+mn-lt"/>
              <a:cs typeface="+mn-lt"/>
            </a:endParaRPr>
          </a:p>
          <a:p>
            <a:pPr marL="457200" indent="-457200">
              <a:buFont typeface="+mj-lt"/>
              <a:buAutoNum type="arabicPeriod"/>
            </a:pPr>
            <a:r>
              <a:rPr lang="en-US" altLang="zh-CN" sz="2400" dirty="0">
                <a:ea typeface="+mn-lt"/>
                <a:cs typeface="+mn-lt"/>
              </a:rPr>
              <a:t>Treatment</a:t>
            </a:r>
            <a:endParaRPr lang="en-US" sz="2400" dirty="0">
              <a:ea typeface="+mn-lt"/>
              <a:cs typeface="+mn-lt"/>
            </a:endParaRPr>
          </a:p>
          <a:p>
            <a:pPr marL="457200" indent="-457200">
              <a:buFont typeface="+mj-lt"/>
              <a:buAutoNum type="arabicPeriod"/>
            </a:pPr>
            <a:r>
              <a:rPr lang="en-US" altLang="zh-CN" sz="2400" dirty="0">
                <a:ea typeface="+mn-lt"/>
                <a:cs typeface="+mn-lt"/>
              </a:rPr>
              <a:t>Test</a:t>
            </a:r>
            <a:endParaRPr lang="en-US" sz="2400" dirty="0">
              <a:ea typeface="+mn-lt"/>
              <a:cs typeface="+mn-lt"/>
            </a:endParaRPr>
          </a:p>
          <a:p>
            <a:endParaRPr lang="en-US" dirty="0">
              <a:latin typeface="MS Gothic"/>
              <a:cs typeface="Calibri"/>
            </a:endParaRPr>
          </a:p>
          <a:p>
            <a:endParaRPr lang="en-US" dirty="0">
              <a:latin typeface="MS Gothic"/>
              <a:cs typeface="Calibri"/>
            </a:endParaRPr>
          </a:p>
          <a:p>
            <a:endParaRPr lang="en-US" dirty="0">
              <a:latin typeface="MS Gothic"/>
              <a:cs typeface="Calibri"/>
            </a:endParaRPr>
          </a:p>
          <a:p>
            <a:endParaRPr lang="ja-CN" altLang="en-US" dirty="0">
              <a:cs typeface="Calibri" panose="020F0502020204030204"/>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423221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271239" y="2106368"/>
            <a:ext cx="8629219" cy="1661993"/>
          </a:xfrm>
          <a:prstGeom prst="rect">
            <a:avLst/>
          </a:prstGeom>
          <a:noFill/>
        </p:spPr>
        <p:txBody>
          <a:bodyPr wrap="square" rtlCol="0">
            <a:spAutoFit/>
          </a:bodyPr>
          <a:lstStyle/>
          <a:p>
            <a:pPr marL="457200" indent="-457200">
              <a:buFont typeface="Arial" panose="020B0604020202020204" pitchFamily="34" charset="0"/>
              <a:buChar char="•"/>
            </a:pPr>
            <a:r>
              <a:rPr lang="ja-CN" altLang="en-US" sz="2800" dirty="0">
                <a:latin typeface="MS Gothic"/>
                <a:ea typeface="MS Gothic"/>
                <a:cs typeface="Calibri"/>
              </a:rPr>
              <a:t>実験を行う</a:t>
            </a:r>
            <a:endParaRPr lang="en-US" altLang="ja-CN" sz="2800" dirty="0">
              <a:latin typeface="MS Gothic"/>
              <a:ea typeface="MS Gothic"/>
              <a:cs typeface="Calibri"/>
            </a:endParaRPr>
          </a:p>
          <a:p>
            <a:endParaRPr lang="en-US" altLang="ja-CN" sz="2800" dirty="0">
              <a:latin typeface="MS Gothic"/>
              <a:ea typeface="MS Gothic"/>
              <a:cs typeface="Calibri"/>
            </a:endParaRPr>
          </a:p>
          <a:p>
            <a:endParaRPr kumimoji="1" lang="en-US" altLang="ja-CN" dirty="0"/>
          </a:p>
          <a:p>
            <a:pPr marL="457200" indent="-457200">
              <a:buFont typeface="Arial" panose="020B0604020202020204" pitchFamily="34" charset="0"/>
              <a:buChar char="•"/>
            </a:pPr>
            <a:r>
              <a:rPr lang="ja-CN" altLang="en-US" sz="2800" dirty="0">
                <a:latin typeface="MS Gothic"/>
                <a:ea typeface="MS Gothic"/>
                <a:cs typeface="Calibri"/>
              </a:rPr>
              <a:t>他のカルテデータ探す</a:t>
            </a:r>
          </a:p>
        </p:txBody>
      </p:sp>
    </p:spTree>
    <p:extLst>
      <p:ext uri="{BB962C8B-B14F-4D97-AF65-F5344CB8AC3E}">
        <p14:creationId xmlns:p14="http://schemas.microsoft.com/office/powerpoint/2010/main" val="26212402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1128</TotalTime>
  <Words>690</Words>
  <Application>Microsoft Macintosh PowerPoint</Application>
  <PresentationFormat>ワイド画面</PresentationFormat>
  <Paragraphs>107</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MS Gothic</vt:lpstr>
      <vt:lpstr>MS PGothic</vt:lpstr>
      <vt:lpstr>Arial</vt:lpstr>
      <vt:lpstr>Calibri</vt:lpstr>
      <vt:lpstr>Calibri Light</vt:lpstr>
      <vt:lpstr>Wingdings</vt:lpstr>
      <vt:lpstr>Retrospect</vt:lpstr>
      <vt:lpstr>共同学習方式による電子カルテからの エンティティ関係抽出手法</vt:lpstr>
      <vt:lpstr>研究背景</vt:lpstr>
      <vt:lpstr>研究目的</vt:lpstr>
      <vt:lpstr>エンティティ関係抽出方法</vt:lpstr>
      <vt:lpstr>既存手法</vt:lpstr>
      <vt:lpstr>提案手法</vt:lpstr>
      <vt:lpstr>研究データ（１）</vt:lpstr>
      <vt:lpstr>研究データ（２）</vt:lpstr>
      <vt:lpstr>今後の予定</vt:lpstr>
      <vt:lpstr>付録</vt:lpstr>
      <vt:lpstr>医学的エンティティ関係（カテゴリ１〜3）</vt:lpstr>
      <vt:lpstr>医学的エンティティ関係（カテゴリ4〜5）</vt:lpstr>
      <vt:lpstr>医学的エンティティ関係（カテゴリ6〜8）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FANG Xintao(gr0475vx)</cp:lastModifiedBy>
  <cp:revision>328</cp:revision>
  <dcterms:created xsi:type="dcterms:W3CDTF">2020-10-03T08:05:31Z</dcterms:created>
  <dcterms:modified xsi:type="dcterms:W3CDTF">2020-12-19T09:37:39Z</dcterms:modified>
</cp:coreProperties>
</file>