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5"/>
  </p:notesMasterIdLst>
  <p:sldIdLst>
    <p:sldId id="256" r:id="rId2"/>
    <p:sldId id="265" r:id="rId3"/>
    <p:sldId id="297" r:id="rId4"/>
    <p:sldId id="266" r:id="rId5"/>
    <p:sldId id="294" r:id="rId6"/>
    <p:sldId id="277" r:id="rId7"/>
    <p:sldId id="298" r:id="rId8"/>
    <p:sldId id="292" r:id="rId9"/>
    <p:sldId id="291" r:id="rId10"/>
    <p:sldId id="267" r:id="rId11"/>
    <p:sldId id="274" r:id="rId12"/>
    <p:sldId id="283" r:id="rId13"/>
    <p:sldId id="300" r:id="rId14"/>
    <p:sldId id="299" r:id="rId15"/>
    <p:sldId id="301" r:id="rId16"/>
    <p:sldId id="304" r:id="rId17"/>
    <p:sldId id="305" r:id="rId18"/>
    <p:sldId id="296" r:id="rId19"/>
    <p:sldId id="295" r:id="rId20"/>
    <p:sldId id="280" r:id="rId21"/>
    <p:sldId id="270"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5BA3A-4E0B-E544-A39E-2D85EA1C4639}" v="1" dt="2021-04-24T23:18:32.21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94694"/>
  </p:normalViewPr>
  <p:slideViewPr>
    <p:cSldViewPr snapToGrid="0" snapToObjects="1">
      <p:cViewPr varScale="1">
        <p:scale>
          <a:sx n="121" d="100"/>
          <a:sy n="121"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ＦＡＮＧ Ｘｉｎｔａｏ(gr0475vx)" userId="f5a69607-3c73-4172-a63e-2f8eff800f7d" providerId="ADAL" clId="{3675BA3A-4E0B-E544-A39E-2D85EA1C4639}"/>
    <pc:docChg chg="modSld">
      <pc:chgData name="ＦＡＮＧ Ｘｉｎｔａｏ(gr0475vx)" userId="f5a69607-3c73-4172-a63e-2f8eff800f7d" providerId="ADAL" clId="{3675BA3A-4E0B-E544-A39E-2D85EA1C4639}" dt="2021-04-24T23:18:43.306" v="2" actId="108"/>
      <pc:docMkLst>
        <pc:docMk/>
      </pc:docMkLst>
      <pc:sldChg chg="modSp mod">
        <pc:chgData name="ＦＡＮＧ Ｘｉｎｔａｏ(gr0475vx)" userId="f5a69607-3c73-4172-a63e-2f8eff800f7d" providerId="ADAL" clId="{3675BA3A-4E0B-E544-A39E-2D85EA1C4639}" dt="2021-04-24T23:18:43.306" v="2" actId="108"/>
        <pc:sldMkLst>
          <pc:docMk/>
          <pc:sldMk cId="364124817" sldId="304"/>
        </pc:sldMkLst>
        <pc:spChg chg="mod">
          <ac:chgData name="ＦＡＮＧ Ｘｉｎｔａｏ(gr0475vx)" userId="f5a69607-3c73-4172-a63e-2f8eff800f7d" providerId="ADAL" clId="{3675BA3A-4E0B-E544-A39E-2D85EA1C4639}" dt="2021-04-24T23:18:43.306" v="2" actId="108"/>
          <ac:spMkLst>
            <pc:docMk/>
            <pc:sldMk cId="364124817" sldId="304"/>
            <ac:spMk id="5" creationId="{89989C8C-AA8D-4F47-A801-AA351DF310C7}"/>
          </ac:spMkLst>
        </pc:sp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7388818545813939E-2"/>
          <c:y val="3.037622690682051E-2"/>
          <c:w val="0.92688127460629921"/>
          <c:h val="0.84188325283690624"/>
        </c:manualLayout>
      </c:layout>
      <c:barChart>
        <c:barDir val="col"/>
        <c:grouping val="clustered"/>
        <c:varyColors val="0"/>
        <c:ser>
          <c:idx val="0"/>
          <c:order val="0"/>
          <c:tx>
            <c:strRef>
              <c:f>Sheet1!$B$1</c:f>
              <c:strCache>
                <c:ptCount val="1"/>
                <c:pt idx="0">
                  <c:v>固有表現のF値</c:v>
                </c:pt>
              </c:strCache>
            </c:strRef>
          </c:tx>
          <c:spPr>
            <a:solidFill>
              <a:schemeClr val="accent1"/>
            </a:solidFill>
            <a:ln>
              <a:noFill/>
            </a:ln>
            <a:effectLst/>
          </c:spPr>
          <c:invertIfNegative val="0"/>
          <c:cat>
            <c:strRef>
              <c:f>Sheet1!$A$2:$A$6</c:f>
              <c:strCache>
                <c:ptCount val="5"/>
                <c:pt idx="0">
                  <c:v>Bi-LSTM(Wiki+Giga)</c:v>
                </c:pt>
                <c:pt idx="1">
                  <c:v>Bi-LSTM(PubMed+PMC)</c:v>
                </c:pt>
                <c:pt idx="2">
                  <c:v>BERT(Wiki+Books)</c:v>
                </c:pt>
                <c:pt idx="3">
                  <c:v>BERT(PubMed)</c:v>
                </c:pt>
                <c:pt idx="4">
                  <c:v>BERT(PubMed+MIMIC)</c:v>
                </c:pt>
              </c:strCache>
            </c:strRef>
          </c:cat>
          <c:val>
            <c:numRef>
              <c:f>Sheet1!$B$2:$B$6</c:f>
              <c:numCache>
                <c:formatCode>General</c:formatCode>
                <c:ptCount val="5"/>
                <c:pt idx="0">
                  <c:v>83.42</c:v>
                </c:pt>
                <c:pt idx="1">
                  <c:v>83.31</c:v>
                </c:pt>
                <c:pt idx="2">
                  <c:v>92.53</c:v>
                </c:pt>
                <c:pt idx="3">
                  <c:v>92.92</c:v>
                </c:pt>
                <c:pt idx="4">
                  <c:v>94.3</c:v>
                </c:pt>
              </c:numCache>
            </c:numRef>
          </c:val>
          <c:extLst>
            <c:ext xmlns:c16="http://schemas.microsoft.com/office/drawing/2014/chart" uri="{C3380CC4-5D6E-409C-BE32-E72D297353CC}">
              <c16:uniqueId val="{00000000-F5E3-A74E-BA1E-947FFF7AFFA5}"/>
            </c:ext>
          </c:extLst>
        </c:ser>
        <c:ser>
          <c:idx val="1"/>
          <c:order val="1"/>
          <c:tx>
            <c:strRef>
              <c:f>Sheet1!$C$1</c:f>
              <c:strCache>
                <c:ptCount val="1"/>
                <c:pt idx="0">
                  <c:v>エンティティ関係のF値</c:v>
                </c:pt>
              </c:strCache>
            </c:strRef>
          </c:tx>
          <c:spPr>
            <a:solidFill>
              <a:schemeClr val="accent2"/>
            </a:solidFill>
            <a:ln>
              <a:noFill/>
            </a:ln>
            <a:effectLst/>
          </c:spPr>
          <c:invertIfNegative val="0"/>
          <c:cat>
            <c:strRef>
              <c:f>Sheet1!$A$2:$A$6</c:f>
              <c:strCache>
                <c:ptCount val="5"/>
                <c:pt idx="0">
                  <c:v>Bi-LSTM(Wiki+Giga)</c:v>
                </c:pt>
                <c:pt idx="1">
                  <c:v>Bi-LSTM(PubMed+PMC)</c:v>
                </c:pt>
                <c:pt idx="2">
                  <c:v>BERT(Wiki+Books)</c:v>
                </c:pt>
                <c:pt idx="3">
                  <c:v>BERT(PubMed)</c:v>
                </c:pt>
                <c:pt idx="4">
                  <c:v>BERT(PubMed+MIMIC)</c:v>
                </c:pt>
              </c:strCache>
            </c:strRef>
          </c:cat>
          <c:val>
            <c:numRef>
              <c:f>Sheet1!$C$2:$C$6</c:f>
              <c:numCache>
                <c:formatCode>General</c:formatCode>
                <c:ptCount val="5"/>
                <c:pt idx="0">
                  <c:v>28.53</c:v>
                </c:pt>
                <c:pt idx="1">
                  <c:v>29.46</c:v>
                </c:pt>
                <c:pt idx="2">
                  <c:v>33.04</c:v>
                </c:pt>
                <c:pt idx="3">
                  <c:v>38.090000000000003</c:v>
                </c:pt>
                <c:pt idx="4">
                  <c:v>41.43</c:v>
                </c:pt>
              </c:numCache>
            </c:numRef>
          </c:val>
          <c:extLst>
            <c:ext xmlns:c16="http://schemas.microsoft.com/office/drawing/2014/chart" uri="{C3380CC4-5D6E-409C-BE32-E72D297353CC}">
              <c16:uniqueId val="{00000004-F5E3-A74E-BA1E-947FFF7AFFA5}"/>
            </c:ext>
          </c:extLst>
        </c:ser>
        <c:dLbls>
          <c:showLegendKey val="0"/>
          <c:showVal val="0"/>
          <c:showCatName val="0"/>
          <c:showSerName val="0"/>
          <c:showPercent val="0"/>
          <c:showBubbleSize val="0"/>
        </c:dLbls>
        <c:gapWidth val="219"/>
        <c:overlap val="-27"/>
        <c:axId val="434662704"/>
        <c:axId val="478461984"/>
      </c:barChart>
      <c:catAx>
        <c:axId val="43466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78461984"/>
        <c:crosses val="autoZero"/>
        <c:auto val="1"/>
        <c:lblAlgn val="ctr"/>
        <c:lblOffset val="100"/>
        <c:noMultiLvlLbl val="0"/>
      </c:catAx>
      <c:valAx>
        <c:axId val="478461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3466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4/25/21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15</a:t>
            </a:fld>
            <a:endParaRPr lang="en-US"/>
          </a:p>
        </p:txBody>
      </p:sp>
    </p:spTree>
    <p:extLst>
      <p:ext uri="{BB962C8B-B14F-4D97-AF65-F5344CB8AC3E}">
        <p14:creationId xmlns:p14="http://schemas.microsoft.com/office/powerpoint/2010/main" val="3035862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18</a:t>
            </a:fld>
            <a:endParaRPr lang="en-US"/>
          </a:p>
        </p:txBody>
      </p:sp>
    </p:spTree>
    <p:extLst>
      <p:ext uri="{BB962C8B-B14F-4D97-AF65-F5344CB8AC3E}">
        <p14:creationId xmlns:p14="http://schemas.microsoft.com/office/powerpoint/2010/main" val="1925677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4/25/21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4/25/21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4/25/21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4/25/21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4/25/21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4/25/21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4/25/21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4/25/21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4/25/21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4/25/21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4/25/21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4/25/21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1072304"/>
            <a:ext cx="11546958" cy="2246769"/>
          </a:xfrm>
        </p:spPr>
        <p:txBody>
          <a:bodyPr>
            <a:noAutofit/>
          </a:bodyPr>
          <a:lstStyle/>
          <a:p>
            <a:pPr algn="ctr"/>
            <a:r>
              <a:rPr lang="en" altLang="ja-CN" sz="4400" b="1" dirty="0">
                <a:latin typeface="+mn-lt"/>
              </a:rPr>
              <a:t>Joint Entity and Relation Extraction from Clinical Records Using</a:t>
            </a:r>
            <a:r>
              <a:rPr lang="zh-CN" altLang="en-US" sz="4400" b="1" dirty="0">
                <a:latin typeface="+mn-lt"/>
              </a:rPr>
              <a:t> </a:t>
            </a:r>
            <a:r>
              <a:rPr lang="en" altLang="ja-CN" sz="4400" b="1" dirty="0">
                <a:latin typeface="+mn-lt"/>
              </a:rPr>
              <a:t>Pre-trained Language Model</a:t>
            </a:r>
            <a:br>
              <a:rPr lang="en" altLang="ja-CN" sz="4400" b="1" dirty="0">
                <a:latin typeface="+mn-lt"/>
              </a:rPr>
            </a:br>
            <a:r>
              <a:rPr lang="en-US" altLang="zh-CN" sz="4400" b="1" dirty="0">
                <a:latin typeface="MS PGothic" panose="020B0600070205080204" pitchFamily="34" charset="-128"/>
                <a:ea typeface="MS PGothic" panose="020B0600070205080204" pitchFamily="34" charset="-128"/>
              </a:rPr>
              <a:t>(</a:t>
            </a:r>
            <a:r>
              <a:rPr lang="ja-JP" altLang="en-US" sz="4000" b="1">
                <a:latin typeface="MS PGothic" panose="020B0600070205080204" pitchFamily="34" charset="-128"/>
                <a:ea typeface="MS PGothic" panose="020B0600070205080204" pitchFamily="34" charset="-128"/>
              </a:rPr>
              <a:t>共同学習方式による電子カルテからの​</a:t>
            </a:r>
            <a:br>
              <a:rPr lang="ja-JP" altLang="en-US" sz="4000" b="1">
                <a:latin typeface="MS PGothic" panose="020B0600070205080204" pitchFamily="34" charset="-128"/>
                <a:ea typeface="MS PGothic" panose="020B0600070205080204" pitchFamily="34" charset="-128"/>
              </a:rPr>
            </a:br>
            <a:r>
              <a:rPr lang="ja-JP" altLang="en-US" sz="4000" b="1">
                <a:latin typeface="MS PGothic" panose="020B0600070205080204" pitchFamily="34" charset="-128"/>
                <a:ea typeface="MS PGothic" panose="020B0600070205080204" pitchFamily="34" charset="-128"/>
              </a:rPr>
              <a:t>エンティティ関係抽出手法 </a:t>
            </a:r>
            <a:r>
              <a:rPr lang="en-US" altLang="zh-CN" sz="4400" b="1" dirty="0">
                <a:latin typeface="MS PGothic" panose="020B0600070205080204" pitchFamily="34" charset="-128"/>
                <a:ea typeface="MS PGothic" panose="020B0600070205080204" pitchFamily="34" charset="-128"/>
              </a:rPr>
              <a:t>)</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538928"/>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cap="all" dirty="0">
                <a:latin typeface="MS PGothic"/>
                <a:ea typeface="MS PGothic"/>
              </a:rPr>
              <a:t>第一回ゼミ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b="1" cap="all" dirty="0">
                <a:latin typeface="MS PGothic"/>
                <a:ea typeface="MS PGothic"/>
              </a:rPr>
              <a:t> </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2021-04-16</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実験（２）</a:t>
            </a:r>
          </a:p>
        </p:txBody>
      </p:sp>
      <p:sp>
        <p:nvSpPr>
          <p:cNvPr id="3" name="TextBox 2">
            <a:extLst>
              <a:ext uri="{FF2B5EF4-FFF2-40B4-BE49-F238E27FC236}">
                <a16:creationId xmlns:a16="http://schemas.microsoft.com/office/drawing/2014/main" id="{80DD6DD9-4DED-43D1-B8A0-AC78CFD0096E}"/>
              </a:ext>
            </a:extLst>
          </p:cNvPr>
          <p:cNvSpPr txBox="1"/>
          <p:nvPr/>
        </p:nvSpPr>
        <p:spPr>
          <a:xfrm>
            <a:off x="619612" y="1776517"/>
            <a:ext cx="1118596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ja-JP" sz="2800">
                <a:ea typeface="MS Gothic"/>
                <a:cs typeface="Calibri"/>
              </a:rPr>
              <a:t>2010 i2b2/VA challenge </a:t>
            </a:r>
            <a:r>
              <a:rPr lang="ja-JP" altLang="en-US" sz="2800">
                <a:latin typeface="MS Gothic"/>
                <a:ea typeface="MS Gothic"/>
                <a:cs typeface="Calibri"/>
              </a:rPr>
              <a:t>は２つのタスクを提案して、それらにデータを提供した</a:t>
            </a:r>
            <a:r>
              <a:rPr lang="en-US" altLang="ja-JP" sz="2800">
                <a:latin typeface="MS Gothic"/>
                <a:ea typeface="MS Gothic"/>
                <a:cs typeface="Calibri"/>
              </a:rPr>
              <a:t>(</a:t>
            </a:r>
            <a:r>
              <a:rPr lang="en-US" altLang="ja-JP" sz="2800">
                <a:ea typeface="MS Gothic"/>
                <a:cs typeface="Calibri"/>
              </a:rPr>
              <a:t>170</a:t>
            </a:r>
            <a:r>
              <a:rPr lang="ja-JP" altLang="en-US" sz="2800">
                <a:latin typeface="MS Gothic"/>
                <a:ea typeface="MS Gothic"/>
                <a:cs typeface="Calibri"/>
              </a:rPr>
              <a:t>件の訓練レポートと</a:t>
            </a:r>
            <a:r>
              <a:rPr lang="en-US" altLang="ja-JP" sz="2800">
                <a:ea typeface="MS Gothic"/>
                <a:cs typeface="Calibri"/>
              </a:rPr>
              <a:t>256</a:t>
            </a:r>
            <a:r>
              <a:rPr lang="ja-JP" altLang="en-US" sz="2800">
                <a:latin typeface="MS Gothic"/>
                <a:ea typeface="MS Gothic"/>
                <a:cs typeface="Calibri"/>
              </a:rPr>
              <a:t>件のテストレポート</a:t>
            </a:r>
            <a:r>
              <a:rPr lang="en-US" altLang="ja-JP" sz="2800">
                <a:latin typeface="MS Gothic"/>
                <a:ea typeface="MS Gothic"/>
                <a:cs typeface="Calibri"/>
              </a:rPr>
              <a:t>)</a:t>
            </a:r>
            <a:endParaRPr lang="ja-JP" altLang="en-US" sz="2800">
              <a:latin typeface="MS Gothic"/>
              <a:ea typeface="MS Gothic"/>
              <a:cs typeface="Calibri"/>
            </a:endParaRPr>
          </a:p>
          <a:p>
            <a:pPr marL="914400" lvl="1" indent="-457200">
              <a:buFont typeface="Arial" panose="020B0604020202020204" pitchFamily="34" charset="0"/>
              <a:buChar char="•"/>
            </a:pPr>
            <a:r>
              <a:rPr lang="en-US" altLang="ja-JP" sz="2800">
                <a:ea typeface="MS Gothic"/>
                <a:cs typeface="Calibri"/>
              </a:rPr>
              <a:t>2010 i2b2/VA challenge </a:t>
            </a:r>
            <a:r>
              <a:rPr lang="ja-JP" altLang="en-US" sz="2800">
                <a:latin typeface="MS Gothic"/>
                <a:ea typeface="MS Gothic"/>
                <a:cs typeface="Calibri"/>
              </a:rPr>
              <a:t>はカルテデータに対するチャレンジ</a:t>
            </a:r>
          </a:p>
          <a:p>
            <a:pPr marL="1371600" lvl="2" indent="-457200">
              <a:buFont typeface="Arial"/>
              <a:buChar char="•"/>
            </a:pPr>
            <a:r>
              <a:rPr lang="ja-JP" altLang="en-US" sz="2800">
                <a:latin typeface="MS Gothic"/>
                <a:ea typeface="MS Gothic"/>
                <a:cs typeface="Calibri"/>
              </a:rPr>
              <a:t>固有表現抽出の３つのカテゴリ</a:t>
            </a:r>
            <a:endParaRPr lang="en-US" altLang="ja-JP" sz="2800">
              <a:latin typeface="MS Gothic"/>
              <a:ea typeface="MS Gothic"/>
              <a:cs typeface="Calibri"/>
            </a:endParaRPr>
          </a:p>
          <a:p>
            <a:pPr marL="1828800" lvl="3" indent="-457200">
              <a:buFont typeface="Arial"/>
              <a:buChar char="•"/>
            </a:pPr>
            <a:r>
              <a:rPr lang="ja-JP" altLang="en-US" sz="2800">
                <a:latin typeface="MS Gothic"/>
                <a:ea typeface="MS Gothic"/>
                <a:cs typeface="Calibri"/>
              </a:rPr>
              <a:t>医療問題（</a:t>
            </a:r>
            <a:r>
              <a:rPr lang="en-US" altLang="ja-JP" sz="2800">
                <a:ea typeface="MS Gothic"/>
                <a:cs typeface="Calibri"/>
              </a:rPr>
              <a:t>medical problem</a:t>
            </a:r>
            <a:r>
              <a:rPr lang="ja-JP" altLang="en-US" sz="2800">
                <a:ea typeface="MS Gothic"/>
                <a:cs typeface="Calibri"/>
              </a:rPr>
              <a:t>）</a:t>
            </a:r>
            <a:endParaRPr lang="en-US">
              <a:cs typeface="Calibri"/>
            </a:endParaRPr>
          </a:p>
          <a:p>
            <a:pPr marL="1828800" lvl="3" indent="-457200">
              <a:buFont typeface="Arial"/>
              <a:buChar char="•"/>
            </a:pPr>
            <a:r>
              <a:rPr lang="ja-JP" altLang="en-US" sz="2800">
                <a:latin typeface="MS Gothic"/>
                <a:ea typeface="MS Gothic"/>
                <a:cs typeface="Calibri"/>
              </a:rPr>
              <a:t>治療法（</a:t>
            </a:r>
            <a:r>
              <a:rPr lang="en-US" altLang="ja-JP" sz="2800">
                <a:ea typeface="MS Gothic"/>
                <a:cs typeface="Calibri"/>
              </a:rPr>
              <a:t>treatment</a:t>
            </a:r>
            <a:r>
              <a:rPr lang="ja-JP" altLang="en-US" sz="2800">
                <a:ea typeface="MS Gothic"/>
                <a:cs typeface="Calibri"/>
              </a:rPr>
              <a:t>）</a:t>
            </a:r>
            <a:endParaRPr lang="en-US" altLang="ja-JP" sz="2800">
              <a:ea typeface="MS Gothic"/>
              <a:cs typeface="Calibri"/>
            </a:endParaRPr>
          </a:p>
          <a:p>
            <a:pPr marL="1828800" lvl="3" indent="-457200">
              <a:buFont typeface="Arial"/>
              <a:buChar char="•"/>
            </a:pPr>
            <a:r>
              <a:rPr lang="ja-JP" altLang="en-US" sz="2800">
                <a:latin typeface="MS Gothic"/>
                <a:ea typeface="MS Gothic"/>
                <a:cs typeface="Calibri"/>
              </a:rPr>
              <a:t>検査</a:t>
            </a:r>
            <a:r>
              <a:rPr lang="ja-JP" altLang="en-US" sz="2800">
                <a:latin typeface="Calibri" panose="020F0502020204030204" pitchFamily="34" charset="0"/>
                <a:ea typeface="MS Gothic"/>
                <a:cs typeface="Calibri" panose="020F0502020204030204" pitchFamily="34" charset="0"/>
              </a:rPr>
              <a:t>（</a:t>
            </a:r>
            <a:r>
              <a:rPr lang="en-US" altLang="ja-JP" sz="2800">
                <a:latin typeface="Calibri" panose="020F0502020204030204" pitchFamily="34" charset="0"/>
                <a:ea typeface="MS Gothic"/>
                <a:cs typeface="Calibri" panose="020F0502020204030204" pitchFamily="34" charset="0"/>
              </a:rPr>
              <a:t>test</a:t>
            </a:r>
            <a:r>
              <a:rPr lang="ja-JP" altLang="en-US" sz="2800">
                <a:latin typeface="Calibri" panose="020F0502020204030204" pitchFamily="34" charset="0"/>
                <a:ea typeface="MS Gothic"/>
                <a:cs typeface="Calibri" panose="020F0502020204030204" pitchFamily="34" charset="0"/>
              </a:rPr>
              <a:t>）</a:t>
            </a:r>
          </a:p>
          <a:p>
            <a:pPr marL="1828800" lvl="3" indent="-457200">
              <a:buFont typeface="Arial"/>
              <a:buChar char="•"/>
            </a:pPr>
            <a:endParaRPr lang="en-US" altLang="ja-JP" sz="2800">
              <a:latin typeface="MS Gothic"/>
              <a:ea typeface="MS Gothic"/>
              <a:cs typeface="Calibri"/>
            </a:endParaRPr>
          </a:p>
          <a:p>
            <a:pPr marL="1371600" lvl="2" indent="-457200">
              <a:buFont typeface="Arial"/>
              <a:buChar char="•"/>
            </a:pPr>
            <a:r>
              <a:rPr lang="ja-JP" altLang="en-US" sz="2800">
                <a:latin typeface="MS Gothic"/>
                <a:ea typeface="MS Gothic"/>
                <a:cs typeface="Calibri"/>
              </a:rPr>
              <a:t>関係抽出の８つのカテゴリ</a:t>
            </a:r>
            <a:endParaRPr lang="en-US" altLang="ja-JP" sz="280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lang="ja-JP" altLang="en-US" sz="4000" b="1">
                <a:solidFill>
                  <a:schemeClr val="tx1"/>
                </a:solidFill>
                <a:latin typeface="MS Gothic"/>
                <a:ea typeface="ＭＳ Ｐゴシック"/>
              </a:rPr>
              <a:t>実験（３）</a:t>
            </a:r>
          </a:p>
        </p:txBody>
      </p:sp>
      <p:sp>
        <p:nvSpPr>
          <p:cNvPr id="3" name="テキスト ボックス 2">
            <a:extLst>
              <a:ext uri="{FF2B5EF4-FFF2-40B4-BE49-F238E27FC236}">
                <a16:creationId xmlns:a16="http://schemas.microsoft.com/office/drawing/2014/main" id="{71A03476-5B85-C04B-834D-87B612537CF5}"/>
              </a:ext>
            </a:extLst>
          </p:cNvPr>
          <p:cNvSpPr txBox="1"/>
          <p:nvPr/>
        </p:nvSpPr>
        <p:spPr>
          <a:xfrm>
            <a:off x="1139658" y="1784222"/>
            <a:ext cx="10172332" cy="830997"/>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kumimoji="1" lang="en-US" altLang="zh-CN" sz="2800">
                <a:latin typeface="Calibri"/>
                <a:ea typeface="MS Gothic"/>
                <a:cs typeface="+mn-lt"/>
              </a:rPr>
              <a:t>2010</a:t>
            </a:r>
            <a:r>
              <a:rPr kumimoji="1" lang="zh-CN" altLang="en-US" sz="2800">
                <a:ea typeface="MS Gothic"/>
              </a:rPr>
              <a:t> </a:t>
            </a:r>
            <a:r>
              <a:rPr kumimoji="1" lang="en-US" altLang="zh-CN" sz="2800">
                <a:ea typeface="MS Gothic"/>
              </a:rPr>
              <a:t>i2b2/</a:t>
            </a:r>
            <a:r>
              <a:rPr kumimoji="1" lang="en-US" altLang="zh-CN" sz="2800" err="1">
                <a:ea typeface="MS Gothic"/>
              </a:rPr>
              <a:t>va</a:t>
            </a:r>
            <a:r>
              <a:rPr kumimoji="1" lang="zh-CN" altLang="en-US" sz="2800">
                <a:ea typeface="MS Gothic"/>
              </a:rPr>
              <a:t> </a:t>
            </a:r>
            <a:r>
              <a:rPr kumimoji="1" lang="en-US" altLang="zh-CN" sz="2800">
                <a:ea typeface="MS Gothic"/>
              </a:rPr>
              <a:t>challenge</a:t>
            </a:r>
            <a:r>
              <a:rPr kumimoji="1" lang="zh-CN" altLang="en-US" sz="2800">
                <a:ea typeface="MS Gothic"/>
              </a:rPr>
              <a:t> </a:t>
            </a:r>
            <a:r>
              <a:rPr kumimoji="1" lang="zh-CN" altLang="en-US" sz="2800">
                <a:latin typeface="MS Gothic"/>
                <a:ea typeface="MS Gothic"/>
              </a:rPr>
              <a:t>に提供されたデータ</a:t>
            </a:r>
            <a:endParaRPr lang="en-US" altLang="zh-CN" sz="2800">
              <a:latin typeface="MS Gothic"/>
              <a:ea typeface="MS Gothic"/>
              <a:cs typeface="Calibri"/>
            </a:endParaRPr>
          </a:p>
          <a:p>
            <a:pPr marL="914400" lvl="1" indent="-457200">
              <a:buFont typeface="Arial" panose="020B0604020202020204" pitchFamily="34" charset="0"/>
              <a:buChar char="•"/>
            </a:pPr>
            <a:endParaRPr lang="en-US" altLang="zh-CN" sz="2000">
              <a:latin typeface="MS Gothic"/>
              <a:ea typeface="+mn-lt"/>
              <a:cs typeface="+mn-lt"/>
            </a:endParaRPr>
          </a:p>
        </p:txBody>
      </p:sp>
      <p:sp>
        <p:nvSpPr>
          <p:cNvPr id="9" name="Slide Number Placeholder 8">
            <a:extLst>
              <a:ext uri="{FF2B5EF4-FFF2-40B4-BE49-F238E27FC236}">
                <a16:creationId xmlns:a16="http://schemas.microsoft.com/office/drawing/2014/main" id="{4842AAF2-ABE6-7541-8F2A-B15942C9F70E}"/>
              </a:ext>
            </a:extLst>
          </p:cNvPr>
          <p:cNvSpPr>
            <a:spLocks noGrp="1"/>
          </p:cNvSpPr>
          <p:nvPr>
            <p:ph type="sldNum" sz="quarter" idx="12"/>
          </p:nvPr>
        </p:nvSpPr>
        <p:spPr/>
        <p:txBody>
          <a:bodyPr/>
          <a:lstStyle/>
          <a:p>
            <a:fld id="{4FAB73BC-B049-4115-A692-8D63A059BFB8}" type="slidenum">
              <a:rPr lang="en-US" smtClean="0"/>
              <a:t>11</a:t>
            </a:fld>
            <a:endParaRPr lang="en-US"/>
          </a:p>
        </p:txBody>
      </p:sp>
      <p:pic>
        <p:nvPicPr>
          <p:cNvPr id="7" name="図 6" descr="テキスト&#10;&#10;自動的に生成された説明">
            <a:extLst>
              <a:ext uri="{FF2B5EF4-FFF2-40B4-BE49-F238E27FC236}">
                <a16:creationId xmlns:a16="http://schemas.microsoft.com/office/drawing/2014/main" id="{1EBBE143-46A5-EF4C-A590-508869F214F8}"/>
              </a:ext>
            </a:extLst>
          </p:cNvPr>
          <p:cNvPicPr>
            <a:picLocks noChangeAspect="1"/>
          </p:cNvPicPr>
          <p:nvPr/>
        </p:nvPicPr>
        <p:blipFill>
          <a:blip r:embed="rId2"/>
          <a:stretch>
            <a:fillRect/>
          </a:stretch>
        </p:blipFill>
        <p:spPr>
          <a:xfrm>
            <a:off x="284079" y="2917395"/>
            <a:ext cx="5552277" cy="2216607"/>
          </a:xfrm>
          <a:prstGeom prst="rect">
            <a:avLst/>
          </a:prstGeom>
        </p:spPr>
      </p:pic>
      <p:pic>
        <p:nvPicPr>
          <p:cNvPr id="10" name="図 9" descr="テキスト&#10;&#10;自動的に生成された説明">
            <a:extLst>
              <a:ext uri="{FF2B5EF4-FFF2-40B4-BE49-F238E27FC236}">
                <a16:creationId xmlns:a16="http://schemas.microsoft.com/office/drawing/2014/main" id="{6EFEF7D1-EC8A-F241-9D02-2C2B5F7D6E89}"/>
              </a:ext>
            </a:extLst>
          </p:cNvPr>
          <p:cNvPicPr>
            <a:picLocks noChangeAspect="1"/>
          </p:cNvPicPr>
          <p:nvPr/>
        </p:nvPicPr>
        <p:blipFill>
          <a:blip r:embed="rId3"/>
          <a:stretch>
            <a:fillRect/>
          </a:stretch>
        </p:blipFill>
        <p:spPr>
          <a:xfrm>
            <a:off x="5982220" y="2917395"/>
            <a:ext cx="5692160" cy="3152746"/>
          </a:xfrm>
          <a:prstGeom prst="rect">
            <a:avLst/>
          </a:prstGeom>
        </p:spPr>
      </p:pic>
      <p:sp>
        <p:nvSpPr>
          <p:cNvPr id="11" name="テキスト ボックス 10">
            <a:extLst>
              <a:ext uri="{FF2B5EF4-FFF2-40B4-BE49-F238E27FC236}">
                <a16:creationId xmlns:a16="http://schemas.microsoft.com/office/drawing/2014/main" id="{3A90F6D7-FC91-DC40-B2B0-B6B9273E7BEE}"/>
              </a:ext>
            </a:extLst>
          </p:cNvPr>
          <p:cNvSpPr txBox="1"/>
          <p:nvPr/>
        </p:nvSpPr>
        <p:spPr>
          <a:xfrm>
            <a:off x="1794934" y="2479921"/>
            <a:ext cx="3578578" cy="400110"/>
          </a:xfrm>
          <a:prstGeom prst="rect">
            <a:avLst/>
          </a:prstGeom>
          <a:noFill/>
        </p:spPr>
        <p:txBody>
          <a:bodyPr wrap="square" rtlCol="0">
            <a:spAutoFit/>
          </a:bodyPr>
          <a:lstStyle/>
          <a:p>
            <a:r>
              <a:rPr kumimoji="1" lang="en-US" altLang="zh-CN" sz="2000"/>
              <a:t>Entity(</a:t>
            </a:r>
            <a:r>
              <a:rPr kumimoji="1" lang="ja-CN" altLang="en-US" sz="2000">
                <a:latin typeface="MS Gothic" panose="020B0609070205080204" pitchFamily="49" charset="-128"/>
                <a:ea typeface="MS Gothic" panose="020B0609070205080204" pitchFamily="49" charset="-128"/>
              </a:rPr>
              <a:t>固有表現</a:t>
            </a:r>
            <a:r>
              <a:rPr kumimoji="1" lang="en-US" altLang="zh-CN" sz="2000"/>
              <a:t>)</a:t>
            </a:r>
            <a:endParaRPr kumimoji="1" lang="ja-CN" altLang="en-US" sz="2000"/>
          </a:p>
        </p:txBody>
      </p:sp>
      <p:sp>
        <p:nvSpPr>
          <p:cNvPr id="12" name="テキスト ボックス 11">
            <a:extLst>
              <a:ext uri="{FF2B5EF4-FFF2-40B4-BE49-F238E27FC236}">
                <a16:creationId xmlns:a16="http://schemas.microsoft.com/office/drawing/2014/main" id="{B0C53BA9-6515-E644-A38B-A0B538B63980}"/>
              </a:ext>
            </a:extLst>
          </p:cNvPr>
          <p:cNvSpPr txBox="1"/>
          <p:nvPr/>
        </p:nvSpPr>
        <p:spPr>
          <a:xfrm>
            <a:off x="7733412" y="2479921"/>
            <a:ext cx="3578578" cy="400110"/>
          </a:xfrm>
          <a:prstGeom prst="rect">
            <a:avLst/>
          </a:prstGeom>
          <a:noFill/>
        </p:spPr>
        <p:txBody>
          <a:bodyPr wrap="square" rtlCol="0">
            <a:spAutoFit/>
          </a:bodyPr>
          <a:lstStyle/>
          <a:p>
            <a:r>
              <a:rPr kumimoji="1" lang="en-US" altLang="zh-CN" sz="2000"/>
              <a:t>Relation(</a:t>
            </a:r>
            <a:r>
              <a:rPr kumimoji="1" lang="zh-CN" altLang="en-US" sz="2000">
                <a:latin typeface="MS Gothic" panose="020B0609070205080204" pitchFamily="49" charset="-128"/>
                <a:ea typeface="MS Gothic" panose="020B0609070205080204" pitchFamily="49" charset="-128"/>
              </a:rPr>
              <a:t>関係</a:t>
            </a:r>
            <a:r>
              <a:rPr kumimoji="1" lang="en-US" altLang="zh-CN" sz="2000"/>
              <a:t>)</a:t>
            </a:r>
            <a:endParaRPr kumimoji="1" lang="ja-CN" altLang="en-US" sz="2000"/>
          </a:p>
        </p:txBody>
      </p:sp>
      <p:sp>
        <p:nvSpPr>
          <p:cNvPr id="4" name="テキスト ボックス 3">
            <a:extLst>
              <a:ext uri="{FF2B5EF4-FFF2-40B4-BE49-F238E27FC236}">
                <a16:creationId xmlns:a16="http://schemas.microsoft.com/office/drawing/2014/main" id="{A6E68455-ADAD-6F48-A2F9-44C73C5FF94C}"/>
              </a:ext>
            </a:extLst>
          </p:cNvPr>
          <p:cNvSpPr txBox="1"/>
          <p:nvPr/>
        </p:nvSpPr>
        <p:spPr>
          <a:xfrm>
            <a:off x="5982220" y="6019167"/>
            <a:ext cx="3193311"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a:t>詳細は付録を参考</a:t>
            </a:r>
          </a:p>
        </p:txBody>
      </p:sp>
    </p:spTree>
    <p:extLst>
      <p:ext uri="{BB962C8B-B14F-4D97-AF65-F5344CB8AC3E}">
        <p14:creationId xmlns:p14="http://schemas.microsoft.com/office/powerpoint/2010/main" val="423221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zh-CN" altLang="en-US" sz="4000" b="1">
                <a:solidFill>
                  <a:schemeClr val="tx1"/>
                </a:solidFill>
                <a:latin typeface="MS Gothic"/>
                <a:ea typeface="ＭＳ Ｐゴシック"/>
              </a:rPr>
              <a:t>実験</a:t>
            </a:r>
            <a:r>
              <a:rPr kumimoji="1" lang="ja-CN" altLang="en-US" sz="4000" b="1">
                <a:solidFill>
                  <a:schemeClr val="tx1"/>
                </a:solidFill>
                <a:latin typeface="MS Gothic"/>
                <a:ea typeface="ＭＳ Ｐゴシック"/>
              </a:rPr>
              <a:t>結果</a:t>
            </a:r>
            <a:r>
              <a:rPr kumimoji="1" lang="en-US" altLang="ja-CN" sz="4000" b="1">
                <a:solidFill>
                  <a:schemeClr val="tx1"/>
                </a:solidFill>
                <a:latin typeface="MS Gothic"/>
                <a:ea typeface="ＭＳ Ｐゴシック"/>
              </a:rPr>
              <a:t>(1)</a:t>
            </a:r>
            <a:endParaRPr kumimoji="1" lang="en-US" altLang="en-US" sz="4000" b="1">
              <a:solidFill>
                <a:schemeClr val="tx1"/>
              </a:solidFill>
              <a:latin typeface="MS Gothic"/>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2182949816"/>
              </p:ext>
            </p:extLst>
          </p:nvPr>
        </p:nvGraphicFramePr>
        <p:xfrm>
          <a:off x="1631092" y="1841916"/>
          <a:ext cx="9461986" cy="259588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r>
                        <a:rPr lang="en-US" err="1"/>
                        <a:t>手法</a:t>
                      </a:r>
                      <a:endParaRPr lang="en-US"/>
                    </a:p>
                    <a:p>
                      <a:pPr algn="ctr"/>
                      <a:r>
                        <a:rPr lang="en-US"/>
                        <a:t>（</a:t>
                      </a:r>
                      <a:r>
                        <a:rPr lang="en-US" err="1"/>
                        <a:t>データセット</a:t>
                      </a:r>
                      <a:r>
                        <a:rPr lang="en-US"/>
                        <a:t>）</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err="1"/>
                        <a:t>固有表現抽出</a:t>
                      </a:r>
                      <a:endParaRPr lang="en-US" sz="1600"/>
                    </a:p>
                  </a:txBody>
                  <a:tcPr anchor="ctr"/>
                </a:tc>
                <a:tc hMerge="1">
                  <a:txBody>
                    <a:bodyPr/>
                    <a:lstStyle/>
                    <a:p>
                      <a:endParaRPr lang="en-US"/>
                    </a:p>
                  </a:txBody>
                  <a:tcPr/>
                </a:tc>
                <a:tc hMerge="1">
                  <a:txBody>
                    <a:bodyPr/>
                    <a:lstStyle/>
                    <a:p>
                      <a:endParaRPr lang="en-US"/>
                    </a:p>
                  </a:txBody>
                  <a:tcPr/>
                </a:tc>
                <a:tc gridSpan="3">
                  <a:txBody>
                    <a:bodyPr/>
                    <a:lstStyle/>
                    <a:p>
                      <a:pPr algn="ctr"/>
                      <a:r>
                        <a:rPr lang="en-US" sz="1600" err="1"/>
                        <a:t>関係抽出</a:t>
                      </a:r>
                      <a:endParaRPr lang="en-US" sz="160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 altLang="ja-CN" sz="1800" kern="1200">
                          <a:solidFill>
                            <a:schemeClr val="dk1"/>
                          </a:solidFill>
                          <a:effectLst/>
                          <a:latin typeface="+mn-lt"/>
                          <a:ea typeface="+mn-ea"/>
                          <a:cs typeface="+mn-cs"/>
                        </a:rPr>
                        <a:t>Bi-LSTM</a:t>
                      </a:r>
                      <a:r>
                        <a:rPr lang="zh-CN" altLang="en-US" sz="1800" kern="1200">
                          <a:solidFill>
                            <a:schemeClr val="dk1"/>
                          </a:solidFill>
                          <a:effectLst/>
                          <a:latin typeface="+mn-lt"/>
                          <a:ea typeface="+mn-ea"/>
                          <a:cs typeface="+mn-cs"/>
                        </a:rPr>
                        <a:t> </a:t>
                      </a:r>
                      <a:r>
                        <a:rPr lang="en" altLang="ja-CN" sz="1800" kern="1200">
                          <a:solidFill>
                            <a:schemeClr val="dk1"/>
                          </a:solidFill>
                          <a:effectLst/>
                          <a:latin typeface="+mn-lt"/>
                          <a:ea typeface="+mn-ea"/>
                          <a:cs typeface="+mn-cs"/>
                        </a:rPr>
                        <a:t>(</a:t>
                      </a:r>
                      <a:r>
                        <a:rPr lang="en" altLang="ja-CN" sz="1800" kern="1200" err="1">
                          <a:solidFill>
                            <a:schemeClr val="dk1"/>
                          </a:solidFill>
                          <a:effectLst/>
                          <a:latin typeface="+mn-lt"/>
                          <a:ea typeface="+mn-ea"/>
                          <a:cs typeface="+mn-cs"/>
                        </a:rPr>
                        <a:t>Wiki+G</a:t>
                      </a:r>
                      <a:r>
                        <a:rPr lang="en-US" altLang="zh-CN" sz="1800" kern="1200" err="1">
                          <a:solidFill>
                            <a:schemeClr val="dk1"/>
                          </a:solidFill>
                          <a:effectLst/>
                          <a:latin typeface="+mn-lt"/>
                          <a:ea typeface="+mn-ea"/>
                          <a:cs typeface="+mn-cs"/>
                        </a:rPr>
                        <a:t>iga</a:t>
                      </a:r>
                      <a:r>
                        <a:rPr lang="en" altLang="ja-CN" sz="1800" kern="120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tcPr>
                </a:tc>
                <a:tc>
                  <a:txBody>
                    <a:bodyPr/>
                    <a:lstStyle/>
                    <a:p>
                      <a:pPr algn="ctr"/>
                      <a:r>
                        <a:rPr lang="en-US" altLang="zh-CN"/>
                        <a:t>83.98</a:t>
                      </a:r>
                      <a:endParaRPr lang="en-US"/>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82.87</a:t>
                      </a:r>
                      <a:endParaRPr lang="en-US"/>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a:t>83.42</a:t>
                      </a:r>
                      <a:endParaRPr lang="en-US"/>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a:t>43.26</a:t>
                      </a:r>
                      <a:endParaRPr lang="en-US"/>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a:t>21.28</a:t>
                      </a:r>
                      <a:endParaRPr lang="en-US"/>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a:t>28.53</a:t>
                      </a:r>
                      <a:endParaRPr lang="en-US"/>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a:solidFill>
                            <a:schemeClr val="dk1"/>
                          </a:solidFill>
                          <a:effectLst/>
                          <a:latin typeface="+mn-lt"/>
                          <a:ea typeface="+mn-ea"/>
                          <a:cs typeface="+mn-cs"/>
                        </a:rPr>
                        <a:t>Bi-LSTM</a:t>
                      </a:r>
                      <a:r>
                        <a:rPr lang="zh-CN" altLang="en-US" sz="1800" kern="1200">
                          <a:solidFill>
                            <a:schemeClr val="dk1"/>
                          </a:solidFill>
                          <a:effectLst/>
                          <a:latin typeface="+mn-lt"/>
                          <a:ea typeface="+mn-ea"/>
                          <a:cs typeface="+mn-cs"/>
                        </a:rPr>
                        <a:t> </a:t>
                      </a:r>
                      <a:r>
                        <a:rPr lang="en-US" altLang="zh-CN" sz="1800" kern="1200">
                          <a:solidFill>
                            <a:schemeClr val="dk1"/>
                          </a:solidFill>
                          <a:effectLst/>
                          <a:latin typeface="+mn-lt"/>
                          <a:ea typeface="+mn-ea"/>
                          <a:cs typeface="+mn-cs"/>
                        </a:rPr>
                        <a:t>(</a:t>
                      </a:r>
                      <a:r>
                        <a:rPr lang="en-US" altLang="zh-CN" sz="1800" kern="1200" err="1">
                          <a:solidFill>
                            <a:schemeClr val="dk1"/>
                          </a:solidFill>
                          <a:effectLst/>
                          <a:latin typeface="+mn-lt"/>
                          <a:ea typeface="+mn-ea"/>
                          <a:cs typeface="+mn-cs"/>
                        </a:rPr>
                        <a:t>PubMed+PMC</a:t>
                      </a:r>
                      <a:r>
                        <a:rPr lang="en-US" altLang="zh-CN" sz="1800" kern="1200">
                          <a:solidFill>
                            <a:schemeClr val="dk1"/>
                          </a:solidFill>
                          <a:effectLst/>
                          <a:latin typeface="+mn-lt"/>
                          <a:ea typeface="+mn-ea"/>
                          <a:cs typeface="+mn-cs"/>
                        </a:rPr>
                        <a:t>)</a:t>
                      </a:r>
                      <a:endParaRPr lang="en" altLang="ja-CN" sz="1800" kern="120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84.28</a:t>
                      </a:r>
                      <a:endParaRPr lang="en-US" altLang="ja-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a:t>82.36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83.31</a:t>
                      </a:r>
                      <a:endParaRPr lang="en-US" altLang="ja-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43.22</a:t>
                      </a:r>
                      <a:endParaRPr lang="en-US" altLang="ja-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22.35</a:t>
                      </a:r>
                      <a:endParaRPr lang="en-US" altLang="ja-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29.46</a:t>
                      </a:r>
                      <a:endParaRPr lang="en-US" altLang="ja-CN"/>
                    </a:p>
                  </a:txBody>
                  <a:tcPr anchor="ctr"/>
                </a:tc>
                <a:extLst>
                  <a:ext uri="{0D108BD9-81ED-4DB2-BD59-A6C34878D82A}">
                    <a16:rowId xmlns:a16="http://schemas.microsoft.com/office/drawing/2014/main" val="1793235284"/>
                  </a:ext>
                </a:extLst>
              </a:tr>
              <a:tr h="370840">
                <a:tc>
                  <a:txBody>
                    <a:bodyPr/>
                    <a:lstStyle/>
                    <a:p>
                      <a:pPr algn="ctr"/>
                      <a:r>
                        <a:rPr lang="en-US" dirty="0"/>
                        <a:t>BERT</a:t>
                      </a:r>
                      <a:r>
                        <a:rPr lang="zh-CN" altLang="en-US" dirty="0"/>
                        <a:t> </a:t>
                      </a:r>
                      <a:r>
                        <a:rPr lang="en-US" altLang="zh-CN" dirty="0"/>
                        <a:t>(</a:t>
                      </a:r>
                      <a:r>
                        <a:rPr lang="en-US" altLang="zh-CN" dirty="0" err="1"/>
                        <a:t>Wiki+Books</a:t>
                      </a:r>
                      <a:r>
                        <a:rPr lang="en-US" altLang="zh-CN" dirty="0"/>
                        <a:t>)</a:t>
                      </a:r>
                      <a:endParaRPr lang="en-US" dirty="0"/>
                    </a:p>
                  </a:txBody>
                  <a:tcPr/>
                </a:tc>
                <a:tc>
                  <a:txBody>
                    <a:bodyPr/>
                    <a:lstStyle/>
                    <a:p>
                      <a:pPr algn="ctr"/>
                      <a:r>
                        <a:rPr lang="en-US" altLang="zh-CN"/>
                        <a:t>89.91</a:t>
                      </a:r>
                      <a:endParaRPr lang="en-US"/>
                    </a:p>
                  </a:txBody>
                  <a:tcPr anchor="ctr"/>
                </a:tc>
                <a:tc>
                  <a:txBody>
                    <a:bodyPr/>
                    <a:lstStyle/>
                    <a:p>
                      <a:pPr algn="ctr"/>
                      <a:r>
                        <a:rPr lang="en-US" altLang="zh-CN"/>
                        <a:t>95.32</a:t>
                      </a:r>
                      <a:endParaRPr lang="en-US"/>
                    </a:p>
                  </a:txBody>
                  <a:tcPr anchor="ctr"/>
                </a:tc>
                <a:tc>
                  <a:txBody>
                    <a:bodyPr/>
                    <a:lstStyle/>
                    <a:p>
                      <a:pPr algn="ctr"/>
                      <a:r>
                        <a:rPr lang="en-US" altLang="zh-CN"/>
                        <a:t>92.53</a:t>
                      </a:r>
                      <a:endParaRPr lang="en-US"/>
                    </a:p>
                  </a:txBody>
                  <a:tcPr anchor="ctr"/>
                </a:tc>
                <a:tc>
                  <a:txBody>
                    <a:bodyPr/>
                    <a:lstStyle/>
                    <a:p>
                      <a:pPr algn="ctr"/>
                      <a:r>
                        <a:rPr lang="en-US" altLang="zh-CN"/>
                        <a:t>37.17</a:t>
                      </a:r>
                      <a:endParaRPr lang="en-US"/>
                    </a:p>
                  </a:txBody>
                  <a:tcPr anchor="ctr"/>
                </a:tc>
                <a:tc>
                  <a:txBody>
                    <a:bodyPr/>
                    <a:lstStyle/>
                    <a:p>
                      <a:pPr algn="ctr"/>
                      <a:r>
                        <a:rPr lang="en-US"/>
                        <a:t>29.73</a:t>
                      </a:r>
                    </a:p>
                  </a:txBody>
                  <a:tcPr anchor="ctr"/>
                </a:tc>
                <a:tc>
                  <a:txBody>
                    <a:bodyPr/>
                    <a:lstStyle/>
                    <a:p>
                      <a:pPr algn="ctr"/>
                      <a:r>
                        <a:rPr lang="en-US"/>
                        <a:t>33.04</a:t>
                      </a:r>
                    </a:p>
                  </a:txBody>
                  <a:tcPr anchor="ctr"/>
                </a:tc>
                <a:extLst>
                  <a:ext uri="{0D108BD9-81ED-4DB2-BD59-A6C34878D82A}">
                    <a16:rowId xmlns:a16="http://schemas.microsoft.com/office/drawing/2014/main" val="1883358090"/>
                  </a:ext>
                </a:extLst>
              </a:tr>
              <a:tr h="370840">
                <a:tc>
                  <a:txBody>
                    <a:bodyPr/>
                    <a:lstStyle/>
                    <a:p>
                      <a:pPr algn="ctr"/>
                      <a:r>
                        <a:rPr lang="en-US"/>
                        <a:t>BERT</a:t>
                      </a:r>
                      <a:r>
                        <a:rPr lang="zh-CN" altLang="en-US"/>
                        <a:t> </a:t>
                      </a:r>
                      <a:r>
                        <a:rPr lang="en-US"/>
                        <a:t>(P</a:t>
                      </a:r>
                      <a:r>
                        <a:rPr lang="en-US" altLang="zh-CN"/>
                        <a:t>ubMed</a:t>
                      </a:r>
                      <a:r>
                        <a:rPr lang="en-US"/>
                        <a:t>)</a:t>
                      </a:r>
                    </a:p>
                  </a:txBody>
                  <a:tcPr/>
                </a:tc>
                <a:tc>
                  <a:txBody>
                    <a:bodyPr/>
                    <a:lstStyle/>
                    <a:p>
                      <a:pPr algn="ctr"/>
                      <a:r>
                        <a:rPr lang="en-US"/>
                        <a:t>92.90</a:t>
                      </a:r>
                    </a:p>
                  </a:txBody>
                  <a:tcPr anchor="ctr"/>
                </a:tc>
                <a:tc>
                  <a:txBody>
                    <a:bodyPr/>
                    <a:lstStyle/>
                    <a:p>
                      <a:pPr algn="ctr"/>
                      <a:r>
                        <a:rPr lang="en-US"/>
                        <a:t>92.95</a:t>
                      </a:r>
                    </a:p>
                  </a:txBody>
                  <a:tcPr anchor="ctr"/>
                </a:tc>
                <a:tc>
                  <a:txBody>
                    <a:bodyPr/>
                    <a:lstStyle/>
                    <a:p>
                      <a:pPr algn="ctr"/>
                      <a:r>
                        <a:rPr lang="en-US"/>
                        <a:t>92.92</a:t>
                      </a:r>
                    </a:p>
                  </a:txBody>
                  <a:tcPr anchor="ctr"/>
                </a:tc>
                <a:tc>
                  <a:txBody>
                    <a:bodyPr/>
                    <a:lstStyle/>
                    <a:p>
                      <a:pPr algn="ctr"/>
                      <a:r>
                        <a:rPr lang="en-US"/>
                        <a:t>38.91</a:t>
                      </a:r>
                    </a:p>
                  </a:txBody>
                  <a:tcPr anchor="ctr"/>
                </a:tc>
                <a:tc>
                  <a:txBody>
                    <a:bodyPr/>
                    <a:lstStyle/>
                    <a:p>
                      <a:pPr algn="ctr"/>
                      <a:r>
                        <a:rPr lang="en-US"/>
                        <a:t>37.31</a:t>
                      </a:r>
                    </a:p>
                  </a:txBody>
                  <a:tcPr anchor="ctr"/>
                </a:tc>
                <a:tc>
                  <a:txBody>
                    <a:bodyPr/>
                    <a:lstStyle/>
                    <a:p>
                      <a:pPr algn="ctr"/>
                      <a:r>
                        <a:rPr lang="en-US"/>
                        <a:t>38.09</a:t>
                      </a:r>
                    </a:p>
                  </a:txBody>
                  <a:tcPr anchor="ctr"/>
                </a:tc>
                <a:extLst>
                  <a:ext uri="{0D108BD9-81ED-4DB2-BD59-A6C34878D82A}">
                    <a16:rowId xmlns:a16="http://schemas.microsoft.com/office/drawing/2014/main" val="2692257548"/>
                  </a:ext>
                </a:extLst>
              </a:tr>
              <a:tr h="370840">
                <a:tc>
                  <a:txBody>
                    <a:bodyPr/>
                    <a:lstStyle/>
                    <a:p>
                      <a:pPr algn="ctr"/>
                      <a:r>
                        <a:rPr lang="en-US"/>
                        <a:t>BERT</a:t>
                      </a:r>
                      <a:r>
                        <a:rPr lang="zh-CN" altLang="en-US"/>
                        <a:t> </a:t>
                      </a:r>
                      <a:r>
                        <a:rPr lang="en-US"/>
                        <a:t>(</a:t>
                      </a:r>
                      <a:r>
                        <a:rPr lang="en-US" err="1"/>
                        <a:t>P</a:t>
                      </a:r>
                      <a:r>
                        <a:rPr lang="en-US" altLang="zh-CN" err="1"/>
                        <a:t>ubMed+MIMIC</a:t>
                      </a:r>
                      <a:r>
                        <a:rPr lang="en-US"/>
                        <a:t>)</a:t>
                      </a:r>
                    </a:p>
                  </a:txBody>
                  <a:tcPr/>
                </a:tc>
                <a:tc>
                  <a:txBody>
                    <a:bodyPr/>
                    <a:lstStyle/>
                    <a:p>
                      <a:pPr algn="ctr"/>
                      <a:r>
                        <a:rPr lang="en-US"/>
                        <a:t>93.95</a:t>
                      </a:r>
                    </a:p>
                  </a:txBody>
                  <a:tcPr anchor="ctr"/>
                </a:tc>
                <a:tc>
                  <a:txBody>
                    <a:bodyPr/>
                    <a:lstStyle/>
                    <a:p>
                      <a:pPr algn="ctr"/>
                      <a:r>
                        <a:rPr lang="en-US" altLang="zh-CN"/>
                        <a:t>95.01</a:t>
                      </a:r>
                      <a:endParaRPr lang="en-US"/>
                    </a:p>
                  </a:txBody>
                  <a:tcPr anchor="ctr"/>
                </a:tc>
                <a:tc>
                  <a:txBody>
                    <a:bodyPr/>
                    <a:lstStyle/>
                    <a:p>
                      <a:pPr algn="ctr"/>
                      <a:r>
                        <a:rPr lang="en-US" altLang="zh-CN" b="1"/>
                        <a:t>94.30</a:t>
                      </a:r>
                      <a:endParaRPr lang="en-US" b="1"/>
                    </a:p>
                  </a:txBody>
                  <a:tcPr anchor="ctr"/>
                </a:tc>
                <a:tc>
                  <a:txBody>
                    <a:bodyPr/>
                    <a:lstStyle/>
                    <a:p>
                      <a:pPr algn="ctr"/>
                      <a:r>
                        <a:rPr lang="en-US" altLang="zh-CN"/>
                        <a:t>40.77</a:t>
                      </a:r>
                      <a:endParaRPr lang="en-US"/>
                    </a:p>
                  </a:txBody>
                  <a:tcPr anchor="ctr"/>
                </a:tc>
                <a:tc>
                  <a:txBody>
                    <a:bodyPr/>
                    <a:lstStyle/>
                    <a:p>
                      <a:pPr algn="ctr"/>
                      <a:r>
                        <a:rPr lang="en-US" altLang="zh-CN"/>
                        <a:t>42.11</a:t>
                      </a:r>
                      <a:endParaRPr lang="en-US"/>
                    </a:p>
                  </a:txBody>
                  <a:tcPr anchor="ctr"/>
                </a:tc>
                <a:tc>
                  <a:txBody>
                    <a:bodyPr/>
                    <a:lstStyle/>
                    <a:p>
                      <a:pPr algn="ctr"/>
                      <a:r>
                        <a:rPr lang="en-US" altLang="zh-CN" b="1" dirty="0"/>
                        <a:t>41.43</a:t>
                      </a:r>
                      <a:endParaRPr lang="en-US" b="1" dirty="0"/>
                    </a:p>
                  </a:txBody>
                  <a:tcPr anchor="ctr"/>
                </a:tc>
                <a:extLst>
                  <a:ext uri="{0D108BD9-81ED-4DB2-BD59-A6C34878D82A}">
                    <a16:rowId xmlns:a16="http://schemas.microsoft.com/office/drawing/2014/main" val="2619794466"/>
                  </a:ext>
                </a:extLst>
              </a:tr>
            </a:tbl>
          </a:graphicData>
        </a:graphic>
      </p:graphicFrame>
      <p:sp>
        <p:nvSpPr>
          <p:cNvPr id="5" name="Left Brace 4">
            <a:extLst>
              <a:ext uri="{FF2B5EF4-FFF2-40B4-BE49-F238E27FC236}">
                <a16:creationId xmlns:a16="http://schemas.microsoft.com/office/drawing/2014/main" id="{9CD3746F-DFE5-3441-9421-5F22E4FD9D4B}"/>
              </a:ext>
            </a:extLst>
          </p:cNvPr>
          <p:cNvSpPr/>
          <p:nvPr/>
        </p:nvSpPr>
        <p:spPr>
          <a:xfrm>
            <a:off x="1368335" y="3772911"/>
            <a:ext cx="178130" cy="6112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36CC6CA-D1E5-AE43-9638-D8B1B94609A8}"/>
              </a:ext>
            </a:extLst>
          </p:cNvPr>
          <p:cNvSpPr txBox="1"/>
          <p:nvPr/>
        </p:nvSpPr>
        <p:spPr>
          <a:xfrm>
            <a:off x="118585" y="3780577"/>
            <a:ext cx="1133515" cy="523220"/>
          </a:xfrm>
          <a:prstGeom prst="rect">
            <a:avLst/>
          </a:prstGeom>
          <a:noFill/>
        </p:spPr>
        <p:txBody>
          <a:bodyPr wrap="none" rtlCol="0">
            <a:spAutoFit/>
          </a:bodyPr>
          <a:lstStyle/>
          <a:p>
            <a:r>
              <a:rPr lang="ja-JP" altLang="en-US" sz="1400">
                <a:latin typeface="MS Gothic" panose="020B0609070205080204" pitchFamily="49" charset="-128"/>
                <a:ea typeface="MS Gothic" panose="020B0609070205080204" pitchFamily="49" charset="-128"/>
              </a:rPr>
              <a:t>生物医療</a:t>
            </a:r>
            <a:endParaRPr lang="en-US" altLang="ja-JP" sz="1400">
              <a:latin typeface="MS Gothic" panose="020B0609070205080204" pitchFamily="49" charset="-128"/>
              <a:ea typeface="MS Gothic" panose="020B0609070205080204" pitchFamily="49" charset="-128"/>
            </a:endParaRPr>
          </a:p>
          <a:p>
            <a:r>
              <a:rPr lang="ja-JP" altLang="en-US" sz="1400">
                <a:latin typeface="MS Gothic" panose="020B0609070205080204" pitchFamily="49" charset="-128"/>
                <a:ea typeface="MS Gothic" panose="020B0609070205080204" pitchFamily="49" charset="-128"/>
              </a:rPr>
              <a:t>分野の</a:t>
            </a:r>
            <a:r>
              <a:rPr lang="en-US" altLang="ja-JP" sz="1400">
                <a:ea typeface="ＭＳ Ｐゴシック"/>
              </a:rPr>
              <a:t>BERT </a:t>
            </a:r>
            <a:endParaRPr lang="en-US" sz="1400"/>
          </a:p>
        </p:txBody>
      </p:sp>
      <p:sp>
        <p:nvSpPr>
          <p:cNvPr id="11" name="TextBox 10">
            <a:extLst>
              <a:ext uri="{FF2B5EF4-FFF2-40B4-BE49-F238E27FC236}">
                <a16:creationId xmlns:a16="http://schemas.microsoft.com/office/drawing/2014/main" id="{1F43357B-B462-D847-BDC3-79AB9AA4B4E4}"/>
              </a:ext>
            </a:extLst>
          </p:cNvPr>
          <p:cNvSpPr txBox="1"/>
          <p:nvPr/>
        </p:nvSpPr>
        <p:spPr>
          <a:xfrm>
            <a:off x="1631092" y="4582997"/>
            <a:ext cx="8128001" cy="1169551"/>
          </a:xfrm>
          <a:prstGeom prst="rect">
            <a:avLst/>
          </a:prstGeom>
          <a:noFill/>
        </p:spPr>
        <p:txBody>
          <a:bodyPr wrap="square" rtlCol="0">
            <a:spAutoFit/>
          </a:bodyPr>
          <a:lstStyle/>
          <a:p>
            <a:r>
              <a:rPr lang="en" altLang="ja-CN" sz="1400">
                <a:solidFill>
                  <a:schemeClr val="dk1"/>
                </a:solidFill>
              </a:rPr>
              <a:t>Bi-LSTM(</a:t>
            </a:r>
            <a:r>
              <a:rPr lang="en" altLang="ja-CN" sz="1400" err="1">
                <a:solidFill>
                  <a:schemeClr val="dk1"/>
                </a:solidFill>
              </a:rPr>
              <a:t>Wiki+G</a:t>
            </a:r>
            <a:r>
              <a:rPr lang="en-US" altLang="zh-CN" sz="1400" err="1">
                <a:solidFill>
                  <a:schemeClr val="dk1"/>
                </a:solidFill>
              </a:rPr>
              <a:t>iga</a:t>
            </a:r>
            <a:r>
              <a:rPr lang="en" altLang="ja-CN" sz="1400">
                <a:solidFill>
                  <a:schemeClr val="dk1"/>
                </a:solidFill>
              </a:rPr>
              <a:t>)</a:t>
            </a:r>
            <a:r>
              <a:rPr lang="en-US" altLang="zh-CN" sz="1400">
                <a:solidFill>
                  <a:schemeClr val="dk1"/>
                </a:solidFill>
              </a:rPr>
              <a:t>:</a:t>
            </a:r>
            <a:r>
              <a:rPr lang="zh-CN" altLang="en-US" sz="1400">
                <a:solidFill>
                  <a:schemeClr val="dk1"/>
                </a:solidFill>
              </a:rPr>
              <a:t> </a:t>
            </a:r>
            <a:r>
              <a:rPr lang="en-US" altLang="zh-CN" sz="1400">
                <a:solidFill>
                  <a:schemeClr val="dk1"/>
                </a:solidFill>
              </a:rPr>
              <a:t>pre-trained</a:t>
            </a:r>
            <a:r>
              <a:rPr lang="zh-CN" altLang="en-US" sz="1400">
                <a:solidFill>
                  <a:schemeClr val="dk1"/>
                </a:solidFill>
              </a:rPr>
              <a:t> </a:t>
            </a:r>
            <a:r>
              <a:rPr lang="en-US" altLang="zh-CN" sz="1400" err="1">
                <a:solidFill>
                  <a:schemeClr val="dk1"/>
                </a:solidFill>
              </a:rPr>
              <a:t>GloVe</a:t>
            </a:r>
            <a:r>
              <a:rPr lang="zh-CN" altLang="en-US" sz="1400">
                <a:solidFill>
                  <a:schemeClr val="dk1"/>
                </a:solidFill>
              </a:rPr>
              <a:t> </a:t>
            </a:r>
            <a:r>
              <a:rPr lang="en-US" altLang="zh-CN" sz="1400">
                <a:solidFill>
                  <a:schemeClr val="dk1"/>
                </a:solidFill>
              </a:rPr>
              <a:t>on</a:t>
            </a:r>
            <a:r>
              <a:rPr lang="zh-CN" altLang="en-US" sz="1400">
                <a:solidFill>
                  <a:schemeClr val="dk1"/>
                </a:solidFill>
              </a:rPr>
              <a:t> </a:t>
            </a:r>
            <a:r>
              <a:rPr lang="en-US" altLang="zh-CN" sz="1400">
                <a:solidFill>
                  <a:schemeClr val="dk1"/>
                </a:solidFill>
              </a:rPr>
              <a:t>Wikipedia</a:t>
            </a:r>
            <a:r>
              <a:rPr lang="zh-CN" altLang="en-US" sz="1400">
                <a:solidFill>
                  <a:schemeClr val="dk1"/>
                </a:solidFill>
              </a:rPr>
              <a:t> </a:t>
            </a:r>
            <a:r>
              <a:rPr lang="en-US" altLang="zh-CN" sz="1400">
                <a:solidFill>
                  <a:schemeClr val="dk1"/>
                </a:solidFill>
              </a:rPr>
              <a:t>and</a:t>
            </a:r>
            <a:r>
              <a:rPr lang="zh-CN" altLang="en-US" sz="1400">
                <a:solidFill>
                  <a:schemeClr val="dk1"/>
                </a:solidFill>
              </a:rPr>
              <a:t> </a:t>
            </a:r>
            <a:r>
              <a:rPr lang="en-US" altLang="zh-CN" sz="1400" err="1">
                <a:solidFill>
                  <a:schemeClr val="dk1"/>
                </a:solidFill>
              </a:rPr>
              <a:t>Gigaword</a:t>
            </a:r>
            <a:endParaRPr lang="en-US" altLang="ja-JP" sz="1400">
              <a:ea typeface="ＭＳ Ｐゴシック"/>
            </a:endParaRPr>
          </a:p>
          <a:p>
            <a:r>
              <a:rPr lang="en" altLang="ja-CN" sz="1400">
                <a:solidFill>
                  <a:schemeClr val="dk1"/>
                </a:solidFill>
              </a:rPr>
              <a:t>Bi-LSTM</a:t>
            </a:r>
            <a:r>
              <a:rPr lang="en-US" altLang="zh-CN" sz="1400">
                <a:solidFill>
                  <a:schemeClr val="dk1"/>
                </a:solidFill>
              </a:rPr>
              <a:t>(</a:t>
            </a:r>
            <a:r>
              <a:rPr lang="en-US" altLang="zh-CN" sz="1400" err="1">
                <a:solidFill>
                  <a:schemeClr val="dk1"/>
                </a:solidFill>
              </a:rPr>
              <a:t>PubMed+PMC</a:t>
            </a:r>
            <a:r>
              <a:rPr lang="en-US" altLang="zh-CN" sz="1400">
                <a:solidFill>
                  <a:schemeClr val="dk1"/>
                </a:solidFill>
              </a:rPr>
              <a:t>):</a:t>
            </a:r>
            <a:r>
              <a:rPr lang="zh-CN" altLang="en-US" sz="1400">
                <a:solidFill>
                  <a:schemeClr val="dk1"/>
                </a:solidFill>
              </a:rPr>
              <a:t> </a:t>
            </a:r>
            <a:r>
              <a:rPr lang="en-US" altLang="zh-CN" sz="1400">
                <a:solidFill>
                  <a:schemeClr val="dk1"/>
                </a:solidFill>
              </a:rPr>
              <a:t>pre-trained</a:t>
            </a:r>
            <a:r>
              <a:rPr lang="zh-CN" altLang="en-US" sz="1400">
                <a:solidFill>
                  <a:schemeClr val="dk1"/>
                </a:solidFill>
              </a:rPr>
              <a:t> </a:t>
            </a:r>
            <a:r>
              <a:rPr lang="en-US" altLang="zh-CN" sz="1400">
                <a:solidFill>
                  <a:schemeClr val="dk1"/>
                </a:solidFill>
              </a:rPr>
              <a:t>Word2vec</a:t>
            </a:r>
            <a:r>
              <a:rPr lang="zh-CN" altLang="en-US" sz="1400">
                <a:solidFill>
                  <a:schemeClr val="dk1"/>
                </a:solidFill>
              </a:rPr>
              <a:t> </a:t>
            </a:r>
            <a:r>
              <a:rPr lang="en-US" altLang="zh-CN" sz="1400">
                <a:solidFill>
                  <a:schemeClr val="dk1"/>
                </a:solidFill>
              </a:rPr>
              <a:t>on</a:t>
            </a:r>
            <a:r>
              <a:rPr lang="zh-CN" altLang="en-US" sz="1400">
                <a:solidFill>
                  <a:schemeClr val="dk1"/>
                </a:solidFill>
              </a:rPr>
              <a:t> </a:t>
            </a:r>
            <a:r>
              <a:rPr lang="en-US" altLang="zh-CN" sz="1400">
                <a:solidFill>
                  <a:schemeClr val="dk1"/>
                </a:solidFill>
              </a:rPr>
              <a:t>PubMed</a:t>
            </a:r>
            <a:r>
              <a:rPr lang="zh-CN" altLang="en-US" sz="1400">
                <a:solidFill>
                  <a:schemeClr val="dk1"/>
                </a:solidFill>
              </a:rPr>
              <a:t> </a:t>
            </a:r>
            <a:r>
              <a:rPr lang="en-US" altLang="zh-CN" sz="1400">
                <a:solidFill>
                  <a:schemeClr val="dk1"/>
                </a:solidFill>
              </a:rPr>
              <a:t>abstracts</a:t>
            </a:r>
            <a:r>
              <a:rPr lang="zh-CN" altLang="en-US" sz="1400">
                <a:solidFill>
                  <a:schemeClr val="dk1"/>
                </a:solidFill>
              </a:rPr>
              <a:t> </a:t>
            </a:r>
            <a:r>
              <a:rPr lang="en-US" altLang="zh-CN" sz="1400">
                <a:solidFill>
                  <a:schemeClr val="dk1"/>
                </a:solidFill>
              </a:rPr>
              <a:t>and</a:t>
            </a:r>
            <a:r>
              <a:rPr lang="zh-CN" altLang="en-US" sz="1400">
                <a:solidFill>
                  <a:schemeClr val="dk1"/>
                </a:solidFill>
              </a:rPr>
              <a:t> </a:t>
            </a:r>
            <a:r>
              <a:rPr lang="en-US" altLang="zh-CN" sz="1400">
                <a:solidFill>
                  <a:schemeClr val="dk1"/>
                </a:solidFill>
              </a:rPr>
              <a:t>PMC</a:t>
            </a:r>
            <a:endParaRPr lang="en-US" altLang="ja-JP" sz="1400">
              <a:ea typeface="ＭＳ Ｐゴシック"/>
            </a:endParaRPr>
          </a:p>
          <a:p>
            <a:r>
              <a:rPr lang="en-US" altLang="ja-CN" sz="1400"/>
              <a:t>BERT</a:t>
            </a:r>
            <a:r>
              <a:rPr lang="en-US" altLang="zh-CN" sz="1400"/>
              <a:t>(</a:t>
            </a:r>
            <a:r>
              <a:rPr lang="en-US" altLang="zh-CN" sz="1400" err="1"/>
              <a:t>Wiki+Books</a:t>
            </a:r>
            <a:r>
              <a:rPr lang="en-US" altLang="zh-CN" sz="1400"/>
              <a:t>):</a:t>
            </a:r>
            <a:r>
              <a:rPr lang="zh-CN" altLang="en-US" sz="1400"/>
              <a:t> </a:t>
            </a:r>
            <a:r>
              <a:rPr lang="en-US" altLang="zh-CN" sz="1400"/>
              <a:t>pre-trained</a:t>
            </a:r>
            <a:r>
              <a:rPr lang="zh-CN" altLang="en-US" sz="1400"/>
              <a:t> </a:t>
            </a:r>
            <a:r>
              <a:rPr lang="en-US" altLang="zh-CN" sz="1400"/>
              <a:t>BERT</a:t>
            </a:r>
            <a:r>
              <a:rPr lang="zh-CN" altLang="en-US" sz="1400"/>
              <a:t> </a:t>
            </a:r>
            <a:r>
              <a:rPr lang="en-US" altLang="zh-CN" sz="1400"/>
              <a:t>on</a:t>
            </a:r>
            <a:r>
              <a:rPr lang="zh-CN" altLang="en-US" sz="1400"/>
              <a:t> </a:t>
            </a:r>
            <a:r>
              <a:rPr lang="en-US" altLang="zh-CN" sz="1400" err="1"/>
              <a:t>BooksCorpus</a:t>
            </a:r>
            <a:r>
              <a:rPr lang="zh-CN" altLang="en-US" sz="1400"/>
              <a:t> </a:t>
            </a:r>
            <a:r>
              <a:rPr lang="en-US" altLang="zh-CN" sz="1400"/>
              <a:t>and</a:t>
            </a:r>
            <a:r>
              <a:rPr lang="zh-CN" altLang="en-US" sz="1400"/>
              <a:t> </a:t>
            </a:r>
            <a:r>
              <a:rPr lang="en-US" altLang="zh-CN" sz="1400"/>
              <a:t>English</a:t>
            </a:r>
            <a:r>
              <a:rPr lang="zh-CN" altLang="en-US" sz="1400"/>
              <a:t> </a:t>
            </a:r>
            <a:r>
              <a:rPr lang="en-US" altLang="zh-CN" sz="1400"/>
              <a:t>Wikipedia</a:t>
            </a:r>
          </a:p>
          <a:p>
            <a:r>
              <a:rPr lang="en-US" sz="1400"/>
              <a:t>BERT(P</a:t>
            </a:r>
            <a:r>
              <a:rPr lang="en-US" altLang="zh-CN" sz="1400"/>
              <a:t>ubMed</a:t>
            </a:r>
            <a:r>
              <a:rPr lang="en-US" sz="1400"/>
              <a:t>): pre-trained BERT on PubMed abstracts</a:t>
            </a:r>
          </a:p>
          <a:p>
            <a:r>
              <a:rPr lang="en-US" sz="1400"/>
              <a:t>BERT(</a:t>
            </a:r>
            <a:r>
              <a:rPr lang="en-US" sz="1400" err="1"/>
              <a:t>P</a:t>
            </a:r>
            <a:r>
              <a:rPr lang="en-US" altLang="zh-CN" sz="1400" err="1"/>
              <a:t>ubMed+MIMIC</a:t>
            </a:r>
            <a:r>
              <a:rPr lang="en-US" sz="1400"/>
              <a:t>: pre-trained BERT on </a:t>
            </a:r>
            <a:r>
              <a:rPr lang="en-US" altLang="ja-JP" sz="1400">
                <a:ea typeface="ＭＳ Ｐゴシック"/>
              </a:rPr>
              <a:t>PubMed abstracts and MIMIC-III (clinical notes)</a:t>
            </a:r>
            <a:endParaRPr lang="en-US" sz="1400"/>
          </a:p>
        </p:txBody>
      </p:sp>
      <p:cxnSp>
        <p:nvCxnSpPr>
          <p:cNvPr id="6" name="直線矢印コネクタ 5">
            <a:extLst>
              <a:ext uri="{FF2B5EF4-FFF2-40B4-BE49-F238E27FC236}">
                <a16:creationId xmlns:a16="http://schemas.microsoft.com/office/drawing/2014/main" id="{EEB53D4F-26B0-E646-B590-79580EF5B243}"/>
              </a:ext>
            </a:extLst>
          </p:cNvPr>
          <p:cNvCxnSpPr/>
          <p:nvPr/>
        </p:nvCxnSpPr>
        <p:spPr>
          <a:xfrm>
            <a:off x="1321269" y="3127443"/>
            <a:ext cx="2624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id="{2A0D2F2A-7CE0-7040-9E10-6779814A9E25}"/>
              </a:ext>
            </a:extLst>
          </p:cNvPr>
          <p:cNvSpPr txBox="1"/>
          <p:nvPr/>
        </p:nvSpPr>
        <p:spPr>
          <a:xfrm>
            <a:off x="118584" y="2930791"/>
            <a:ext cx="1461747" cy="523220"/>
          </a:xfrm>
          <a:prstGeom prst="rect">
            <a:avLst/>
          </a:prstGeom>
          <a:noFill/>
        </p:spPr>
        <p:txBody>
          <a:bodyPr wrap="none" rtlCol="0">
            <a:spAutoFit/>
          </a:bodyPr>
          <a:lstStyle/>
          <a:p>
            <a:r>
              <a:rPr lang="ja-JP" altLang="en-US" sz="1400">
                <a:latin typeface="MS Gothic" panose="020B0609070205080204" pitchFamily="49" charset="-128"/>
                <a:ea typeface="MS Gothic" panose="020B0609070205080204" pitchFamily="49" charset="-128"/>
              </a:rPr>
              <a:t>生物医療</a:t>
            </a:r>
            <a:endParaRPr lang="en-US" altLang="ja-JP" sz="1400">
              <a:latin typeface="MS Gothic" panose="020B0609070205080204" pitchFamily="49" charset="-128"/>
              <a:ea typeface="MS Gothic" panose="020B0609070205080204" pitchFamily="49" charset="-128"/>
            </a:endParaRPr>
          </a:p>
          <a:p>
            <a:r>
              <a:rPr lang="ja-JP" altLang="en-US" sz="1400">
                <a:latin typeface="MS Gothic" panose="020B0609070205080204" pitchFamily="49" charset="-128"/>
                <a:ea typeface="MS Gothic" panose="020B0609070205080204" pitchFamily="49" charset="-128"/>
              </a:rPr>
              <a:t>分野の</a:t>
            </a:r>
            <a:r>
              <a:rPr lang="en-US" altLang="zh-CN" sz="1400">
                <a:ea typeface="ＭＳ Ｐゴシック"/>
              </a:rPr>
              <a:t>Word2vec</a:t>
            </a:r>
            <a:endParaRPr lang="en-US" sz="1400"/>
          </a:p>
        </p:txBody>
      </p:sp>
      <p:sp>
        <p:nvSpPr>
          <p:cNvPr id="7" name="角丸四角形 6">
            <a:extLst>
              <a:ext uri="{FF2B5EF4-FFF2-40B4-BE49-F238E27FC236}">
                <a16:creationId xmlns:a16="http://schemas.microsoft.com/office/drawing/2014/main" id="{88781A53-9243-7241-A35E-7AEEB24B83E0}"/>
              </a:ext>
            </a:extLst>
          </p:cNvPr>
          <p:cNvSpPr/>
          <p:nvPr/>
        </p:nvSpPr>
        <p:spPr>
          <a:xfrm>
            <a:off x="1546465" y="2527923"/>
            <a:ext cx="2578063" cy="7892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cxnSp>
        <p:nvCxnSpPr>
          <p:cNvPr id="12" name="直線矢印コネクタ 11">
            <a:extLst>
              <a:ext uri="{FF2B5EF4-FFF2-40B4-BE49-F238E27FC236}">
                <a16:creationId xmlns:a16="http://schemas.microsoft.com/office/drawing/2014/main" id="{5BDD8BE1-7675-0141-BC39-3C11A8A8C471}"/>
              </a:ext>
            </a:extLst>
          </p:cNvPr>
          <p:cNvCxnSpPr>
            <a:cxnSpLocks/>
          </p:cNvCxnSpPr>
          <p:nvPr/>
        </p:nvCxnSpPr>
        <p:spPr>
          <a:xfrm flipH="1">
            <a:off x="3805039" y="1635376"/>
            <a:ext cx="943231" cy="8102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88CE1AC-59AF-5F41-BDC7-D1090B540A84}"/>
              </a:ext>
            </a:extLst>
          </p:cNvPr>
          <p:cNvSpPr txBox="1"/>
          <p:nvPr/>
        </p:nvSpPr>
        <p:spPr>
          <a:xfrm>
            <a:off x="4664354" y="1266044"/>
            <a:ext cx="1813564" cy="369332"/>
          </a:xfrm>
          <a:prstGeom prst="rect">
            <a:avLst/>
          </a:prstGeom>
          <a:noFill/>
        </p:spPr>
        <p:txBody>
          <a:bodyPr wrap="square" rtlCol="0">
            <a:spAutoFit/>
          </a:bodyPr>
          <a:lstStyle/>
          <a:p>
            <a:r>
              <a:rPr kumimoji="1" lang="en-US" altLang="zh-CN" b="1"/>
              <a:t>baseline</a:t>
            </a:r>
            <a:endParaRPr kumimoji="1" lang="ja-CN" altLang="en-US" b="1"/>
          </a:p>
        </p:txBody>
      </p:sp>
    </p:spTree>
    <p:extLst>
      <p:ext uri="{BB962C8B-B14F-4D97-AF65-F5344CB8AC3E}">
        <p14:creationId xmlns:p14="http://schemas.microsoft.com/office/powerpoint/2010/main" val="267556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EEE4D1A-41F0-854C-9553-7396B6FC2856}"/>
              </a:ext>
            </a:extLst>
          </p:cNvPr>
          <p:cNvSpPr>
            <a:spLocks noGrp="1"/>
          </p:cNvSpPr>
          <p:nvPr>
            <p:ph type="sldNum" sz="quarter" idx="12"/>
          </p:nvPr>
        </p:nvSpPr>
        <p:spPr/>
        <p:txBody>
          <a:bodyPr/>
          <a:lstStyle/>
          <a:p>
            <a:fld id="{4FAB73BC-B049-4115-A692-8D63A059BFB8}" type="slidenum">
              <a:rPr lang="en-US" smtClean="0"/>
              <a:pPr/>
              <a:t>13</a:t>
            </a:fld>
            <a:endParaRPr lang="en-US"/>
          </a:p>
        </p:txBody>
      </p:sp>
      <p:sp>
        <p:nvSpPr>
          <p:cNvPr id="3" name="タイトル 1">
            <a:extLst>
              <a:ext uri="{FF2B5EF4-FFF2-40B4-BE49-F238E27FC236}">
                <a16:creationId xmlns:a16="http://schemas.microsoft.com/office/drawing/2014/main" id="{7E69E5BB-F88B-E346-9F1A-0CD86245EACB}"/>
              </a:ext>
            </a:extLst>
          </p:cNvPr>
          <p:cNvSpPr txBox="1">
            <a:spLocks/>
          </p:cNvSpPr>
          <p:nvPr/>
        </p:nvSpPr>
        <p:spPr>
          <a:xfrm>
            <a:off x="1210910" y="754082"/>
            <a:ext cx="9997254" cy="94751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結果（２）</a:t>
            </a:r>
            <a:endParaRPr kumimoji="1" lang="en-US" altLang="en-US" sz="4000" b="1" dirty="0">
              <a:solidFill>
                <a:schemeClr val="tx1"/>
              </a:solidFill>
              <a:latin typeface="MS Gothic"/>
              <a:ea typeface="ＭＳ Ｐゴシック"/>
            </a:endParaRPr>
          </a:p>
        </p:txBody>
      </p:sp>
      <p:graphicFrame>
        <p:nvGraphicFramePr>
          <p:cNvPr id="5" name="グラフ 4">
            <a:extLst>
              <a:ext uri="{FF2B5EF4-FFF2-40B4-BE49-F238E27FC236}">
                <a16:creationId xmlns:a16="http://schemas.microsoft.com/office/drawing/2014/main" id="{1CD97CEC-5F2A-FF4D-A9FC-3F13A314CD4F}"/>
              </a:ext>
            </a:extLst>
          </p:cNvPr>
          <p:cNvGraphicFramePr/>
          <p:nvPr>
            <p:extLst>
              <p:ext uri="{D42A27DB-BD31-4B8C-83A1-F6EECF244321}">
                <p14:modId xmlns:p14="http://schemas.microsoft.com/office/powerpoint/2010/main" val="3108341776"/>
              </p:ext>
            </p:extLst>
          </p:nvPr>
        </p:nvGraphicFramePr>
        <p:xfrm>
          <a:off x="3501482" y="1293541"/>
          <a:ext cx="8002841" cy="5166244"/>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75FD7AA4-A4B6-D64E-9E6C-FF1849E721A4}"/>
              </a:ext>
            </a:extLst>
          </p:cNvPr>
          <p:cNvSpPr txBox="1"/>
          <p:nvPr/>
        </p:nvSpPr>
        <p:spPr>
          <a:xfrm>
            <a:off x="1210910" y="1422815"/>
            <a:ext cx="2290572"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a:t>F</a:t>
            </a:r>
            <a:r>
              <a:rPr kumimoji="1" lang="ja-CN" altLang="en-US"/>
              <a:t>値</a:t>
            </a:r>
            <a:endParaRPr kumimoji="1" lang="en-US" altLang="ja-CN"/>
          </a:p>
          <a:p>
            <a:pPr marL="742950" lvl="1" indent="-285750">
              <a:buFont typeface="Arial" panose="020B0604020202020204" pitchFamily="34" charset="0"/>
              <a:buChar char="•"/>
            </a:pPr>
            <a:r>
              <a:rPr kumimoji="1" lang="ja-CN" altLang="en-US"/>
              <a:t>固有表現</a:t>
            </a:r>
            <a:endParaRPr kumimoji="1" lang="en-US" altLang="ja-CN"/>
          </a:p>
          <a:p>
            <a:pPr marL="742950" lvl="1" indent="-285750">
              <a:buFont typeface="Arial" panose="020B0604020202020204" pitchFamily="34" charset="0"/>
              <a:buChar char="•"/>
            </a:pPr>
            <a:r>
              <a:rPr kumimoji="1" lang="ja-CN" altLang="en-US"/>
              <a:t>エンティティ関係</a:t>
            </a:r>
          </a:p>
        </p:txBody>
      </p:sp>
    </p:spTree>
    <p:extLst>
      <p:ext uri="{BB962C8B-B14F-4D97-AF65-F5344CB8AC3E}">
        <p14:creationId xmlns:p14="http://schemas.microsoft.com/office/powerpoint/2010/main" val="48528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C7F6F-A8E5-5B43-8F37-88567D9FB993}"/>
              </a:ext>
            </a:extLst>
          </p:cNvPr>
          <p:cNvSpPr>
            <a:spLocks noGrp="1"/>
          </p:cNvSpPr>
          <p:nvPr>
            <p:ph type="title"/>
          </p:nvPr>
        </p:nvSpPr>
        <p:spPr/>
        <p:txBody>
          <a:bodyPr/>
          <a:lstStyle/>
          <a:p>
            <a:r>
              <a:rPr kumimoji="1" lang="ja-CN" altLang="en-US" sz="4000" b="1">
                <a:solidFill>
                  <a:schemeClr val="tx1"/>
                </a:solidFill>
                <a:latin typeface="MS PGothic" panose="020B0600070205080204" pitchFamily="34" charset="-128"/>
                <a:ea typeface="MS PGothic" panose="020B0600070205080204" pitchFamily="34" charset="-128"/>
              </a:rPr>
              <a:t>考察</a:t>
            </a:r>
          </a:p>
        </p:txBody>
      </p:sp>
      <p:sp>
        <p:nvSpPr>
          <p:cNvPr id="3" name="スライド番号プレースホルダー 2">
            <a:extLst>
              <a:ext uri="{FF2B5EF4-FFF2-40B4-BE49-F238E27FC236}">
                <a16:creationId xmlns:a16="http://schemas.microsoft.com/office/drawing/2014/main" id="{CCF1C8D6-81D7-A945-8CCD-F4CC5794B707}"/>
              </a:ext>
            </a:extLst>
          </p:cNvPr>
          <p:cNvSpPr>
            <a:spLocks noGrp="1"/>
          </p:cNvSpPr>
          <p:nvPr>
            <p:ph type="sldNum" sz="quarter" idx="12"/>
          </p:nvPr>
        </p:nvSpPr>
        <p:spPr/>
        <p:txBody>
          <a:bodyPr/>
          <a:lstStyle/>
          <a:p>
            <a:fld id="{4FAB73BC-B049-4115-A692-8D63A059BFB8}" type="slidenum">
              <a:rPr lang="en-US" smtClean="0"/>
              <a:t>14</a:t>
            </a:fld>
            <a:endParaRPr lang="en-US"/>
          </a:p>
        </p:txBody>
      </p:sp>
      <p:sp>
        <p:nvSpPr>
          <p:cNvPr id="4" name="テキスト ボックス 3">
            <a:extLst>
              <a:ext uri="{FF2B5EF4-FFF2-40B4-BE49-F238E27FC236}">
                <a16:creationId xmlns:a16="http://schemas.microsoft.com/office/drawing/2014/main" id="{E79A4B64-359A-2446-8677-4C29C8F213EB}"/>
              </a:ext>
            </a:extLst>
          </p:cNvPr>
          <p:cNvSpPr txBox="1"/>
          <p:nvPr/>
        </p:nvSpPr>
        <p:spPr>
          <a:xfrm>
            <a:off x="1350104" y="1905506"/>
            <a:ext cx="10272715" cy="830997"/>
          </a:xfrm>
          <a:prstGeom prst="rect">
            <a:avLst/>
          </a:prstGeom>
          <a:noFill/>
        </p:spPr>
        <p:txBody>
          <a:bodyPr wrap="square" rtlCol="0">
            <a:spAutoFit/>
          </a:bodyPr>
          <a:lstStyle/>
          <a:p>
            <a:pPr marL="342900" indent="-342900">
              <a:buFont typeface="Arial" panose="020B0604020202020204" pitchFamily="34" charset="0"/>
              <a:buChar char="•"/>
            </a:pPr>
            <a:r>
              <a:rPr kumimoji="1" lang="ja-CN" altLang="en-US" sz="2400"/>
              <a:t>関係の各カテゴリにおけるタグの数量は極めて不均衡</a:t>
            </a:r>
            <a:endParaRPr kumimoji="1" lang="en-US" altLang="ja-CN" sz="2400"/>
          </a:p>
          <a:p>
            <a:endParaRPr kumimoji="1" lang="en-US" altLang="ja-CN" sz="2400"/>
          </a:p>
        </p:txBody>
      </p:sp>
      <p:pic>
        <p:nvPicPr>
          <p:cNvPr id="6" name="図 5" descr="テーブル&#10;&#10;自動的に生成された説明">
            <a:extLst>
              <a:ext uri="{FF2B5EF4-FFF2-40B4-BE49-F238E27FC236}">
                <a16:creationId xmlns:a16="http://schemas.microsoft.com/office/drawing/2014/main" id="{0B1AB7D9-9291-B24E-BAF3-768A3E571398}"/>
              </a:ext>
            </a:extLst>
          </p:cNvPr>
          <p:cNvPicPr>
            <a:picLocks noChangeAspect="1"/>
          </p:cNvPicPr>
          <p:nvPr/>
        </p:nvPicPr>
        <p:blipFill>
          <a:blip r:embed="rId2"/>
          <a:stretch>
            <a:fillRect/>
          </a:stretch>
        </p:blipFill>
        <p:spPr>
          <a:xfrm>
            <a:off x="1350104" y="2640151"/>
            <a:ext cx="8966200" cy="1917700"/>
          </a:xfrm>
          <a:prstGeom prst="rect">
            <a:avLst/>
          </a:prstGeom>
        </p:spPr>
      </p:pic>
    </p:spTree>
    <p:extLst>
      <p:ext uri="{BB962C8B-B14F-4D97-AF65-F5344CB8AC3E}">
        <p14:creationId xmlns:p14="http://schemas.microsoft.com/office/powerpoint/2010/main" val="357707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C7F6F-A8E5-5B43-8F37-88567D9FB993}"/>
              </a:ext>
            </a:extLst>
          </p:cNvPr>
          <p:cNvSpPr>
            <a:spLocks noGrp="1"/>
          </p:cNvSpPr>
          <p:nvPr>
            <p:ph type="title"/>
          </p:nvPr>
        </p:nvSpPr>
        <p:spPr/>
        <p:txBody>
          <a:bodyPr/>
          <a:lstStyle/>
          <a:p>
            <a:r>
              <a:rPr kumimoji="1" lang="en-US" altLang="ja-CN" sz="4000" b="1" dirty="0">
                <a:solidFill>
                  <a:schemeClr val="tx1"/>
                </a:solidFill>
                <a:latin typeface="+mn-lt"/>
                <a:ea typeface="MS PGothic" panose="020B0600070205080204" pitchFamily="34" charset="-128"/>
              </a:rPr>
              <a:t>DEIM</a:t>
            </a:r>
            <a:r>
              <a:rPr kumimoji="1" lang="ja-CN" altLang="en-US" sz="4000" b="1" dirty="0">
                <a:solidFill>
                  <a:schemeClr val="tx1"/>
                </a:solidFill>
                <a:latin typeface="MS PGothic" panose="020B0600070205080204" pitchFamily="34" charset="-128"/>
                <a:ea typeface="MS PGothic" panose="020B0600070205080204" pitchFamily="34" charset="-128"/>
              </a:rPr>
              <a:t>のコメント</a:t>
            </a:r>
          </a:p>
        </p:txBody>
      </p:sp>
      <p:sp>
        <p:nvSpPr>
          <p:cNvPr id="3" name="スライド番号プレースホルダー 2">
            <a:extLst>
              <a:ext uri="{FF2B5EF4-FFF2-40B4-BE49-F238E27FC236}">
                <a16:creationId xmlns:a16="http://schemas.microsoft.com/office/drawing/2014/main" id="{CCF1C8D6-81D7-A945-8CCD-F4CC5794B707}"/>
              </a:ext>
            </a:extLst>
          </p:cNvPr>
          <p:cNvSpPr>
            <a:spLocks noGrp="1"/>
          </p:cNvSpPr>
          <p:nvPr>
            <p:ph type="sldNum" sz="quarter" idx="12"/>
          </p:nvPr>
        </p:nvSpPr>
        <p:spPr/>
        <p:txBody>
          <a:bodyPr/>
          <a:lstStyle/>
          <a:p>
            <a:fld id="{4FAB73BC-B049-4115-A692-8D63A059BFB8}" type="slidenum">
              <a:rPr lang="en-US" smtClean="0"/>
              <a:t>15</a:t>
            </a:fld>
            <a:endParaRPr lang="en-US"/>
          </a:p>
        </p:txBody>
      </p:sp>
      <p:sp>
        <p:nvSpPr>
          <p:cNvPr id="4" name="テキスト ボックス 3">
            <a:extLst>
              <a:ext uri="{FF2B5EF4-FFF2-40B4-BE49-F238E27FC236}">
                <a16:creationId xmlns:a16="http://schemas.microsoft.com/office/drawing/2014/main" id="{E79A4B64-359A-2446-8677-4C29C8F213EB}"/>
              </a:ext>
            </a:extLst>
          </p:cNvPr>
          <p:cNvSpPr txBox="1"/>
          <p:nvPr/>
        </p:nvSpPr>
        <p:spPr>
          <a:xfrm>
            <a:off x="1350104" y="1948242"/>
            <a:ext cx="10272715" cy="3970318"/>
          </a:xfrm>
          <a:prstGeom prst="rect">
            <a:avLst/>
          </a:prstGeom>
          <a:noFill/>
        </p:spPr>
        <p:txBody>
          <a:bodyPr wrap="square" rtlCol="0">
            <a:spAutoFit/>
          </a:bodyPr>
          <a:lstStyle/>
          <a:p>
            <a:pPr marL="342900" indent="-342900">
              <a:buFont typeface="Arial" panose="020B0604020202020204" pitchFamily="34" charset="0"/>
              <a:buChar char="•"/>
            </a:pPr>
            <a:r>
              <a:rPr kumimoji="1" lang="ja-CN" altLang="en-US" sz="2400" dirty="0"/>
              <a:t>生物医療分野の</a:t>
            </a:r>
            <a:r>
              <a:rPr kumimoji="1" lang="en-US" altLang="ja-CN" sz="2400" dirty="0"/>
              <a:t>BERT(PubMed + MIMIC)</a:t>
            </a:r>
          </a:p>
          <a:p>
            <a:pPr marL="800100" lvl="1" indent="-342900">
              <a:buFont typeface="Arial" panose="020B0604020202020204" pitchFamily="34" charset="0"/>
              <a:buChar char="•"/>
            </a:pPr>
            <a:r>
              <a:rPr kumimoji="1" lang="ja-CN" altLang="en-US" sz="2400" dirty="0">
                <a:ea typeface="MS Gothic" panose="020B0609070205080204" pitchFamily="49" charset="-128"/>
              </a:rPr>
              <a:t>ゼロから</a:t>
            </a:r>
            <a:r>
              <a:rPr kumimoji="1" lang="en-US" altLang="ja-CN" sz="2400" dirty="0">
                <a:ea typeface="MS Gothic" panose="020B0609070205080204" pitchFamily="49" charset="-128"/>
              </a:rPr>
              <a:t>PubMed</a:t>
            </a:r>
            <a:r>
              <a:rPr kumimoji="1" lang="ja-CN" altLang="en-US" sz="2400" dirty="0">
                <a:latin typeface="MS Gothic" panose="020B0609070205080204" pitchFamily="49" charset="-128"/>
                <a:ea typeface="MS Gothic" panose="020B0609070205080204" pitchFamily="49" charset="-128"/>
              </a:rPr>
              <a:t>と</a:t>
            </a:r>
            <a:r>
              <a:rPr kumimoji="1" lang="en-US" altLang="ja-CN" sz="2400" dirty="0">
                <a:ea typeface="MS Gothic" panose="020B0609070205080204" pitchFamily="49" charset="-128"/>
              </a:rPr>
              <a:t>MIMIC</a:t>
            </a:r>
            <a:r>
              <a:rPr kumimoji="1" lang="ja-CN" altLang="en-US" sz="2400" dirty="0">
                <a:latin typeface="MS Gothic" panose="020B0609070205080204" pitchFamily="49" charset="-128"/>
                <a:ea typeface="MS Gothic" panose="020B0609070205080204" pitchFamily="49" charset="-128"/>
              </a:rPr>
              <a:t>カルテデータを利用して、</a:t>
            </a:r>
            <a:r>
              <a:rPr kumimoji="1" lang="en-US" altLang="zh-CN" sz="2400" dirty="0">
                <a:ea typeface="MS Gothic" panose="020B0609070205080204" pitchFamily="49" charset="-128"/>
              </a:rPr>
              <a:t>BERT</a:t>
            </a:r>
            <a:r>
              <a:rPr kumimoji="1" lang="zh-CN" altLang="en-US" sz="2400" dirty="0">
                <a:ea typeface="MS Gothic" panose="020B0609070205080204" pitchFamily="49" charset="-128"/>
              </a:rPr>
              <a:t>を学習させることではなく、</a:t>
            </a:r>
            <a:r>
              <a:rPr kumimoji="1" lang="en-US" altLang="ja-CN" sz="2400" dirty="0">
                <a:ea typeface="MS Gothic" panose="020B0609070205080204" pitchFamily="49" charset="-128"/>
              </a:rPr>
              <a:t>BERT(</a:t>
            </a:r>
            <a:r>
              <a:rPr lang="en-US" altLang="zh-CN" sz="2400" dirty="0" err="1"/>
              <a:t>Wiki+Books</a:t>
            </a:r>
            <a:r>
              <a:rPr kumimoji="1" lang="en-US" altLang="ja-CN" sz="2400" dirty="0">
                <a:ea typeface="MS Gothic" panose="020B0609070205080204" pitchFamily="49" charset="-128"/>
              </a:rPr>
              <a:t>)</a:t>
            </a:r>
            <a:r>
              <a:rPr kumimoji="1" lang="ja-CN" altLang="en-US" sz="2400" dirty="0">
                <a:latin typeface="MS Gothic" panose="020B0609070205080204" pitchFamily="49" charset="-128"/>
                <a:ea typeface="MS Gothic" panose="020B0609070205080204" pitchFamily="49" charset="-128"/>
              </a:rPr>
              <a:t>に基づいて、</a:t>
            </a:r>
            <a:r>
              <a:rPr kumimoji="1" lang="en-US" altLang="ja-CN" sz="2400" dirty="0">
                <a:ea typeface="MS Gothic" panose="020B0609070205080204" pitchFamily="49" charset="-128"/>
              </a:rPr>
              <a:t>PubMed</a:t>
            </a:r>
            <a:r>
              <a:rPr kumimoji="1" lang="ja-CN" altLang="en-US" sz="2400" dirty="0">
                <a:latin typeface="MS Gothic" panose="020B0609070205080204" pitchFamily="49" charset="-128"/>
                <a:ea typeface="MS Gothic" panose="020B0609070205080204" pitchFamily="49" charset="-128"/>
              </a:rPr>
              <a:t>と</a:t>
            </a:r>
            <a:r>
              <a:rPr kumimoji="1" lang="en-US" altLang="ja-CN" sz="2400" dirty="0">
                <a:ea typeface="MS Gothic" panose="020B0609070205080204" pitchFamily="49" charset="-128"/>
              </a:rPr>
              <a:t>MIMIC</a:t>
            </a:r>
            <a:r>
              <a:rPr kumimoji="1" lang="ja-CN" altLang="en-US" sz="2400" dirty="0">
                <a:latin typeface="MS Gothic" panose="020B0609070205080204" pitchFamily="49" charset="-128"/>
                <a:ea typeface="MS Gothic" panose="020B0609070205080204" pitchFamily="49" charset="-128"/>
              </a:rPr>
              <a:t>カルテデータで追加学習を行う</a:t>
            </a:r>
            <a:endParaRPr kumimoji="1" lang="en-US" altLang="ja-CN" sz="24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kumimoji="1" lang="ja-CN" altLang="en-US" sz="2400" dirty="0"/>
              <a:t>コメント</a:t>
            </a:r>
            <a:endParaRPr kumimoji="1" lang="en-US" altLang="ja-CN" sz="2400" dirty="0"/>
          </a:p>
          <a:p>
            <a:pPr marL="800100" lvl="1" indent="-342900">
              <a:buFont typeface="Arial" panose="020B0604020202020204" pitchFamily="34" charset="0"/>
              <a:buChar char="•"/>
            </a:pPr>
            <a:r>
              <a:rPr kumimoji="1" lang="en-US" altLang="zh-CN" sz="2400" dirty="0" err="1"/>
              <a:t>Subword</a:t>
            </a:r>
            <a:r>
              <a:rPr kumimoji="1" lang="zh-CN" altLang="en-US" sz="2400" dirty="0">
                <a:latin typeface="MS Gothic" panose="020B0609070205080204" pitchFamily="49" charset="-128"/>
                <a:ea typeface="MS Gothic" panose="020B0609070205080204" pitchFamily="49" charset="-128"/>
              </a:rPr>
              <a:t>処理</a:t>
            </a:r>
            <a:endParaRPr kumimoji="1" lang="en-US" altLang="zh-CN" sz="2400" dirty="0">
              <a:latin typeface="MS Gothic" panose="020B0609070205080204" pitchFamily="49" charset="-128"/>
              <a:ea typeface="MS Gothic" panose="020B0609070205080204" pitchFamily="49" charset="-128"/>
            </a:endParaRPr>
          </a:p>
          <a:p>
            <a:pPr marL="1257300" lvl="2" indent="-342900">
              <a:buFont typeface="Arial" panose="020B0604020202020204" pitchFamily="34" charset="0"/>
              <a:buChar char="•"/>
            </a:pPr>
            <a:r>
              <a:rPr lang="en" altLang="ja-CN" sz="2000" dirty="0"/>
              <a:t>Paracetamol</a:t>
            </a:r>
            <a:r>
              <a:rPr lang="en" altLang="ja-CN" sz="2000" dirty="0">
                <a:sym typeface="Wingdings" pitchFamily="2" charset="2"/>
              </a:rPr>
              <a:t></a:t>
            </a:r>
            <a:r>
              <a:rPr lang="en" altLang="ja-CN" sz="2000" dirty="0"/>
              <a:t> [para, </a:t>
            </a:r>
            <a:r>
              <a:rPr lang="en" altLang="ja-CN" sz="2000" dirty="0" err="1"/>
              <a:t>ce</a:t>
            </a:r>
            <a:r>
              <a:rPr lang="en" altLang="ja-CN" sz="2000" dirty="0"/>
              <a:t>, tam, </a:t>
            </a:r>
            <a:r>
              <a:rPr lang="en" altLang="ja-CN" sz="2000" dirty="0" err="1"/>
              <a:t>ol</a:t>
            </a:r>
            <a:r>
              <a:rPr lang="en" altLang="ja-CN" sz="2000" dirty="0"/>
              <a:t>]</a:t>
            </a:r>
          </a:p>
          <a:p>
            <a:pPr marL="1257300" lvl="2" indent="-342900">
              <a:buFont typeface="Arial" panose="020B0604020202020204" pitchFamily="34" charset="0"/>
              <a:buChar char="•"/>
            </a:pPr>
            <a:r>
              <a:rPr lang="en" altLang="ja-CN" sz="2000" dirty="0"/>
              <a:t>Choledocholithiasis</a:t>
            </a:r>
            <a:r>
              <a:rPr lang="en" altLang="ja-CN" sz="2000" dirty="0">
                <a:sym typeface="Wingdings" pitchFamily="2" charset="2"/>
              </a:rPr>
              <a:t></a:t>
            </a:r>
            <a:r>
              <a:rPr lang="en" altLang="ja-CN" sz="2000" dirty="0"/>
              <a:t> [</a:t>
            </a:r>
            <a:r>
              <a:rPr lang="en" altLang="ja-CN" sz="2000" dirty="0" err="1"/>
              <a:t>cho</a:t>
            </a:r>
            <a:r>
              <a:rPr lang="en" altLang="ja-CN" sz="2000" dirty="0"/>
              <a:t>, led, </a:t>
            </a:r>
            <a:r>
              <a:rPr lang="en" altLang="ja-CN" sz="2000" dirty="0" err="1"/>
              <a:t>och</a:t>
            </a:r>
            <a:r>
              <a:rPr lang="en" altLang="ja-CN" sz="2000" dirty="0"/>
              <a:t>, </a:t>
            </a:r>
            <a:r>
              <a:rPr lang="en" altLang="ja-CN" sz="2000" dirty="0" err="1"/>
              <a:t>oli</a:t>
            </a:r>
            <a:r>
              <a:rPr lang="en" altLang="ja-CN" sz="2000" dirty="0"/>
              <a:t>, </a:t>
            </a:r>
            <a:r>
              <a:rPr lang="en" altLang="ja-CN" sz="2000" dirty="0" err="1"/>
              <a:t>thi</a:t>
            </a:r>
            <a:r>
              <a:rPr lang="en" altLang="ja-CN" sz="2000" dirty="0"/>
              <a:t>, </a:t>
            </a:r>
            <a:r>
              <a:rPr lang="en" altLang="ja-CN" sz="2000" dirty="0" err="1"/>
              <a:t>asi</a:t>
            </a:r>
            <a:r>
              <a:rPr lang="en" altLang="ja-CN" sz="2000" dirty="0"/>
              <a:t>, s]</a:t>
            </a:r>
          </a:p>
          <a:p>
            <a:pPr marL="1257300" lvl="2" indent="-342900">
              <a:buFont typeface="Arial" panose="020B0604020202020204" pitchFamily="34" charset="0"/>
              <a:buChar char="•"/>
            </a:pPr>
            <a:r>
              <a:rPr lang="en" altLang="ja-CN" sz="2000" dirty="0"/>
              <a:t>Borborygmi</a:t>
            </a:r>
            <a:r>
              <a:rPr lang="en" altLang="ja-CN" sz="2000" dirty="0">
                <a:sym typeface="Wingdings" pitchFamily="2" charset="2"/>
              </a:rPr>
              <a:t></a:t>
            </a:r>
            <a:r>
              <a:rPr lang="en" altLang="ja-CN" sz="2000" dirty="0"/>
              <a:t> [</a:t>
            </a:r>
            <a:r>
              <a:rPr lang="en" altLang="ja-CN" sz="2000" dirty="0" err="1"/>
              <a:t>bo</a:t>
            </a:r>
            <a:r>
              <a:rPr lang="en" altLang="ja-CN" sz="2000" dirty="0"/>
              <a:t>, </a:t>
            </a:r>
            <a:r>
              <a:rPr lang="en" altLang="ja-CN" sz="2000" dirty="0" err="1"/>
              <a:t>rb</a:t>
            </a:r>
            <a:r>
              <a:rPr lang="en" altLang="ja-CN" sz="2000" dirty="0"/>
              <a:t>, </a:t>
            </a:r>
            <a:r>
              <a:rPr lang="en" altLang="ja-CN" sz="2000" dirty="0" err="1"/>
              <a:t>ory</a:t>
            </a:r>
            <a:r>
              <a:rPr lang="en" altLang="ja-CN" sz="2000" dirty="0"/>
              <a:t>, gm, </a:t>
            </a:r>
            <a:r>
              <a:rPr lang="en" altLang="ja-CN" sz="2000" dirty="0" err="1"/>
              <a:t>i</a:t>
            </a:r>
            <a:r>
              <a:rPr lang="en" altLang="ja-CN" sz="2000" dirty="0"/>
              <a:t>]</a:t>
            </a:r>
            <a:endParaRPr kumimoji="1" lang="en-US" altLang="ja-CN" sz="2800" dirty="0"/>
          </a:p>
          <a:p>
            <a:pPr marL="800100" lvl="1" indent="-342900">
              <a:buFont typeface="Arial" panose="020B0604020202020204" pitchFamily="34" charset="0"/>
              <a:buChar char="•"/>
            </a:pPr>
            <a:r>
              <a:rPr kumimoji="1" lang="en-US" altLang="ja-CN" sz="2400" dirty="0">
                <a:ea typeface="MS Gothic" panose="020B0609070205080204" pitchFamily="49" charset="-128"/>
              </a:rPr>
              <a:t>relation</a:t>
            </a:r>
            <a:r>
              <a:rPr kumimoji="1" lang="ja-JP" altLang="ja-CN" sz="2400">
                <a:latin typeface="MS Gothic" panose="020B0609070205080204" pitchFamily="49" charset="-128"/>
                <a:ea typeface="MS Gothic" panose="020B0609070205080204" pitchFamily="49" charset="-128"/>
              </a:rPr>
              <a:t>を検出時に、</a:t>
            </a:r>
            <a:r>
              <a:rPr kumimoji="1" lang="en-US" altLang="ja-CN" sz="2400" dirty="0" err="1">
                <a:ea typeface="MS Gothic" panose="020B0609070205080204" pitchFamily="49" charset="-128"/>
              </a:rPr>
              <a:t>subword</a:t>
            </a:r>
            <a:r>
              <a:rPr kumimoji="1" lang="en-US" altLang="ja-CN" sz="2400" dirty="0">
                <a:latin typeface="MS Gothic" panose="020B0609070205080204" pitchFamily="49" charset="-128"/>
                <a:ea typeface="MS Gothic" panose="020B0609070205080204" pitchFamily="49" charset="-128"/>
              </a:rPr>
              <a:t> </a:t>
            </a:r>
            <a:r>
              <a:rPr kumimoji="1" lang="ja-JP" altLang="ja-CN" sz="2400">
                <a:latin typeface="MS Gothic" panose="020B0609070205080204" pitchFamily="49" charset="-128"/>
                <a:ea typeface="MS Gothic" panose="020B0609070205080204" pitchFamily="49" charset="-128"/>
              </a:rPr>
              <a:t>単位で</a:t>
            </a:r>
            <a:r>
              <a:rPr kumimoji="1" lang="en-US" altLang="ja-CN" sz="2400" dirty="0">
                <a:ea typeface="MS Gothic" panose="020B0609070205080204" pitchFamily="49" charset="-128"/>
              </a:rPr>
              <a:t>relation</a:t>
            </a:r>
            <a:r>
              <a:rPr kumimoji="1" lang="ja-JP" altLang="ja-CN" sz="2400">
                <a:latin typeface="MS Gothic" panose="020B0609070205080204" pitchFamily="49" charset="-128"/>
                <a:ea typeface="MS Gothic" panose="020B0609070205080204" pitchFamily="49" charset="-128"/>
              </a:rPr>
              <a:t>発見することになって</a:t>
            </a:r>
            <a:r>
              <a:rPr kumimoji="1" lang="ja-JP" altLang="en-US" sz="2400">
                <a:latin typeface="MS Gothic" panose="020B0609070205080204" pitchFamily="49" charset="-128"/>
                <a:ea typeface="MS Gothic" panose="020B0609070205080204" pitchFamily="49" charset="-128"/>
              </a:rPr>
              <a:t>、少し大変かもしれない</a:t>
            </a:r>
            <a:r>
              <a:rPr kumimoji="1" lang="ja-CN" altLang="ja-CN" sz="2400" dirty="0">
                <a:latin typeface="MS Gothic" panose="020B0609070205080204" pitchFamily="49" charset="-128"/>
                <a:ea typeface="MS Gothic" panose="020B0609070205080204" pitchFamily="49" charset="-128"/>
              </a:rPr>
              <a:t> </a:t>
            </a:r>
            <a:endParaRPr kumimoji="1" lang="en-US" altLang="ja-CN"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625447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ダイアグラム&#10;&#10;自動的に生成された説明">
            <a:extLst>
              <a:ext uri="{FF2B5EF4-FFF2-40B4-BE49-F238E27FC236}">
                <a16:creationId xmlns:a16="http://schemas.microsoft.com/office/drawing/2014/main" id="{7255D61A-2426-7B46-9321-7BBC52C63487}"/>
              </a:ext>
            </a:extLst>
          </p:cNvPr>
          <p:cNvPicPr>
            <a:picLocks noChangeAspect="1"/>
          </p:cNvPicPr>
          <p:nvPr/>
        </p:nvPicPr>
        <p:blipFill>
          <a:blip r:embed="rId2"/>
          <a:stretch>
            <a:fillRect/>
          </a:stretch>
        </p:blipFill>
        <p:spPr>
          <a:xfrm>
            <a:off x="5480436" y="735677"/>
            <a:ext cx="6082808" cy="5022925"/>
          </a:xfrm>
          <a:prstGeom prst="rect">
            <a:avLst/>
          </a:prstGeom>
        </p:spPr>
      </p:pic>
      <p:sp>
        <p:nvSpPr>
          <p:cNvPr id="2" name="タイトル 1">
            <a:extLst>
              <a:ext uri="{FF2B5EF4-FFF2-40B4-BE49-F238E27FC236}">
                <a16:creationId xmlns:a16="http://schemas.microsoft.com/office/drawing/2014/main" id="{BC799C47-1D9F-9B45-BF14-5E2C33F35C70}"/>
              </a:ext>
            </a:extLst>
          </p:cNvPr>
          <p:cNvSpPr>
            <a:spLocks noGrp="1"/>
          </p:cNvSpPr>
          <p:nvPr>
            <p:ph type="title"/>
          </p:nvPr>
        </p:nvSpPr>
        <p:spPr/>
        <p:txBody>
          <a:bodyPr>
            <a:normAutofit/>
          </a:bodyPr>
          <a:lstStyle/>
          <a:p>
            <a:r>
              <a:rPr kumimoji="1" lang="en-US" altLang="ja-CN" sz="4000" b="1" dirty="0">
                <a:solidFill>
                  <a:schemeClr val="tx1"/>
                </a:solidFill>
                <a:latin typeface="+mn-lt"/>
              </a:rPr>
              <a:t>Char </a:t>
            </a:r>
            <a:r>
              <a:rPr kumimoji="1" lang="en-US" altLang="zh-CN" sz="4000" b="1" dirty="0">
                <a:solidFill>
                  <a:schemeClr val="tx1"/>
                </a:solidFill>
                <a:latin typeface="+mn-lt"/>
              </a:rPr>
              <a:t>BERT(1)</a:t>
            </a:r>
            <a:endParaRPr kumimoji="1" lang="ja-CN" altLang="en-US" sz="4000" b="1" dirty="0">
              <a:solidFill>
                <a:schemeClr val="tx1"/>
              </a:solidFill>
              <a:latin typeface="+mn-lt"/>
            </a:endParaRPr>
          </a:p>
        </p:txBody>
      </p:sp>
      <p:sp>
        <p:nvSpPr>
          <p:cNvPr id="3" name="スライド番号プレースホルダー 2">
            <a:extLst>
              <a:ext uri="{FF2B5EF4-FFF2-40B4-BE49-F238E27FC236}">
                <a16:creationId xmlns:a16="http://schemas.microsoft.com/office/drawing/2014/main" id="{1EFE52DA-1A73-0343-80E1-D42A20CD045D}"/>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4" name="テキスト ボックス 3">
            <a:extLst>
              <a:ext uri="{FF2B5EF4-FFF2-40B4-BE49-F238E27FC236}">
                <a16:creationId xmlns:a16="http://schemas.microsoft.com/office/drawing/2014/main" id="{BCB39228-227B-034E-82CA-BEC5EFA9741C}"/>
              </a:ext>
            </a:extLst>
          </p:cNvPr>
          <p:cNvSpPr txBox="1"/>
          <p:nvPr/>
        </p:nvSpPr>
        <p:spPr>
          <a:xfrm>
            <a:off x="1097281" y="1873411"/>
            <a:ext cx="5184250" cy="369331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Char</a:t>
            </a:r>
            <a:r>
              <a:rPr kumimoji="1" lang="zh-CN" altLang="en-US" dirty="0"/>
              <a:t> </a:t>
            </a:r>
            <a:r>
              <a:rPr kumimoji="1" lang="en-US" altLang="zh-CN" dirty="0"/>
              <a:t>BERT[3]</a:t>
            </a:r>
            <a:r>
              <a:rPr kumimoji="1" lang="zh-CN" altLang="en-US" dirty="0"/>
              <a:t> </a:t>
            </a:r>
            <a:r>
              <a:rPr kumimoji="1" lang="zh-CN" altLang="en-US" dirty="0">
                <a:latin typeface="MS Gothic" panose="020B0609070205080204" pitchFamily="49" charset="-128"/>
                <a:ea typeface="MS Gothic" panose="020B0609070205080204" pitchFamily="49" charset="-128"/>
              </a:rPr>
              <a:t>が提案された原因</a:t>
            </a:r>
            <a:r>
              <a:rPr kumimoji="1" lang="zh-CN" altLang="en-US" dirty="0"/>
              <a:t>：</a:t>
            </a:r>
            <a:endParaRPr kumimoji="1" lang="en-US" altLang="zh-CN" dirty="0"/>
          </a:p>
          <a:p>
            <a:pPr marL="742950" lvl="1" indent="-285750">
              <a:buFont typeface="Arial" panose="020B0604020202020204" pitchFamily="34" charset="0"/>
              <a:buChar char="•"/>
            </a:pPr>
            <a:r>
              <a:rPr lang="en" altLang="ja-CN" dirty="0"/>
              <a:t>Using predefined </a:t>
            </a:r>
            <a:r>
              <a:rPr lang="en" altLang="ja-CN" dirty="0" err="1"/>
              <a:t>wordpiece</a:t>
            </a:r>
            <a:r>
              <a:rPr lang="en" altLang="ja-CN" dirty="0"/>
              <a:t> vocabularies</a:t>
            </a:r>
          </a:p>
          <a:p>
            <a:pPr lvl="1"/>
            <a:r>
              <a:rPr lang="en" altLang="ja-CN" dirty="0"/>
              <a:t> from the general domain is not always suitable</a:t>
            </a:r>
          </a:p>
          <a:p>
            <a:pPr lvl="1"/>
            <a:r>
              <a:rPr lang="en" altLang="ja-CN" dirty="0"/>
              <a:t>especially when building models for specialized</a:t>
            </a:r>
          </a:p>
          <a:p>
            <a:pPr lvl="1"/>
            <a:r>
              <a:rPr lang="en" altLang="ja-CN" dirty="0"/>
              <a:t> domains</a:t>
            </a:r>
          </a:p>
          <a:p>
            <a:pPr lvl="1"/>
            <a:endParaRPr kumimoji="1" lang="en-US" altLang="zh-CN" dirty="0"/>
          </a:p>
          <a:p>
            <a:pPr marL="742950" lvl="1" indent="-285750">
              <a:buFont typeface="Arial" panose="020B0604020202020204" pitchFamily="34" charset="0"/>
              <a:buChar char="•"/>
            </a:pPr>
            <a:r>
              <a:rPr lang="en" altLang="ja-CN" dirty="0"/>
              <a:t>Adopting a </a:t>
            </a:r>
            <a:r>
              <a:rPr lang="en" altLang="ja-CN" dirty="0" err="1"/>
              <a:t>wordpiece</a:t>
            </a:r>
            <a:r>
              <a:rPr lang="en" altLang="ja-CN" dirty="0"/>
              <a:t> tokenization shifts</a:t>
            </a:r>
          </a:p>
          <a:p>
            <a:pPr lvl="1"/>
            <a:r>
              <a:rPr lang="en" altLang="ja-CN" dirty="0"/>
              <a:t>the focus from the word level to the</a:t>
            </a:r>
            <a:r>
              <a:rPr lang="en-US" altLang="ja-CN" dirty="0"/>
              <a:t> </a:t>
            </a:r>
            <a:r>
              <a:rPr lang="en" altLang="ja-CN" dirty="0" err="1"/>
              <a:t>subword</a:t>
            </a:r>
            <a:r>
              <a:rPr lang="en" altLang="ja-CN" dirty="0"/>
              <a:t> </a:t>
            </a:r>
          </a:p>
          <a:p>
            <a:pPr lvl="1"/>
            <a:r>
              <a:rPr lang="en" altLang="ja-CN" dirty="0"/>
              <a:t>level, making the models conceptually more </a:t>
            </a:r>
          </a:p>
          <a:p>
            <a:pPr lvl="1"/>
            <a:r>
              <a:rPr lang="en" altLang="ja-CN" dirty="0"/>
              <a:t>complex and arguably less convenient in</a:t>
            </a:r>
          </a:p>
          <a:p>
            <a:r>
              <a:rPr lang="en" altLang="ja-CN" dirty="0"/>
              <a:t>	practice</a:t>
            </a:r>
          </a:p>
          <a:p>
            <a:endParaRPr kumimoji="1" lang="en-US" altLang="zh-CN" dirty="0"/>
          </a:p>
          <a:p>
            <a:pPr marL="285750" indent="-285750">
              <a:buFont typeface="Arial" panose="020B0604020202020204" pitchFamily="34" charset="0"/>
              <a:buChar char="•"/>
            </a:pPr>
            <a:r>
              <a:rPr kumimoji="1" lang="en-US" altLang="zh-CN" dirty="0"/>
              <a:t>Char BERT</a:t>
            </a:r>
            <a:r>
              <a:rPr kumimoji="1" lang="zh-CN" altLang="en-US" dirty="0">
                <a:latin typeface="MS Gothic" panose="020B0609070205080204" pitchFamily="49" charset="-128"/>
                <a:ea typeface="MS Gothic" panose="020B0609070205080204" pitchFamily="49" charset="-128"/>
              </a:rPr>
              <a:t>構造：</a:t>
            </a:r>
            <a:endParaRPr kumimoji="1" lang="en-US" altLang="ja-CN" dirty="0">
              <a:latin typeface="MS Gothic" panose="020B0609070205080204" pitchFamily="49" charset="-128"/>
              <a:ea typeface="MS Gothic" panose="020B0609070205080204" pitchFamily="49" charset="-128"/>
            </a:endParaRPr>
          </a:p>
        </p:txBody>
      </p:sp>
      <p:sp>
        <p:nvSpPr>
          <p:cNvPr id="5" name="テキスト ボックス 4">
            <a:extLst>
              <a:ext uri="{FF2B5EF4-FFF2-40B4-BE49-F238E27FC236}">
                <a16:creationId xmlns:a16="http://schemas.microsoft.com/office/drawing/2014/main" id="{89989C8C-AA8D-4F47-A801-AA351DF310C7}"/>
              </a:ext>
            </a:extLst>
          </p:cNvPr>
          <p:cNvSpPr txBox="1"/>
          <p:nvPr/>
        </p:nvSpPr>
        <p:spPr>
          <a:xfrm>
            <a:off x="1050068" y="5655724"/>
            <a:ext cx="9111202" cy="738664"/>
          </a:xfrm>
          <a:prstGeom prst="rect">
            <a:avLst/>
          </a:prstGeom>
          <a:noFill/>
        </p:spPr>
        <p:txBody>
          <a:bodyPr wrap="square" rtlCol="0">
            <a:spAutoFit/>
          </a:bodyPr>
          <a:lstStyle/>
          <a:p>
            <a:r>
              <a:rPr lang="en" altLang="ja-CN" sz="1200" dirty="0"/>
              <a:t>[</a:t>
            </a:r>
            <a:r>
              <a:rPr lang="en-US" altLang="zh-CN" sz="1200" dirty="0"/>
              <a:t>3</a:t>
            </a:r>
            <a:r>
              <a:rPr lang="en" altLang="ja-CN" sz="1200" dirty="0"/>
              <a:t>]</a:t>
            </a:r>
            <a:r>
              <a:rPr lang="en" altLang="ja-CN" dirty="0"/>
              <a:t> </a:t>
            </a:r>
            <a:r>
              <a:rPr lang="en" altLang="ja-CN" sz="1200" dirty="0"/>
              <a:t>El </a:t>
            </a:r>
            <a:r>
              <a:rPr lang="en" altLang="ja-CN" sz="1200" dirty="0" err="1"/>
              <a:t>Boukkouri</a:t>
            </a:r>
            <a:r>
              <a:rPr lang="en" altLang="ja-CN" sz="1200" dirty="0"/>
              <a:t>, H., Ferret, O., Lavergne, T., </a:t>
            </a:r>
            <a:r>
              <a:rPr lang="en" altLang="ja-CN" sz="1200" dirty="0" err="1"/>
              <a:t>Noji</a:t>
            </a:r>
            <a:r>
              <a:rPr lang="en" altLang="ja-CN" sz="1200" dirty="0"/>
              <a:t>, H., </a:t>
            </a:r>
            <a:r>
              <a:rPr lang="en" altLang="ja-CN" sz="1200" dirty="0" err="1"/>
              <a:t>Zweigenbaum</a:t>
            </a:r>
            <a:r>
              <a:rPr lang="en" altLang="ja-CN" sz="1200" dirty="0"/>
              <a:t>, P., &amp; </a:t>
            </a:r>
            <a:r>
              <a:rPr lang="en" altLang="ja-CN" sz="1200" dirty="0" err="1"/>
              <a:t>Tsujii</a:t>
            </a:r>
            <a:r>
              <a:rPr lang="en" altLang="ja-CN" sz="1200" dirty="0"/>
              <a:t>, J. I. (2020, December). </a:t>
            </a:r>
            <a:r>
              <a:rPr lang="en" altLang="ja-CN" sz="1200" dirty="0" err="1"/>
              <a:t>CharacterBERT</a:t>
            </a:r>
            <a:r>
              <a:rPr lang="en" altLang="ja-CN" sz="1200" dirty="0"/>
              <a:t>: Reconciling </a:t>
            </a:r>
            <a:r>
              <a:rPr lang="en" altLang="ja-CN" sz="1200" dirty="0" err="1"/>
              <a:t>ELMo</a:t>
            </a:r>
            <a:r>
              <a:rPr lang="en" altLang="ja-CN" sz="1200" dirty="0"/>
              <a:t> and BERT for Word-Level Open-Vocabulary Representations From Characters. In Proceedings of the 28th International Conference on Computational Linguistics (pp. 6903-6915).</a:t>
            </a:r>
            <a:endParaRPr lang="ja-CN" altLang="en-US" sz="1200" dirty="0"/>
          </a:p>
        </p:txBody>
      </p:sp>
    </p:spTree>
    <p:extLst>
      <p:ext uri="{BB962C8B-B14F-4D97-AF65-F5344CB8AC3E}">
        <p14:creationId xmlns:p14="http://schemas.microsoft.com/office/powerpoint/2010/main" val="36412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99C47-1D9F-9B45-BF14-5E2C33F35C70}"/>
              </a:ext>
            </a:extLst>
          </p:cNvPr>
          <p:cNvSpPr>
            <a:spLocks noGrp="1"/>
          </p:cNvSpPr>
          <p:nvPr>
            <p:ph type="title"/>
          </p:nvPr>
        </p:nvSpPr>
        <p:spPr/>
        <p:txBody>
          <a:bodyPr>
            <a:normAutofit/>
          </a:bodyPr>
          <a:lstStyle/>
          <a:p>
            <a:r>
              <a:rPr kumimoji="1" lang="en-US" altLang="ja-CN" sz="4000" b="1" dirty="0">
                <a:solidFill>
                  <a:schemeClr val="tx1"/>
                </a:solidFill>
                <a:latin typeface="+mn-lt"/>
              </a:rPr>
              <a:t>Char </a:t>
            </a:r>
            <a:r>
              <a:rPr kumimoji="1" lang="en-US" altLang="zh-CN" sz="4000" b="1" dirty="0">
                <a:solidFill>
                  <a:schemeClr val="tx1"/>
                </a:solidFill>
                <a:latin typeface="+mn-lt"/>
              </a:rPr>
              <a:t>BERT(2)</a:t>
            </a:r>
            <a:endParaRPr kumimoji="1" lang="ja-CN" altLang="en-US" sz="4000" b="1" dirty="0">
              <a:solidFill>
                <a:schemeClr val="tx1"/>
              </a:solidFill>
              <a:latin typeface="+mn-lt"/>
            </a:endParaRPr>
          </a:p>
        </p:txBody>
      </p:sp>
      <p:sp>
        <p:nvSpPr>
          <p:cNvPr id="3" name="スライド番号プレースホルダー 2">
            <a:extLst>
              <a:ext uri="{FF2B5EF4-FFF2-40B4-BE49-F238E27FC236}">
                <a16:creationId xmlns:a16="http://schemas.microsoft.com/office/drawing/2014/main" id="{1EFE52DA-1A73-0343-80E1-D42A20CD045D}"/>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BCB39228-227B-034E-82CA-BEC5EFA9741C}"/>
              </a:ext>
            </a:extLst>
          </p:cNvPr>
          <p:cNvSpPr txBox="1"/>
          <p:nvPr/>
        </p:nvSpPr>
        <p:spPr>
          <a:xfrm>
            <a:off x="1097280" y="1868556"/>
            <a:ext cx="8766313" cy="2308324"/>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rPr>
              <a:t>データセット：</a:t>
            </a:r>
            <a:endParaRPr kumimoji="1" lang="en-US" altLang="ja-CN" sz="2400" dirty="0">
              <a:latin typeface="MS Gothic" panose="020B0609070205080204" pitchFamily="49" charset="-128"/>
              <a:ea typeface="MS Gothic" panose="020B0609070205080204" pitchFamily="49" charset="-128"/>
            </a:endParaRP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rPr>
              <a:t>医療分野のデータセット</a:t>
            </a:r>
            <a:r>
              <a:rPr kumimoji="1" lang="en-US" altLang="ja-CN" sz="2400" dirty="0">
                <a:ea typeface="MS Gothic" panose="020B0609070205080204" pitchFamily="49" charset="-128"/>
              </a:rPr>
              <a:t>i2b2</a:t>
            </a:r>
          </a:p>
          <a:p>
            <a:pPr marL="285750"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rPr>
              <a:t>タスク：</a:t>
            </a:r>
            <a:endParaRPr kumimoji="1" lang="en-US" altLang="ja-CN" sz="2400" dirty="0">
              <a:latin typeface="MS Gothic" panose="020B0609070205080204" pitchFamily="49" charset="-128"/>
              <a:ea typeface="MS Gothic" panose="020B0609070205080204" pitchFamily="49" charset="-128"/>
            </a:endParaRP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rPr>
              <a:t>固有表現抽出</a:t>
            </a:r>
            <a:endParaRPr kumimoji="1" lang="en-US" altLang="ja-CN" sz="24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kumimoji="1" lang="ja-CN" altLang="en-US" sz="2400" dirty="0"/>
              <a:t>結果：</a:t>
            </a:r>
            <a:endParaRPr kumimoji="1" lang="en-US" altLang="ja-CN" sz="2400" dirty="0"/>
          </a:p>
          <a:p>
            <a:pPr marL="800100" lvl="1" indent="-342900">
              <a:buFont typeface="Arial" panose="020B0604020202020204" pitchFamily="34" charset="0"/>
              <a:buChar char="•"/>
            </a:pPr>
            <a:r>
              <a:rPr kumimoji="1" lang="ja-CN" altLang="en-US" sz="2400" dirty="0"/>
              <a:t>最優の結果がでてきた</a:t>
            </a:r>
            <a:r>
              <a:rPr kumimoji="1" lang="en-US" altLang="ja-CN" sz="2400" dirty="0"/>
              <a:t>(State-of-the-art)</a:t>
            </a:r>
          </a:p>
        </p:txBody>
      </p:sp>
      <p:sp>
        <p:nvSpPr>
          <p:cNvPr id="5" name="テキスト ボックス 4">
            <a:extLst>
              <a:ext uri="{FF2B5EF4-FFF2-40B4-BE49-F238E27FC236}">
                <a16:creationId xmlns:a16="http://schemas.microsoft.com/office/drawing/2014/main" id="{89989C8C-AA8D-4F47-A801-AA351DF310C7}"/>
              </a:ext>
            </a:extLst>
          </p:cNvPr>
          <p:cNvSpPr txBox="1"/>
          <p:nvPr/>
        </p:nvSpPr>
        <p:spPr>
          <a:xfrm>
            <a:off x="1050068" y="5655724"/>
            <a:ext cx="9111202" cy="553998"/>
          </a:xfrm>
          <a:prstGeom prst="rect">
            <a:avLst/>
          </a:prstGeom>
          <a:noFill/>
        </p:spPr>
        <p:txBody>
          <a:bodyPr wrap="square" rtlCol="0">
            <a:spAutoFit/>
          </a:bodyPr>
          <a:lstStyle/>
          <a:p>
            <a:r>
              <a:rPr lang="en" altLang="ja-CN" sz="1200" dirty="0"/>
              <a:t>[</a:t>
            </a:r>
            <a:r>
              <a:rPr lang="en-US" altLang="zh-CN" sz="1200" dirty="0"/>
              <a:t>3</a:t>
            </a:r>
            <a:r>
              <a:rPr lang="en" altLang="ja-CN" sz="1200" dirty="0"/>
              <a:t>]</a:t>
            </a:r>
            <a:r>
              <a:rPr lang="en" altLang="ja-CN" dirty="0"/>
              <a:t> </a:t>
            </a:r>
            <a:r>
              <a:rPr lang="en" altLang="ja-CN" sz="1200" dirty="0" err="1"/>
              <a:t>Boukkouri</a:t>
            </a:r>
            <a:r>
              <a:rPr lang="en" altLang="ja-CN" sz="1200" dirty="0"/>
              <a:t>, H. E., Ferret, O., Lavergne, T., </a:t>
            </a:r>
            <a:r>
              <a:rPr lang="en" altLang="ja-CN" sz="1200" dirty="0" err="1"/>
              <a:t>Noji</a:t>
            </a:r>
            <a:r>
              <a:rPr lang="en" altLang="ja-CN" sz="1200" dirty="0"/>
              <a:t>, H., </a:t>
            </a:r>
            <a:r>
              <a:rPr lang="en" altLang="ja-CN" sz="1200" dirty="0" err="1"/>
              <a:t>Zweigenbaum</a:t>
            </a:r>
            <a:r>
              <a:rPr lang="en" altLang="ja-CN" sz="1200" dirty="0"/>
              <a:t>, P., &amp; </a:t>
            </a:r>
            <a:r>
              <a:rPr lang="en" altLang="ja-CN" sz="1200" dirty="0" err="1"/>
              <a:t>Tsujii</a:t>
            </a:r>
            <a:r>
              <a:rPr lang="en" altLang="ja-CN" sz="1200" dirty="0"/>
              <a:t>, J. (2020). </a:t>
            </a:r>
            <a:r>
              <a:rPr lang="en" altLang="ja-CN" sz="1200" dirty="0" err="1"/>
              <a:t>CharacterBERT</a:t>
            </a:r>
            <a:r>
              <a:rPr lang="en" altLang="ja-CN" sz="1200" dirty="0"/>
              <a:t>: Reconciling </a:t>
            </a:r>
            <a:r>
              <a:rPr lang="en" altLang="ja-CN" sz="1200" dirty="0" err="1"/>
              <a:t>ELMo</a:t>
            </a:r>
            <a:r>
              <a:rPr lang="en" altLang="ja-CN" sz="1200" dirty="0"/>
              <a:t> and BERT for Word-Level Open-Vocabulary Representations From Characters. </a:t>
            </a:r>
            <a:r>
              <a:rPr lang="en" altLang="ja-CN" sz="1200" dirty="0" err="1"/>
              <a:t>arXiv</a:t>
            </a:r>
            <a:r>
              <a:rPr lang="en" altLang="ja-CN" sz="1200" dirty="0"/>
              <a:t> preprint arXiv:2010.10392.</a:t>
            </a:r>
            <a:endParaRPr lang="ja-CN" altLang="en-US" sz="1200" dirty="0"/>
          </a:p>
        </p:txBody>
      </p:sp>
    </p:spTree>
    <p:extLst>
      <p:ext uri="{BB962C8B-B14F-4D97-AF65-F5344CB8AC3E}">
        <p14:creationId xmlns:p14="http://schemas.microsoft.com/office/powerpoint/2010/main" val="494960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C7F6F-A8E5-5B43-8F37-88567D9FB993}"/>
              </a:ext>
            </a:extLst>
          </p:cNvPr>
          <p:cNvSpPr>
            <a:spLocks noGrp="1"/>
          </p:cNvSpPr>
          <p:nvPr>
            <p:ph type="title"/>
          </p:nvPr>
        </p:nvSpPr>
        <p:spPr/>
        <p:txBody>
          <a:bodyPr/>
          <a:lstStyle/>
          <a:p>
            <a:r>
              <a:rPr kumimoji="1" lang="ja-CN" altLang="en-US" sz="4000" b="1">
                <a:solidFill>
                  <a:schemeClr val="tx1"/>
                </a:solidFill>
                <a:latin typeface="MS PGothic" panose="020B0600070205080204" pitchFamily="34" charset="-128"/>
                <a:ea typeface="MS PGothic" panose="020B0600070205080204" pitchFamily="34" charset="-128"/>
              </a:rPr>
              <a:t>まとめ</a:t>
            </a:r>
          </a:p>
        </p:txBody>
      </p:sp>
      <p:sp>
        <p:nvSpPr>
          <p:cNvPr id="3" name="スライド番号プレースホルダー 2">
            <a:extLst>
              <a:ext uri="{FF2B5EF4-FFF2-40B4-BE49-F238E27FC236}">
                <a16:creationId xmlns:a16="http://schemas.microsoft.com/office/drawing/2014/main" id="{CCF1C8D6-81D7-A945-8CCD-F4CC5794B707}"/>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4" name="テキスト ボックス 3">
            <a:extLst>
              <a:ext uri="{FF2B5EF4-FFF2-40B4-BE49-F238E27FC236}">
                <a16:creationId xmlns:a16="http://schemas.microsoft.com/office/drawing/2014/main" id="{E79A4B64-359A-2446-8677-4C29C8F213EB}"/>
              </a:ext>
            </a:extLst>
          </p:cNvPr>
          <p:cNvSpPr txBox="1"/>
          <p:nvPr/>
        </p:nvSpPr>
        <p:spPr>
          <a:xfrm>
            <a:off x="1171428" y="1737360"/>
            <a:ext cx="10272715" cy="4524315"/>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ja-CN" sz="2400"/>
          </a:p>
          <a:p>
            <a:pPr marL="285750" indent="-285750">
              <a:buFont typeface="Arial" panose="020B0604020202020204" pitchFamily="34" charset="0"/>
              <a:buChar char="•"/>
            </a:pPr>
            <a:r>
              <a:rPr kumimoji="1" lang="en-US" altLang="ja-CN" sz="2400">
                <a:ea typeface="MS Gothic" panose="020B0609070205080204" pitchFamily="49" charset="-128"/>
              </a:rPr>
              <a:t>BERT</a:t>
            </a:r>
            <a:r>
              <a:rPr kumimoji="1" lang="ja-CN" altLang="en-US" sz="2400">
                <a:latin typeface="MS Gothic" panose="020B0609070205080204" pitchFamily="49" charset="-128"/>
                <a:ea typeface="MS Gothic" panose="020B0609070205080204" pitchFamily="49" charset="-128"/>
              </a:rPr>
              <a:t>に基づいた</a:t>
            </a:r>
            <a:r>
              <a:rPr kumimoji="1" lang="en-US" altLang="ja-CN" sz="2400">
                <a:ea typeface="MS Gothic" panose="020B0609070205080204" pitchFamily="49" charset="-128"/>
              </a:rPr>
              <a:t>Joint model</a:t>
            </a:r>
            <a:r>
              <a:rPr kumimoji="1" lang="ja-CN" altLang="en-US" sz="2400">
                <a:latin typeface="MS Gothic" panose="020B0609070205080204" pitchFamily="49" charset="-128"/>
                <a:ea typeface="MS Gothic" panose="020B0609070205080204" pitchFamily="49" charset="-128"/>
              </a:rPr>
              <a:t>によりエンティティ関係を抽出する手法をカルテデータに応用した</a:t>
            </a:r>
            <a:endParaRPr kumimoji="1" lang="en-US" altLang="ja-CN" sz="2400">
              <a:latin typeface="MS Gothic" panose="020B0609070205080204" pitchFamily="49" charset="-128"/>
              <a:ea typeface="MS Gothic" panose="020B0609070205080204" pitchFamily="49" charset="-128"/>
            </a:endParaRPr>
          </a:p>
          <a:p>
            <a:endParaRPr kumimoji="1" lang="en-US" altLang="ja-CN" sz="2400"/>
          </a:p>
          <a:p>
            <a:pPr marL="285750" indent="-285750">
              <a:buFont typeface="Arial" panose="020B0604020202020204" pitchFamily="34" charset="0"/>
              <a:buChar char="•"/>
            </a:pPr>
            <a:r>
              <a:rPr kumimoji="1" lang="en-US" altLang="zh-CN" sz="2400"/>
              <a:t>Bi-LSTM</a:t>
            </a:r>
            <a:r>
              <a:rPr kumimoji="1" lang="ja-CN" altLang="en-US" sz="2400">
                <a:latin typeface="MS Gothic" panose="020B0609070205080204" pitchFamily="49" charset="-128"/>
                <a:ea typeface="MS Gothic" panose="020B0609070205080204" pitchFamily="49" charset="-128"/>
              </a:rPr>
              <a:t>と</a:t>
            </a:r>
            <a:r>
              <a:rPr kumimoji="1" lang="en-US" altLang="zh-CN" sz="2400"/>
              <a:t>BERT</a:t>
            </a:r>
            <a:r>
              <a:rPr kumimoji="1" lang="ja-CN" altLang="en-US" sz="2400">
                <a:latin typeface="MS Gothic" panose="020B0609070205080204" pitchFamily="49" charset="-128"/>
                <a:ea typeface="MS Gothic" panose="020B0609070205080204" pitchFamily="49" charset="-128"/>
              </a:rPr>
              <a:t>の効果を比較した</a:t>
            </a:r>
            <a:endParaRPr kumimoji="1" lang="en-US" altLang="ja-CN" sz="2400">
              <a:latin typeface="MS Gothic" panose="020B0609070205080204" pitchFamily="49" charset="-128"/>
              <a:ea typeface="MS Gothic" panose="020B0609070205080204" pitchFamily="49" charset="-128"/>
            </a:endParaRPr>
          </a:p>
          <a:p>
            <a:pPr marL="742950" lvl="1" indent="-285750">
              <a:buFont typeface="Arial" panose="020B0604020202020204" pitchFamily="34" charset="0"/>
              <a:buChar char="•"/>
            </a:pPr>
            <a:r>
              <a:rPr kumimoji="1" lang="en-US" altLang="ja-CN" sz="2400">
                <a:ea typeface="MS Gothic" panose="020B0609070205080204" pitchFamily="49" charset="-128"/>
              </a:rPr>
              <a:t>BERT</a:t>
            </a:r>
            <a:r>
              <a:rPr kumimoji="1" lang="ja-CN" altLang="en-US" sz="2400">
                <a:latin typeface="MS Gothic" panose="020B0609070205080204" pitchFamily="49" charset="-128"/>
                <a:ea typeface="MS Gothic" panose="020B0609070205080204" pitchFamily="49" charset="-128"/>
              </a:rPr>
              <a:t>に基づいたモデルのほうが精度が高い</a:t>
            </a:r>
            <a:endParaRPr kumimoji="1" lang="en-US" altLang="ja-CN" sz="2400">
              <a:latin typeface="MS Gothic" panose="020B0609070205080204" pitchFamily="49" charset="-128"/>
              <a:ea typeface="MS Gothic" panose="020B0609070205080204" pitchFamily="49" charset="-128"/>
            </a:endParaRPr>
          </a:p>
          <a:p>
            <a:endParaRPr kumimoji="1" lang="en-US" altLang="ja-CN" sz="2400">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kumimoji="1" lang="ja-CN" altLang="en-US" sz="2400">
                <a:latin typeface="MS Gothic" panose="020B0609070205080204" pitchFamily="49" charset="-128"/>
                <a:ea typeface="MS Gothic" panose="020B0609070205080204" pitchFamily="49" charset="-128"/>
              </a:rPr>
              <a:t>異なる分野の</a:t>
            </a:r>
            <a:r>
              <a:rPr kumimoji="1" lang="en-US" altLang="zh-CN" sz="2400">
                <a:ea typeface="MS Gothic" panose="020B0609070205080204" pitchFamily="49" charset="-128"/>
              </a:rPr>
              <a:t>BERT</a:t>
            </a:r>
            <a:r>
              <a:rPr kumimoji="1" lang="ja-CN" altLang="en-US" sz="2400">
                <a:latin typeface="MS Gothic" panose="020B0609070205080204" pitchFamily="49" charset="-128"/>
                <a:ea typeface="MS Gothic" panose="020B0609070205080204" pitchFamily="49" charset="-128"/>
              </a:rPr>
              <a:t>の効果を比較した</a:t>
            </a:r>
            <a:endParaRPr kumimoji="1" lang="en-US" altLang="ja-CN" sz="2400">
              <a:latin typeface="MS Gothic" panose="020B0609070205080204" pitchFamily="49" charset="-128"/>
              <a:ea typeface="MS Gothic" panose="020B0609070205080204" pitchFamily="49" charset="-128"/>
            </a:endParaRPr>
          </a:p>
          <a:p>
            <a:pPr marL="742950" lvl="1" indent="-285750">
              <a:buFont typeface="Arial" panose="020B0604020202020204" pitchFamily="34" charset="0"/>
              <a:buChar char="•"/>
            </a:pPr>
            <a:r>
              <a:rPr kumimoji="1" lang="en-US" altLang="ja-CN" sz="2400">
                <a:ea typeface="MS Gothic" panose="020B0609070205080204" pitchFamily="49" charset="-128"/>
              </a:rPr>
              <a:t>BERT</a:t>
            </a:r>
            <a:r>
              <a:rPr kumimoji="1" lang="ja-CN" altLang="en-US" sz="2400">
                <a:latin typeface="MS Gothic" panose="020B0609070205080204" pitchFamily="49" charset="-128"/>
                <a:ea typeface="MS Gothic" panose="020B0609070205080204" pitchFamily="49" charset="-128"/>
              </a:rPr>
              <a:t>の事前トレーニング用のコーパスはカルテデータに関連があればあるほど、精度が上がる</a:t>
            </a:r>
            <a:endParaRPr kumimoji="1" lang="en-US" altLang="ja-CN" sz="2400">
              <a:latin typeface="MS Gothic" panose="020B0609070205080204" pitchFamily="49" charset="-128"/>
              <a:ea typeface="MS Gothic" panose="020B0609070205080204" pitchFamily="49" charset="-128"/>
            </a:endParaRPr>
          </a:p>
          <a:p>
            <a:pPr lvl="1"/>
            <a:endParaRPr kumimoji="1" lang="en-US" altLang="ja-CN" sz="2400"/>
          </a:p>
          <a:p>
            <a:endParaRPr kumimoji="1" lang="en-US" altLang="ja-CN" sz="2400"/>
          </a:p>
        </p:txBody>
      </p:sp>
    </p:spTree>
    <p:extLst>
      <p:ext uri="{BB962C8B-B14F-4D97-AF65-F5344CB8AC3E}">
        <p14:creationId xmlns:p14="http://schemas.microsoft.com/office/powerpoint/2010/main" val="843165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今後の課題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74914"/>
            <a:ext cx="9771135" cy="3539430"/>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実験結果を分析する</a:t>
            </a:r>
            <a:endParaRPr kumimoji="1" lang="en-US" altLang="zh-CN" sz="2800" dirty="0">
              <a:latin typeface="MS Gothic" panose="020B0609070205080204" pitchFamily="49" charset="-128"/>
              <a:ea typeface="MS Gothic" panose="020B0609070205080204" pitchFamily="49" charset="-128"/>
            </a:endParaRPr>
          </a:p>
          <a:p>
            <a:pPr marL="914400" lvl="1" indent="-4572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固有表現抽出</a:t>
            </a:r>
            <a:endParaRPr kumimoji="1" lang="en-US" altLang="zh-CN" sz="2800" dirty="0">
              <a:latin typeface="MS Gothic" panose="020B0609070205080204" pitchFamily="49" charset="-128"/>
              <a:ea typeface="MS Gothic" panose="020B0609070205080204" pitchFamily="49" charset="-128"/>
            </a:endParaRPr>
          </a:p>
          <a:p>
            <a:pPr marL="1371600" lvl="2" indent="-4572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単語の境</a:t>
            </a:r>
            <a:endParaRPr kumimoji="1" lang="en-US" altLang="zh-CN" sz="2800" dirty="0">
              <a:latin typeface="MS Gothic" panose="020B0609070205080204" pitchFamily="49" charset="-128"/>
              <a:ea typeface="MS Gothic" panose="020B0609070205080204" pitchFamily="49" charset="-128"/>
            </a:endParaRPr>
          </a:p>
          <a:p>
            <a:pPr marL="1371600" lvl="2" indent="-4572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単語所属カテゴリ</a:t>
            </a:r>
            <a:endParaRPr kumimoji="1" lang="en-US" altLang="zh-CN" sz="2800" dirty="0">
              <a:latin typeface="MS Gothic" panose="020B0609070205080204" pitchFamily="49" charset="-128"/>
              <a:ea typeface="MS Gothic" panose="020B0609070205080204" pitchFamily="49" charset="-128"/>
            </a:endParaRPr>
          </a:p>
          <a:p>
            <a:pPr marL="914400" lvl="1" indent="-4572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関係抽出</a:t>
            </a:r>
            <a:endParaRPr kumimoji="1" lang="en-US" altLang="zh-CN" sz="2800" dirty="0">
              <a:latin typeface="MS Gothic" panose="020B0609070205080204" pitchFamily="49" charset="-128"/>
              <a:ea typeface="MS Gothic" panose="020B0609070205080204" pitchFamily="49" charset="-128"/>
            </a:endParaRPr>
          </a:p>
          <a:p>
            <a:pPr marL="1371600" lvl="2" indent="-4572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予測できない関係</a:t>
            </a:r>
            <a:endParaRPr kumimoji="1" lang="en-US" altLang="zh-CN" sz="2800" dirty="0">
              <a:latin typeface="MS Gothic" panose="020B0609070205080204" pitchFamily="49" charset="-128"/>
              <a:ea typeface="MS Gothic" panose="020B0609070205080204" pitchFamily="49" charset="-128"/>
            </a:endParaRPr>
          </a:p>
          <a:p>
            <a:pPr marL="1371600" lvl="2" indent="-4572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間違った関係のカテゴリ</a:t>
            </a:r>
            <a:endParaRPr kumimoji="1" lang="en-US" altLang="ja-CN" sz="28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lang="ja-CN" altLang="en-US" sz="2800" dirty="0">
                <a:latin typeface="MS Gothic"/>
                <a:ea typeface="MS Gothic"/>
                <a:cs typeface="Calibri"/>
              </a:rPr>
              <a:t>他のカルテデータを探す</a:t>
            </a:r>
          </a:p>
        </p:txBody>
      </p:sp>
    </p:spTree>
    <p:extLst>
      <p:ext uri="{BB962C8B-B14F-4D97-AF65-F5344CB8AC3E}">
        <p14:creationId xmlns:p14="http://schemas.microsoft.com/office/powerpoint/2010/main" val="262124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情報技術の発展に伴い、電子カルテ（</a:t>
            </a:r>
            <a:r>
              <a:rPr lang="en-US" altLang="zh-CN" sz="2800">
                <a:ea typeface="MS Gothic"/>
                <a:cs typeface="Calibri"/>
              </a:rPr>
              <a:t>EMR:</a:t>
            </a:r>
            <a:r>
              <a:rPr lang="en-US" altLang="zh-CN" sz="2800">
                <a:latin typeface="MS Gothic"/>
                <a:ea typeface="MS Gothic"/>
                <a:cs typeface="Calibri"/>
              </a:rPr>
              <a:t> </a:t>
            </a:r>
            <a:r>
              <a:rPr lang="en-US" altLang="zh-CN" sz="280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endParaRPr lang="en-US" sz="4000" b="1">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endParaRPr lang="en-US" altLang="zh-CN" sz="3200" b="1">
              <a:solidFill>
                <a:schemeClr val="tx1"/>
              </a:solidFill>
              <a:latin typeface="MS PGothic"/>
              <a:ea typeface="MS PGothic"/>
              <a:cs typeface="+mn-lt"/>
            </a:endParaRPr>
          </a:p>
          <a:p>
            <a:pPr>
              <a:buFont typeface="Wingdings"/>
              <a:buChar char="q"/>
            </a:pPr>
            <a:r>
              <a:rPr lang="zh-CN" altLang="en-US" sz="3200" b="1">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20</a:t>
            </a:fld>
            <a:endParaRPr lang="en-US"/>
          </a:p>
        </p:txBody>
      </p:sp>
    </p:spTree>
    <p:extLst>
      <p:ext uri="{BB962C8B-B14F-4D97-AF65-F5344CB8AC3E}">
        <p14:creationId xmlns:p14="http://schemas.microsoft.com/office/powerpoint/2010/main" val="74261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a:t>
            </a:r>
            <a:r>
              <a:rPr kumimoji="1" lang="en-US" sz="2000" err="1">
                <a:solidFill>
                  <a:schemeClr val="bg2">
                    <a:lumMod val="50000"/>
                  </a:schemeClr>
                </a:solidFill>
                <a:ea typeface="ＭＳ Ｐゴシック"/>
              </a:rPr>
              <a:t>course</a:t>
            </a:r>
            <a:r>
              <a:rPr kumimoji="1" lang="en-US" altLang="ja-CN" sz="2000" err="1">
                <a:solidFill>
                  <a:schemeClr val="bg2">
                    <a:lumMod val="50000"/>
                  </a:schemeClr>
                </a:solidFill>
                <a:ea typeface="ＭＳ Ｐゴシック"/>
              </a:rPr>
              <a:t>Hypertension</a:t>
            </a:r>
            <a:r>
              <a:rPr kumimoji="1" lang="en-US" altLang="ja-CN" sz="2000">
                <a:ea typeface="ＭＳ Ｐゴシック"/>
              </a:rPr>
              <a:t> was controlled on </a:t>
            </a:r>
            <a:r>
              <a:rPr kumimoji="1" lang="en-US" altLang="ja-CN" sz="2000">
                <a:solidFill>
                  <a:schemeClr val="bg2">
                    <a:lumMod val="50000"/>
                  </a:schemeClr>
                </a:solidFill>
                <a:ea typeface="ＭＳ Ｐゴシック"/>
              </a:rPr>
              <a:t>hydrochlorothiazide</a:t>
            </a:r>
            <a:endParaRPr lang="en-US" altLang="ja-CN" sz="200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2</a:t>
            </a:r>
            <a:r>
              <a:rPr kumimoji="1" lang="ja-JP" altLang="en-US" sz="2400">
                <a:ea typeface="ＭＳ Ｐゴシック"/>
              </a:rPr>
              <a:t>：</a:t>
            </a:r>
            <a:r>
              <a:rPr kumimoji="1" lang="en-US" altLang="ja-CN" sz="2400"/>
              <a:t>Treatment worsens medical problem(</a:t>
            </a:r>
            <a:r>
              <a:rPr kumimoji="1" lang="en-US" altLang="ja-CN" sz="2400" err="1"/>
              <a:t>TrWP</a:t>
            </a:r>
            <a:r>
              <a:rPr kumimoji="1" lang="en-US" altLang="ja-CN" sz="2400"/>
              <a:t>)</a:t>
            </a:r>
          </a:p>
          <a:p>
            <a:pPr marL="800100" lvl="1" indent="-342900">
              <a:buFont typeface="Wingdings"/>
              <a:buChar char="Ø"/>
            </a:pP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23</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S Gothic"/>
                <a:ea typeface="MS Gothic"/>
                <a:cs typeface="Calibri"/>
              </a:rPr>
              <a:t>テキストから「固有表現ー関係ー固有表現」の</a:t>
            </a:r>
            <a:r>
              <a:rPr lang="ja-JP" altLang="en-US" sz="2400">
                <a:latin typeface="MS Gothic"/>
                <a:ea typeface="MS Gothic"/>
                <a:cs typeface="Calibri"/>
              </a:rPr>
              <a:t>ような</a:t>
            </a:r>
            <a:r>
              <a:rPr lang="zh-CN" altLang="en-US" sz="2400">
                <a:latin typeface="MS Gothic"/>
                <a:ea typeface="MS Gothic"/>
                <a:cs typeface="Calibri"/>
              </a:rPr>
              <a:t>構造化</a:t>
            </a:r>
            <a:r>
              <a:rPr lang="ja-JP" altLang="en-US" sz="2400">
                <a:latin typeface="MS Gothic"/>
                <a:ea typeface="MS Gothic"/>
                <a:cs typeface="Calibri"/>
              </a:rPr>
              <a:t>されている</a:t>
            </a:r>
            <a:r>
              <a:rPr lang="zh-CN" altLang="en-US" sz="2400">
                <a:latin typeface="MS Gothic"/>
                <a:ea typeface="MS Gothic"/>
                <a:cs typeface="Calibri"/>
              </a:rPr>
              <a:t>三</a:t>
            </a:r>
            <a:r>
              <a:rPr lang="ja-JP" altLang="en-US" sz="2400">
                <a:latin typeface="MS Gothic"/>
                <a:ea typeface="MS Gothic"/>
                <a:cs typeface="Calibri"/>
              </a:rPr>
              <a:t>つ</a:t>
            </a:r>
            <a:r>
              <a:rPr lang="zh-CN" altLang="en-US" sz="2400">
                <a:latin typeface="MS Gothic"/>
                <a:ea typeface="MS Gothic"/>
                <a:cs typeface="Calibri"/>
              </a:rPr>
              <a:t>組を結果</a:t>
            </a:r>
            <a:r>
              <a:rPr lang="ja-JP" altLang="en-US" sz="2400">
                <a:latin typeface="MS Gothic"/>
                <a:ea typeface="MS Gothic"/>
                <a:cs typeface="Calibri"/>
              </a:rPr>
              <a:t>として</a:t>
            </a:r>
            <a:r>
              <a:rPr lang="zh-CN" altLang="en-US" sz="2400">
                <a:latin typeface="MS Gothic"/>
                <a:ea typeface="MS Gothic"/>
                <a:cs typeface="Calibri"/>
              </a:rPr>
              <a:t>抽出</a:t>
            </a:r>
            <a:r>
              <a:rPr lang="ja-JP" altLang="en-US" sz="2400">
                <a:latin typeface="MS Gothic"/>
                <a:ea typeface="MS Gothic"/>
                <a:cs typeface="Calibri"/>
              </a:rPr>
              <a:t>する​</a:t>
            </a:r>
            <a:endParaRPr lang="en-US" altLang="ja-JP" sz="2400">
              <a:latin typeface="MS Gothic"/>
              <a:ea typeface="MS Gothic"/>
              <a:cs typeface="Calibri"/>
            </a:endParaRPr>
          </a:p>
          <a:p>
            <a:pPr marL="285750" indent="-285750">
              <a:buFont typeface="Arial" panose="020B0604020202020204" pitchFamily="34" charset="0"/>
              <a:buChar char="•"/>
            </a:pPr>
            <a:r>
              <a:rPr lang="ja-CN" altLang="en-US" sz="2400">
                <a:latin typeface="MS Gothic"/>
                <a:ea typeface="MS Gothic"/>
                <a:cs typeface="Calibri"/>
              </a:rPr>
              <a:t>例：</a:t>
            </a:r>
          </a:p>
          <a:p>
            <a:endParaRPr kumimoji="1" lang="ja-CN" altLang="en-US"/>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FF0000"/>
                </a:solidFill>
                <a:ea typeface="MS Gothic"/>
                <a:cs typeface="Calibri"/>
              </a:rPr>
              <a:t>Hypertension </a:t>
            </a:r>
            <a:r>
              <a:rPr lang="en" altLang="ja-CN" sz="2400" dirty="0">
                <a:ea typeface="MS Gothic"/>
                <a:cs typeface="Calibri"/>
              </a:rPr>
              <a:t>was controlled on </a:t>
            </a:r>
            <a:r>
              <a:rPr lang="en" altLang="ja-CN" sz="2400" dirty="0">
                <a:solidFill>
                  <a:schemeClr val="bg2">
                    <a:lumMod val="75000"/>
                  </a:schemeClr>
                </a:solidFill>
                <a:ea typeface="MS Gothic"/>
                <a:cs typeface="Calibri"/>
              </a:rPr>
              <a:t>hydrochlorothiazide</a:t>
            </a:r>
            <a:endParaRPr lang="en-US" altLang="ja-CN" sz="2400" dirty="0">
              <a:solidFill>
                <a:schemeClr val="bg2">
                  <a:lumMod val="75000"/>
                </a:schemeClr>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701718" y="3125013"/>
            <a:ext cx="8500905"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固有表現：　</a:t>
            </a:r>
            <a:r>
              <a:rPr kumimoji="1" lang="en-US" altLang="ja-CN" sz="2000"/>
              <a:t>Medical problem</a:t>
            </a:r>
          </a:p>
          <a:p>
            <a:pPr marL="285750" indent="-285750">
              <a:buFont typeface="Arial" panose="020B0604020202020204" pitchFamily="34" charset="0"/>
              <a:buChar char="•"/>
            </a:pPr>
            <a:r>
              <a:rPr kumimoji="1" lang="ja-CN" altLang="en-US" sz="2000"/>
              <a:t>固有表現：　</a:t>
            </a:r>
            <a:r>
              <a:rPr kumimoji="1" lang="en-US" altLang="ja-CN" sz="2000"/>
              <a:t>Treatment</a:t>
            </a:r>
          </a:p>
          <a:p>
            <a:pPr marL="285750" indent="-285750">
              <a:buFont typeface="Arial" panose="020B0604020202020204" pitchFamily="34" charset="0"/>
              <a:buChar char="•"/>
            </a:pPr>
            <a:r>
              <a:rPr kumimoji="1" lang="ja-CN" altLang="en-US" sz="2000"/>
              <a:t>関係：　</a:t>
            </a:r>
            <a:r>
              <a:rPr kumimoji="1" lang="en-US" altLang="ja-CN" sz="2000"/>
              <a:t>Treatment improves medical problem (</a:t>
            </a:r>
            <a:r>
              <a:rPr kumimoji="1" lang="en-US" altLang="ja-CN" sz="2000" err="1"/>
              <a:t>TrIP</a:t>
            </a:r>
            <a:r>
              <a:rPr kumimoji="1" lang="en-US" altLang="ja-CN" sz="2000"/>
              <a:t>) </a:t>
            </a:r>
            <a:endParaRPr kumimoji="1" lang="ja-CN" altLang="en-US" sz="2000"/>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a:solidFill>
                    <a:srgbClr val="FF0000"/>
                  </a:solidFill>
                </a:rPr>
                <a:t>Hypertension</a:t>
              </a:r>
              <a:r>
                <a:rPr kumimoji="1" lang="en-US" altLang="ja-CN"/>
                <a:t>-</a:t>
              </a:r>
              <a:r>
                <a:rPr kumimoji="1" lang="en-US" altLang="ja-CN" err="1"/>
                <a:t>TrIP</a:t>
              </a:r>
              <a:r>
                <a:rPr kumimoji="1" lang="en-US" altLang="ja-CN"/>
                <a:t>-</a:t>
              </a:r>
              <a:r>
                <a:rPr kumimoji="1" lang="en-US" altLang="ja-CN">
                  <a:solidFill>
                    <a:schemeClr val="bg2">
                      <a:lumMod val="75000"/>
                    </a:schemeClr>
                  </a:solidFill>
                </a:rPr>
                <a:t>hydrochlorothiazide</a:t>
              </a:r>
              <a:endParaRPr kumimoji="1" lang="ja-CN" altLang="en-US">
                <a:solidFill>
                  <a:schemeClr val="bg2">
                    <a:lumMod val="75000"/>
                  </a:schemeClr>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a:solidFill>
                  <a:srgbClr val="FF000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chemeClr val="bg2">
                    <a:lumMod val="75000"/>
                  </a:schemeClr>
                </a:solidFill>
              </a:rPr>
              <a:t>ヒドロクロロチアジド </a:t>
            </a:r>
            <a:r>
              <a:rPr kumimoji="1" lang="ja-CN" altLang="en-US">
                <a:solidFill>
                  <a:schemeClr val="bg2">
                    <a:lumMod val="75000"/>
                  </a:schemeClr>
                </a:solidFill>
              </a:rPr>
              <a:t>薬</a:t>
            </a:r>
          </a:p>
        </p:txBody>
      </p:sp>
      <p:sp>
        <p:nvSpPr>
          <p:cNvPr id="26" name="テキスト ボックス 25">
            <a:extLst>
              <a:ext uri="{FF2B5EF4-FFF2-40B4-BE49-F238E27FC236}">
                <a16:creationId xmlns:a16="http://schemas.microsoft.com/office/drawing/2014/main" id="{26CB3C00-DDDD-2946-B381-E3366D1580B6}"/>
              </a:ext>
            </a:extLst>
          </p:cNvPr>
          <p:cNvSpPr txBox="1"/>
          <p:nvPr/>
        </p:nvSpPr>
        <p:spPr>
          <a:xfrm>
            <a:off x="7363759" y="3125013"/>
            <a:ext cx="5364884"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医学的問題</a:t>
            </a:r>
            <a:endParaRPr kumimoji="1" lang="en-US" altLang="ja-CN" sz="2000"/>
          </a:p>
          <a:p>
            <a:pPr marL="285750" indent="-285750">
              <a:buFont typeface="Arial" panose="020B0604020202020204" pitchFamily="34" charset="0"/>
              <a:buChar char="•"/>
            </a:pPr>
            <a:r>
              <a:rPr kumimoji="1" lang="ja-CN" altLang="en-US" sz="2000"/>
              <a:t>治療</a:t>
            </a:r>
            <a:endParaRPr kumimoji="1" lang="en-US" altLang="ja-CN" sz="2000"/>
          </a:p>
          <a:p>
            <a:pPr marL="285750" indent="-285750">
              <a:buFont typeface="Arial" panose="020B0604020202020204" pitchFamily="34" charset="0"/>
              <a:buChar char="•"/>
            </a:pPr>
            <a:r>
              <a:rPr kumimoji="1" lang="ja-CN" altLang="en-US" sz="2000"/>
              <a:t>治療は医学的問題を改善する</a:t>
            </a:r>
          </a:p>
        </p:txBody>
      </p:sp>
    </p:spTree>
    <p:extLst>
      <p:ext uri="{BB962C8B-B14F-4D97-AF65-F5344CB8AC3E}">
        <p14:creationId xmlns:p14="http://schemas.microsoft.com/office/powerpoint/2010/main" val="353637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a:latin typeface="MS Gothic"/>
                <a:ea typeface="MS Gothic"/>
                <a:cs typeface="Calibri"/>
              </a:rPr>
              <a:t>パイプライン</a:t>
            </a:r>
            <a:r>
              <a:rPr lang="en-US" altLang="ja-CN" sz="2000" err="1">
                <a:latin typeface="MS Gothic"/>
                <a:ea typeface="MS Gothic"/>
                <a:cs typeface="Calibri"/>
              </a:rPr>
              <a:t>方</a:t>
            </a:r>
            <a:r>
              <a:rPr lang="ja-CN" altLang="en-US" sz="2000">
                <a:latin typeface="MS Gothic"/>
                <a:ea typeface="MS Gothic"/>
                <a:cs typeface="Calibri"/>
              </a:rPr>
              <a:t>式の欠点</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誤った累積伝播が存在</a:t>
            </a:r>
            <a:r>
              <a:rPr lang="ja-CN" altLang="en-US" sz="2000">
                <a:latin typeface="MS Gothic"/>
                <a:ea typeface="MS Gothic"/>
                <a:cs typeface="Calibri"/>
              </a:rPr>
              <a:t>する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サブタスク間の依存関係が無視され</a:t>
            </a:r>
            <a:r>
              <a:rPr lang="ja-CN" altLang="en-US" sz="2000">
                <a:latin typeface="MS Gothic"/>
                <a:ea typeface="MS Gothic"/>
                <a:cs typeface="Calibri"/>
              </a:rPr>
              <a:t>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冗長な</a:t>
            </a:r>
            <a:r>
              <a:rPr lang="ja-CN" altLang="en-US" sz="2000">
                <a:latin typeface="MS Gothic"/>
                <a:ea typeface="MS Gothic"/>
                <a:cs typeface="Calibri"/>
              </a:rPr>
              <a:t>固有表現</a:t>
            </a:r>
            <a:r>
              <a:rPr lang="en-US" altLang="ja-CN" sz="2000" err="1">
                <a:latin typeface="MS Gothic"/>
                <a:ea typeface="MS Gothic"/>
                <a:cs typeface="Calibri"/>
              </a:rPr>
              <a:t>が生じる</a:t>
            </a:r>
            <a:endParaRPr lang="ja-CN" altLang="en-US" sz="240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97280" y="2185639"/>
            <a:ext cx="8606917" cy="1938992"/>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a:t>共同学習モデル（</a:t>
            </a:r>
            <a:r>
              <a:rPr kumimoji="1" lang="en-US" altLang="ja-CN" sz="2800"/>
              <a:t>Joint model</a:t>
            </a:r>
            <a:r>
              <a:rPr kumimoji="1" lang="ja-CN" altLang="en-US" sz="2800"/>
              <a:t>）</a:t>
            </a:r>
            <a:r>
              <a:rPr kumimoji="1" lang="ja-CN" altLang="en-US" sz="2800">
                <a:latin typeface="MS Gothic" panose="020B0609070205080204" pitchFamily="49" charset="-128"/>
                <a:ea typeface="MS Gothic" panose="020B0609070205080204" pitchFamily="49" charset="-128"/>
              </a:rPr>
              <a:t>を電子カルテデータに応用する</a:t>
            </a:r>
            <a:endParaRPr kumimoji="1" lang="en-US" altLang="ja-CN" sz="2800">
              <a:latin typeface="MS Gothic" panose="020B0609070205080204" pitchFamily="49" charset="-128"/>
              <a:ea typeface="MS Gothic" panose="020B0609070205080204" pitchFamily="49" charset="-128"/>
            </a:endParaRPr>
          </a:p>
          <a:p>
            <a:endParaRPr kumimoji="1" lang="en-US" altLang="ja-CN"/>
          </a:p>
          <a:p>
            <a:endParaRPr kumimoji="1" lang="en-US" altLang="ja-CN"/>
          </a:p>
          <a:p>
            <a:pPr marL="457200" indent="-457200">
              <a:buFont typeface="Arial" panose="020B0604020202020204" pitchFamily="34" charset="0"/>
              <a:buChar char="•"/>
            </a:pPr>
            <a:r>
              <a:rPr kumimoji="1" lang="ja-CN" altLang="en-US" sz="2800">
                <a:latin typeface="MS Gothic" panose="020B0609070205080204" pitchFamily="49" charset="-128"/>
                <a:ea typeface="MS Gothic" panose="020B0609070205080204" pitchFamily="49" charset="-128"/>
              </a:rPr>
              <a:t>エンティティ関係抽出の精度を向上する</a:t>
            </a:r>
            <a:endParaRPr kumimoji="1" lang="ja-CN" altLang="en-US" sz="240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ダイアグラム&#10;&#10;自動的に生成された説明">
            <a:extLst>
              <a:ext uri="{FF2B5EF4-FFF2-40B4-BE49-F238E27FC236}">
                <a16:creationId xmlns:a16="http://schemas.microsoft.com/office/drawing/2014/main" id="{63003A03-D832-744F-B1FF-07718BABBDB2}"/>
              </a:ext>
            </a:extLst>
          </p:cNvPr>
          <p:cNvPicPr>
            <a:picLocks noChangeAspect="1"/>
          </p:cNvPicPr>
          <p:nvPr/>
        </p:nvPicPr>
        <p:blipFill>
          <a:blip r:embed="rId2"/>
          <a:stretch>
            <a:fillRect/>
          </a:stretch>
        </p:blipFill>
        <p:spPr>
          <a:xfrm>
            <a:off x="4912206" y="1870742"/>
            <a:ext cx="6915429" cy="4312644"/>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07834" y="258894"/>
            <a:ext cx="10706794" cy="1450757"/>
          </a:xfrm>
        </p:spPr>
        <p:txBody>
          <a:bodyPr>
            <a:normAutofit/>
          </a:bodyPr>
          <a:lstStyle/>
          <a:p>
            <a:r>
              <a:rPr kumimoji="1" lang="zh-CN" altLang="en-US" sz="4000" b="1">
                <a:solidFill>
                  <a:schemeClr val="tx1"/>
                </a:solidFill>
                <a:latin typeface="MS PGothic" panose="020B0600070205080204" pitchFamily="34" charset="-128"/>
                <a:ea typeface="MS PGothic" panose="020B0600070205080204" pitchFamily="34" charset="-128"/>
              </a:rPr>
              <a:t>既存の共同学習手法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7" name="右矢印 6">
            <a:extLst>
              <a:ext uri="{FF2B5EF4-FFF2-40B4-BE49-F238E27FC236}">
                <a16:creationId xmlns:a16="http://schemas.microsoft.com/office/drawing/2014/main" id="{32E154E4-542E-5B4B-8827-50FD7812F08E}"/>
              </a:ext>
            </a:extLst>
          </p:cNvPr>
          <p:cNvSpPr/>
          <p:nvPr/>
        </p:nvSpPr>
        <p:spPr>
          <a:xfrm>
            <a:off x="4411100" y="5010526"/>
            <a:ext cx="301752" cy="12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84F9345E-30AC-6B48-8296-BE28C212BD40}"/>
              </a:ext>
            </a:extLst>
          </p:cNvPr>
          <p:cNvSpPr txBox="1"/>
          <p:nvPr/>
        </p:nvSpPr>
        <p:spPr>
          <a:xfrm>
            <a:off x="2168536" y="4783081"/>
            <a:ext cx="2177112" cy="646331"/>
          </a:xfrm>
          <a:prstGeom prst="rect">
            <a:avLst/>
          </a:prstGeom>
          <a:noFill/>
        </p:spPr>
        <p:txBody>
          <a:bodyPr wrap="square" rtlCol="0">
            <a:spAutoFit/>
          </a:bodyPr>
          <a:lstStyle/>
          <a:p>
            <a:r>
              <a:rPr kumimoji="1" lang="en-US" altLang="ja-CN" b="1" err="1"/>
              <a:t>BiLSTM</a:t>
            </a:r>
            <a:r>
              <a:rPr kumimoji="1" lang="ja-CN" altLang="en-US" b="1"/>
              <a:t>の代わりに</a:t>
            </a:r>
            <a:r>
              <a:rPr kumimoji="1" lang="en-US" altLang="en-US" b="1"/>
              <a:t>BERT</a:t>
            </a:r>
            <a:r>
              <a:rPr kumimoji="1" lang="ja-CN" altLang="en-US" b="1"/>
              <a:t>を使う</a:t>
            </a:r>
          </a:p>
        </p:txBody>
      </p:sp>
      <p:sp>
        <p:nvSpPr>
          <p:cNvPr id="9" name="Rounded Rectangle 3">
            <a:extLst>
              <a:ext uri="{FF2B5EF4-FFF2-40B4-BE49-F238E27FC236}">
                <a16:creationId xmlns:a16="http://schemas.microsoft.com/office/drawing/2014/main" id="{2339C30F-C379-0345-8421-F82D04E2C08B}"/>
              </a:ext>
            </a:extLst>
          </p:cNvPr>
          <p:cNvSpPr/>
          <p:nvPr/>
        </p:nvSpPr>
        <p:spPr>
          <a:xfrm>
            <a:off x="4961181" y="4492891"/>
            <a:ext cx="6767975" cy="11645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A8147F66-0148-C54B-9DE9-1A310E62E13F}"/>
              </a:ext>
            </a:extLst>
          </p:cNvPr>
          <p:cNvSpPr txBox="1"/>
          <p:nvPr/>
        </p:nvSpPr>
        <p:spPr>
          <a:xfrm>
            <a:off x="1007834" y="1886148"/>
            <a:ext cx="6172829"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a:latin typeface="MS PGothic" panose="020B0600070205080204" pitchFamily="34" charset="-128"/>
                <a:ea typeface="MS PGothic" panose="020B0600070205080204" pitchFamily="34" charset="-128"/>
              </a:rPr>
              <a:t>エンティティ関係抽出の</a:t>
            </a:r>
            <a:endParaRPr kumimoji="1" lang="en-US" altLang="zh-CN" sz="2400" b="1">
              <a:latin typeface="MS PGothic" panose="020B0600070205080204" pitchFamily="34" charset="-128"/>
              <a:ea typeface="MS PGothic" panose="020B0600070205080204" pitchFamily="34" charset="-128"/>
            </a:endParaRPr>
          </a:p>
          <a:p>
            <a:pPr lvl="1"/>
            <a:r>
              <a:rPr kumimoji="1" lang="en-US" altLang="en-US" sz="2400" b="1">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r>
              <a:rPr kumimoji="1" lang="en-US" altLang="zh-CN" sz="2400" b="1">
                <a:latin typeface="MS PGothic" panose="020B0600070205080204" pitchFamily="34" charset="-128"/>
                <a:ea typeface="MS PGothic" panose="020B0600070205080204" pitchFamily="34" charset="-128"/>
              </a:rPr>
              <a:t>[</a:t>
            </a:r>
            <a:r>
              <a:rPr kumimoji="1" lang="zh-CN" altLang="en-US" sz="2400" b="1">
                <a:latin typeface="MS PGothic" panose="020B0600070205080204" pitchFamily="34" charset="-128"/>
                <a:ea typeface="MS PGothic" panose="020B0600070205080204" pitchFamily="34" charset="-128"/>
              </a:rPr>
              <a:t>１</a:t>
            </a:r>
            <a:r>
              <a:rPr kumimoji="1" lang="en-US" altLang="zh-CN" sz="2400" b="1">
                <a:latin typeface="MS PGothic" panose="020B0600070205080204" pitchFamily="34" charset="-128"/>
                <a:ea typeface="MS PGothic" panose="020B0600070205080204" pitchFamily="34" charset="-128"/>
              </a:rPr>
              <a:t>]</a:t>
            </a:r>
            <a:endParaRPr kumimoji="1" lang="ja-CN" altLang="en-US" sz="2400"/>
          </a:p>
        </p:txBody>
      </p:sp>
      <p:sp>
        <p:nvSpPr>
          <p:cNvPr id="4" name="テキスト ボックス 3">
            <a:extLst>
              <a:ext uri="{FF2B5EF4-FFF2-40B4-BE49-F238E27FC236}">
                <a16:creationId xmlns:a16="http://schemas.microsoft.com/office/drawing/2014/main" id="{F2762A8D-D9B0-5749-B06A-761331AEA256}"/>
              </a:ext>
            </a:extLst>
          </p:cNvPr>
          <p:cNvSpPr txBox="1"/>
          <p:nvPr/>
        </p:nvSpPr>
        <p:spPr>
          <a:xfrm>
            <a:off x="576620" y="5719017"/>
            <a:ext cx="5033958" cy="923330"/>
          </a:xfrm>
          <a:prstGeom prst="rect">
            <a:avLst/>
          </a:prstGeom>
          <a:noFill/>
        </p:spPr>
        <p:txBody>
          <a:bodyPr wrap="square" rtlCol="0">
            <a:spAutoFit/>
          </a:bodyPr>
          <a:lstStyle/>
          <a:p>
            <a:r>
              <a:rPr lang="en-US" altLang="ja-CN" sz="1200">
                <a:ea typeface="ＭＳ Ｐゴシック"/>
              </a:rPr>
              <a:t>[1] </a:t>
            </a:r>
            <a:r>
              <a:rPr lang="en-US" altLang="ja-CN" sz="1200" err="1">
                <a:ea typeface="ＭＳ Ｐゴシック"/>
              </a:rPr>
              <a:t>Bekoulis</a:t>
            </a:r>
            <a:r>
              <a:rPr lang="en-US" altLang="ja-CN" sz="1200">
                <a:ea typeface="ＭＳ Ｐゴシック"/>
              </a:rPr>
              <a:t>, G., </a:t>
            </a:r>
            <a:r>
              <a:rPr lang="en-US" altLang="ja-CN" sz="1200" err="1">
                <a:ea typeface="ＭＳ Ｐゴシック"/>
              </a:rPr>
              <a:t>Deleu</a:t>
            </a:r>
            <a:r>
              <a:rPr lang="en-US" altLang="ja-CN" sz="1200">
                <a:ea typeface="ＭＳ Ｐゴシック"/>
              </a:rPr>
              <a:t>, J., </a:t>
            </a:r>
            <a:r>
              <a:rPr lang="en-US" altLang="ja-CN" sz="1200" err="1">
                <a:ea typeface="ＭＳ Ｐゴシック"/>
              </a:rPr>
              <a:t>Demeester</a:t>
            </a:r>
            <a:r>
              <a:rPr lang="en-US" altLang="ja-CN" sz="1200">
                <a:ea typeface="ＭＳ Ｐゴシック"/>
              </a:rPr>
              <a:t>, T. and </a:t>
            </a:r>
            <a:r>
              <a:rPr lang="en-US" altLang="ja-CN" sz="1200" err="1">
                <a:ea typeface="ＭＳ Ｐゴシック"/>
              </a:rPr>
              <a:t>Develder</a:t>
            </a:r>
            <a:r>
              <a:rPr lang="en-US" altLang="ja-CN" sz="1200">
                <a:ea typeface="ＭＳ Ｐゴシック"/>
              </a:rPr>
              <a:t>, C., 2018. Joint entity recognition and relation extraction as a multi-head selection problem. </a:t>
            </a:r>
            <a:r>
              <a:rPr lang="en-US" altLang="ja-CN" sz="1200" i="1">
                <a:ea typeface="ＭＳ Ｐゴシック"/>
              </a:rPr>
              <a:t>Expert Systems with Applications</a:t>
            </a:r>
            <a:r>
              <a:rPr lang="en-US" altLang="ja-CN" sz="1200">
                <a:ea typeface="ＭＳ Ｐゴシック"/>
              </a:rPr>
              <a:t>, </a:t>
            </a:r>
            <a:r>
              <a:rPr lang="en-US" altLang="ja-CN" sz="1200" i="1">
                <a:ea typeface="ＭＳ Ｐゴシック"/>
              </a:rPr>
              <a:t>114</a:t>
            </a:r>
            <a:r>
              <a:rPr lang="en-US" altLang="ja-CN" sz="1200">
                <a:ea typeface="ＭＳ Ｐゴシック"/>
              </a:rPr>
              <a:t>, pp.34-45. </a:t>
            </a:r>
          </a:p>
          <a:p>
            <a:endParaRPr kumimoji="1" lang="ja-CN" altLang="en-US"/>
          </a:p>
        </p:txBody>
      </p:sp>
    </p:spTree>
    <p:extLst>
      <p:ext uri="{BB962C8B-B14F-4D97-AF65-F5344CB8AC3E}">
        <p14:creationId xmlns:p14="http://schemas.microsoft.com/office/powerpoint/2010/main" val="28274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BERT</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58532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a:ea typeface="MS Gothic"/>
                <a:cs typeface="Calibri"/>
              </a:rPr>
              <a:t>BERT</a:t>
            </a:r>
            <a:r>
              <a:rPr kumimoji="1" lang="ja-CN" altLang="en-US" sz="2400">
                <a:ea typeface="MS Gothic"/>
                <a:cs typeface="Calibri"/>
              </a:rPr>
              <a:t>とは</a:t>
            </a:r>
            <a:r>
              <a:rPr kumimoji="1" lang="en-US" altLang="zh-CN" sz="2400">
                <a:ea typeface="MS Gothic"/>
                <a:cs typeface="Calibri"/>
              </a:rPr>
              <a:t>”</a:t>
            </a:r>
            <a:r>
              <a:rPr kumimoji="1" lang="en" altLang="ja-CN" sz="2400">
                <a:ea typeface="MS Gothic"/>
                <a:cs typeface="Calibri"/>
              </a:rPr>
              <a:t>Bidirectional Encoder Representations from Transformers</a:t>
            </a:r>
            <a:r>
              <a:rPr kumimoji="1" lang="en-US" altLang="zh-CN" sz="2400">
                <a:ea typeface="MS Gothic"/>
                <a:cs typeface="Calibri"/>
              </a:rPr>
              <a:t>”</a:t>
            </a:r>
            <a:r>
              <a:rPr kumimoji="1" lang="ja-CN" altLang="en-US" sz="2400">
                <a:ea typeface="MS Gothic"/>
                <a:cs typeface="Calibri"/>
              </a:rPr>
              <a:t>を指し、</a:t>
            </a:r>
            <a:r>
              <a:rPr kumimoji="1" lang="en-US" altLang="ja-CN" sz="2400">
                <a:ea typeface="MS Gothic"/>
                <a:cs typeface="Calibri"/>
              </a:rPr>
              <a:t>Google</a:t>
            </a:r>
            <a:r>
              <a:rPr kumimoji="1" lang="ja-CN" altLang="en-US" sz="2400">
                <a:ea typeface="MS Gothic"/>
                <a:cs typeface="Calibri"/>
              </a:rPr>
              <a:t>により発表された自然言語処理モデル</a:t>
            </a:r>
            <a:r>
              <a:rPr kumimoji="1" lang="en-US" altLang="ja-CN" sz="2400">
                <a:ea typeface="MS Gothic"/>
                <a:cs typeface="Calibri"/>
              </a:rPr>
              <a:t>[2]</a:t>
            </a:r>
          </a:p>
          <a:p>
            <a:endParaRPr kumimoji="1" lang="en-US" altLang="ja-CN"/>
          </a:p>
          <a:p>
            <a:pPr marL="285750" indent="-285750">
              <a:buFont typeface="Arial" panose="020B0604020202020204" pitchFamily="34" charset="0"/>
              <a:buChar char="•"/>
            </a:pPr>
            <a:r>
              <a:rPr kumimoji="1" lang="en" altLang="ja-CN" sz="240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a:ea typeface="MS Gothic"/>
                <a:cs typeface="Calibri"/>
              </a:rPr>
              <a:t>Fine-tuning</a:t>
            </a:r>
            <a:r>
              <a:rPr kumimoji="1" lang="ja-CN" altLang="en-US" sz="2400">
                <a:ea typeface="MS Gothic"/>
                <a:cs typeface="Calibri"/>
              </a:rPr>
              <a:t>する</a:t>
            </a:r>
            <a:r>
              <a:rPr kumimoji="1" lang="ja-JP" altLang="en-US" sz="2400">
                <a:ea typeface="MS Gothic"/>
                <a:cs typeface="Calibri"/>
              </a:rPr>
              <a:t>ことで、そのモデルの精度を向上させられる</a:t>
            </a:r>
            <a:endParaRPr kumimoji="1" lang="en-US" altLang="ja-CN" sz="2400">
              <a:ea typeface="MS Gothic"/>
              <a:cs typeface="Calibri"/>
            </a:endParaRPr>
          </a:p>
          <a:p>
            <a:pPr marL="742950" lvl="1"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err="1">
                <a:solidFill>
                  <a:schemeClr val="tx1"/>
                </a:solidFill>
                <a:latin typeface="MS PGothic" panose="020B0600070205080204" pitchFamily="34" charset="-128"/>
                <a:ea typeface="MS PGothic" panose="020B0600070205080204" pitchFamily="34" charset="-128"/>
              </a:rPr>
              <a:t>提案手法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8</a:t>
            </a:fld>
            <a:endParaRPr lang="en-US"/>
          </a:p>
        </p:txBody>
      </p:sp>
      <p:pic>
        <p:nvPicPr>
          <p:cNvPr id="4" name="Picture 3">
            <a:extLst>
              <a:ext uri="{FF2B5EF4-FFF2-40B4-BE49-F238E27FC236}">
                <a16:creationId xmlns:a16="http://schemas.microsoft.com/office/drawing/2014/main" id="{3DA4A822-8933-C44D-B72D-0066BE9D1C46}"/>
              </a:ext>
            </a:extLst>
          </p:cNvPr>
          <p:cNvPicPr>
            <a:picLocks noChangeAspect="1"/>
          </p:cNvPicPr>
          <p:nvPr/>
        </p:nvPicPr>
        <p:blipFill>
          <a:blip r:embed="rId2"/>
          <a:stretch>
            <a:fillRect/>
          </a:stretch>
        </p:blipFill>
        <p:spPr>
          <a:xfrm>
            <a:off x="5224497" y="1094526"/>
            <a:ext cx="7469051" cy="5247680"/>
          </a:xfrm>
          <a:prstGeom prst="rect">
            <a:avLst/>
          </a:prstGeom>
        </p:spPr>
      </p:pic>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744499" cy="1200329"/>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a:latin typeface="MS PGothic" panose="020B0600070205080204" pitchFamily="34" charset="-128"/>
                <a:ea typeface="MS PGothic" panose="020B0600070205080204" pitchFamily="34" charset="-128"/>
              </a:rPr>
              <a:t>BERT</a:t>
            </a:r>
            <a:r>
              <a:rPr kumimoji="1" lang="ja-JP" altLang="en-US" sz="2400" b="1">
                <a:latin typeface="MS PGothic" panose="020B0600070205080204" pitchFamily="34" charset="-128"/>
                <a:ea typeface="MS PGothic" panose="020B0600070205080204" pitchFamily="34" charset="-128"/>
              </a:rPr>
              <a:t>に</a:t>
            </a:r>
            <a:r>
              <a:rPr kumimoji="1" lang="zh-CN" altLang="en-US" sz="2400" b="1">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づくエンティティ</a:t>
            </a:r>
            <a:r>
              <a:rPr kumimoji="1" lang="zh-CN" altLang="en-US" sz="2400" b="1">
                <a:latin typeface="MS PGothic" panose="020B0600070205080204" pitchFamily="34" charset="-128"/>
                <a:ea typeface="MS PGothic" panose="020B0600070205080204" pitchFamily="34" charset="-128"/>
              </a:rPr>
              <a:t>関係抽出</a:t>
            </a:r>
            <a:r>
              <a:rPr kumimoji="1" lang="ja-JP" altLang="en-US" sz="2400" b="1">
                <a:latin typeface="MS PGothic" panose="020B0600070205080204" pitchFamily="34" charset="-128"/>
                <a:ea typeface="MS PGothic" panose="020B0600070205080204" pitchFamily="34" charset="-128"/>
              </a:rPr>
              <a:t>の</a:t>
            </a:r>
            <a:r>
              <a:rPr kumimoji="1" lang="en-US" altLang="en-US" sz="2400" b="1">
                <a:latin typeface="MS PGothic" panose="020B0600070205080204" pitchFamily="34" charset="-128"/>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endParaRPr kumimoji="1" lang="en-US" altLang="ja-JP" sz="2400" b="1">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生物医療分野の</a:t>
            </a:r>
            <a:r>
              <a:rPr kumimoji="1" lang="en-US" altLang="ja-JP" sz="2400" b="1">
                <a:latin typeface="MS PGothic" panose="020B0600070205080204" pitchFamily="34" charset="-128"/>
                <a:ea typeface="MS PGothic" panose="020B0600070205080204" pitchFamily="34" charset="-128"/>
              </a:rPr>
              <a:t>BERT[3]</a:t>
            </a:r>
            <a:endParaRPr kumimoji="1" lang="ja-CN" altLang="en-US" sz="240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1107996"/>
          </a:xfrm>
          <a:prstGeom prst="rect">
            <a:avLst/>
          </a:prstGeom>
          <a:noFill/>
        </p:spPr>
        <p:txBody>
          <a:bodyPr wrap="square" rtlCol="0">
            <a:spAutoFit/>
          </a:bodyPr>
          <a:lstStyle/>
          <a:p>
            <a:r>
              <a:rPr lang="en-US" altLang="ja-CN" sz="1200">
                <a:ea typeface="+mn-lt"/>
                <a:cs typeface="+mn-lt"/>
              </a:rPr>
              <a:t>[3] Peng, </a:t>
            </a:r>
            <a:r>
              <a:rPr lang="en-US" altLang="ja-CN" sz="1200" err="1">
                <a:ea typeface="+mn-lt"/>
                <a:cs typeface="+mn-lt"/>
              </a:rPr>
              <a:t>Yifan</a:t>
            </a:r>
            <a:r>
              <a:rPr lang="en-US" altLang="ja-CN" sz="1200">
                <a:ea typeface="+mn-lt"/>
                <a:cs typeface="+mn-lt"/>
              </a:rPr>
              <a:t>, </a:t>
            </a:r>
            <a:r>
              <a:rPr lang="en-US" altLang="ja-CN" sz="1200" err="1">
                <a:ea typeface="+mn-lt"/>
                <a:cs typeface="+mn-lt"/>
              </a:rPr>
              <a:t>Shankai</a:t>
            </a:r>
            <a:r>
              <a:rPr lang="en-US" altLang="ja-CN" sz="1200">
                <a:ea typeface="+mn-lt"/>
                <a:cs typeface="+mn-lt"/>
              </a:rPr>
              <a:t> Yan, and </a:t>
            </a:r>
            <a:r>
              <a:rPr lang="en-US" altLang="ja-CN" sz="1200" err="1">
                <a:ea typeface="+mn-lt"/>
                <a:cs typeface="+mn-lt"/>
              </a:rPr>
              <a:t>Zhiyong</a:t>
            </a:r>
            <a:r>
              <a:rPr lang="en-US" altLang="ja-CN" sz="1200">
                <a:ea typeface="+mn-lt"/>
                <a:cs typeface="+mn-lt"/>
              </a:rPr>
              <a:t> Lu. "Transfer Learning in Biomedical Natural Language Processing: An Evaluation of BERT and </a:t>
            </a:r>
            <a:r>
              <a:rPr lang="en-US" altLang="ja-CN" sz="1200" err="1">
                <a:ea typeface="+mn-lt"/>
                <a:cs typeface="+mn-lt"/>
              </a:rPr>
              <a:t>ELMo</a:t>
            </a:r>
            <a:r>
              <a:rPr lang="en-US" altLang="ja-CN" sz="1200">
                <a:ea typeface="+mn-lt"/>
                <a:cs typeface="+mn-lt"/>
              </a:rPr>
              <a:t> on Ten Benchmarking Datasets." In </a:t>
            </a:r>
            <a:r>
              <a:rPr lang="en-US" altLang="ja-CN" sz="1200" i="1">
                <a:ea typeface="+mn-lt"/>
                <a:cs typeface="+mn-lt"/>
              </a:rPr>
              <a:t>Proceedings of the 18th </a:t>
            </a:r>
            <a:r>
              <a:rPr lang="en-US" altLang="ja-CN" sz="1200" i="1" err="1">
                <a:ea typeface="+mn-lt"/>
                <a:cs typeface="+mn-lt"/>
              </a:rPr>
              <a:t>BioNLP</a:t>
            </a:r>
            <a:r>
              <a:rPr lang="en-US" altLang="ja-CN" sz="1200" i="1">
                <a:ea typeface="+mn-lt"/>
                <a:cs typeface="+mn-lt"/>
              </a:rPr>
              <a:t> Workshop and Shared Task</a:t>
            </a:r>
            <a:r>
              <a:rPr lang="en-US" altLang="ja-CN" sz="1200">
                <a:ea typeface="+mn-lt"/>
                <a:cs typeface="+mn-lt"/>
              </a:rPr>
              <a:t>, pp. 58-65. 2019.</a:t>
            </a:r>
            <a:endParaRPr lang="en-US" altLang="ja-CN" sz="1200">
              <a:ea typeface="ＭＳ Ｐゴシック"/>
              <a:cs typeface="Calibri"/>
            </a:endParaRPr>
          </a:p>
          <a:p>
            <a:endParaRPr kumimoji="1" lang="ja-CN" altLang="en-US"/>
          </a:p>
        </p:txBody>
      </p:sp>
    </p:spTree>
    <p:extLst>
      <p:ext uri="{BB962C8B-B14F-4D97-AF65-F5344CB8AC3E}">
        <p14:creationId xmlns:p14="http://schemas.microsoft.com/office/powerpoint/2010/main" val="185487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a:solidFill>
                  <a:schemeClr val="tx1"/>
                </a:solidFill>
                <a:latin typeface="MS PGothic" panose="020B0600070205080204" pitchFamily="34" charset="-128"/>
                <a:ea typeface="MS PGothic" panose="020B0600070205080204" pitchFamily="34" charset="-128"/>
              </a:rPr>
              <a:t>実験（１）</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44627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tLang="zh-CN" sz="2800" err="1">
                <a:ea typeface="MS PGothic" panose="020B0600070205080204" pitchFamily="34" charset="-128"/>
                <a:cs typeface="Calibri" panose="020F0502020204030204" pitchFamily="34" charset="0"/>
              </a:rPr>
              <a:t>BiLSTM</a:t>
            </a:r>
            <a:r>
              <a:rPr lang="zh-CN" altLang="en-US" sz="2800">
                <a:latin typeface="MS PGothic" panose="020B0600070205080204" pitchFamily="34" charset="-128"/>
                <a:ea typeface="MS PGothic" panose="020B0600070205080204" pitchFamily="34" charset="-128"/>
                <a:cs typeface="Calibri"/>
              </a:rPr>
              <a:t>、</a:t>
            </a:r>
            <a:r>
              <a:rPr lang="en-US" altLang="zh-CN" sz="2800">
                <a:latin typeface="MS PGothic" panose="020B0600070205080204" pitchFamily="34" charset="-128"/>
                <a:ea typeface="MS PGothic" panose="020B0600070205080204" pitchFamily="34" charset="-128"/>
                <a:cs typeface="Calibri"/>
              </a:rPr>
              <a:t>BERT</a:t>
            </a:r>
            <a:r>
              <a:rPr lang="zh-CN" altLang="en-US" sz="2800">
                <a:latin typeface="MS PGothic" panose="020B0600070205080204" pitchFamily="34" charset="-128"/>
                <a:ea typeface="MS PGothic" panose="020B0600070205080204" pitchFamily="34" charset="-128"/>
                <a:cs typeface="Calibri"/>
              </a:rPr>
              <a:t>、生物医療分野の</a:t>
            </a:r>
            <a:r>
              <a:rPr lang="en-US" altLang="zh-CN" sz="2800">
                <a:latin typeface="MS PGothic" panose="020B0600070205080204" pitchFamily="34" charset="-128"/>
                <a:ea typeface="MS PGothic" panose="020B0600070205080204" pitchFamily="34" charset="-128"/>
                <a:cs typeface="Calibri"/>
              </a:rPr>
              <a:t>BERT</a:t>
            </a:r>
            <a:r>
              <a:rPr lang="zh-CN" altLang="en-US" sz="2800">
                <a:latin typeface="MS PGothic" panose="020B0600070205080204" pitchFamily="34" charset="-128"/>
                <a:ea typeface="MS PGothic" panose="020B0600070205080204" pitchFamily="34" charset="-128"/>
                <a:cs typeface="Calibri"/>
              </a:rPr>
              <a:t>それぞれに基づいて実験を行う</a:t>
            </a:r>
            <a:endParaRPr lang="en-US" altLang="zh-CN" sz="2800">
              <a:latin typeface="MS PGothic" panose="020B0600070205080204" pitchFamily="34" charset="-128"/>
              <a:ea typeface="MS PGothic" panose="020B0600070205080204" pitchFamily="34" charset="-128"/>
              <a:cs typeface="Calibri"/>
            </a:endParaRPr>
          </a:p>
          <a:p>
            <a:pPr marL="742950" lvl="1" indent="-285750">
              <a:buFont typeface="Arial" panose="020B0604020202020204" pitchFamily="34" charset="0"/>
              <a:buChar char="•"/>
            </a:pPr>
            <a:r>
              <a:rPr lang="en-US" altLang="zh-CN" sz="2800" err="1">
                <a:ea typeface="MS PGothic" panose="020B0600070205080204" pitchFamily="34" charset="-128"/>
                <a:cs typeface="Calibri"/>
              </a:rPr>
              <a:t>BiLSTM</a:t>
            </a:r>
            <a:r>
              <a:rPr lang="zh-CN" altLang="en-US" sz="2800">
                <a:ea typeface="MS PGothic" panose="020B0600070205080204" pitchFamily="34" charset="-128"/>
                <a:cs typeface="Calibri"/>
              </a:rPr>
              <a:t>に基づいたモデルを</a:t>
            </a:r>
            <a:r>
              <a:rPr kumimoji="1" lang="en-US" altLang="zh-CN" sz="2800">
                <a:ea typeface="MS Gothic"/>
                <a:cs typeface="Calibri"/>
              </a:rPr>
              <a:t>Baseline</a:t>
            </a:r>
            <a:r>
              <a:rPr lang="zh-CN" altLang="en-US" sz="2800">
                <a:ea typeface="MS PGothic" panose="020B0600070205080204" pitchFamily="34" charset="-128"/>
                <a:cs typeface="Calibri"/>
              </a:rPr>
              <a:t>手法として、提案手法と比較した</a:t>
            </a:r>
            <a:endParaRPr lang="en-US" altLang="zh-CN" sz="2800">
              <a:ea typeface="MS PGothic" panose="020B0600070205080204" pitchFamily="34" charset="-128"/>
              <a:cs typeface="Calibri"/>
            </a:endParaRPr>
          </a:p>
          <a:p>
            <a:pPr marL="285750" indent="-285750">
              <a:buFont typeface="Arial" panose="020B0604020202020204" pitchFamily="34" charset="0"/>
              <a:buChar char="•"/>
            </a:pPr>
            <a:r>
              <a:rPr kumimoji="1" lang="zh-CN" altLang="en-US" sz="2800">
                <a:ea typeface="MS Gothic"/>
                <a:cs typeface="Calibri"/>
              </a:rPr>
              <a:t>実験データ</a:t>
            </a:r>
            <a:endParaRPr kumimoji="1" lang="en-US" altLang="zh-CN" sz="2800">
              <a:ea typeface="MS Gothic"/>
              <a:cs typeface="Calibri"/>
            </a:endParaRPr>
          </a:p>
          <a:p>
            <a:pPr marL="702000" indent="-285750">
              <a:buFont typeface="Arial" panose="020B0604020202020204" pitchFamily="34" charset="0"/>
              <a:buChar char="•"/>
            </a:pPr>
            <a:r>
              <a:rPr kumimoji="1" lang="en-US" altLang="zh-CN" sz="2400">
                <a:ea typeface="MS Gothic"/>
                <a:cs typeface="+mn-lt"/>
              </a:rPr>
              <a:t>2010</a:t>
            </a:r>
            <a:r>
              <a:rPr kumimoji="1" lang="zh-CN" altLang="en-US" sz="2400">
                <a:ea typeface="MS Gothic"/>
              </a:rPr>
              <a:t> </a:t>
            </a:r>
            <a:r>
              <a:rPr kumimoji="1" lang="en-US" altLang="zh-CN" sz="2400">
                <a:ea typeface="MS Gothic"/>
              </a:rPr>
              <a:t>i2b2/</a:t>
            </a:r>
            <a:r>
              <a:rPr kumimoji="1" lang="en-US" altLang="zh-CN" sz="2400" err="1">
                <a:ea typeface="MS Gothic"/>
              </a:rPr>
              <a:t>va</a:t>
            </a:r>
            <a:r>
              <a:rPr kumimoji="1" lang="zh-CN" altLang="en-US" sz="2400">
                <a:ea typeface="MS Gothic"/>
              </a:rPr>
              <a:t> </a:t>
            </a:r>
            <a:r>
              <a:rPr kumimoji="1" lang="en-US" altLang="zh-CN" sz="2400">
                <a:ea typeface="MS Gothic"/>
              </a:rPr>
              <a:t>challenge</a:t>
            </a:r>
            <a:r>
              <a:rPr kumimoji="1" lang="ja-JP" altLang="en-US" sz="2400">
                <a:ea typeface="MS Gothic"/>
              </a:rPr>
              <a:t> </a:t>
            </a:r>
            <a:endParaRPr kumimoji="1" lang="en-US" altLang="ja-JP" sz="2400">
              <a:ea typeface="MS Gothic"/>
            </a:endParaRPr>
          </a:p>
          <a:p>
            <a:pPr marL="702000" indent="-285750">
              <a:buFont typeface="Arial" panose="020B0604020202020204" pitchFamily="34" charset="0"/>
              <a:buChar char="•"/>
            </a:pPr>
            <a:r>
              <a:rPr kumimoji="1" lang="zh-CN" altLang="en-US" sz="2400">
                <a:ea typeface="MS Gothic"/>
                <a:cs typeface="Calibri"/>
              </a:rPr>
              <a:t>データ量</a:t>
            </a:r>
            <a:endParaRPr kumimoji="1" lang="en-US" altLang="zh-CN" sz="2400">
              <a:ea typeface="MS Gothic"/>
              <a:cs typeface="Calibri"/>
            </a:endParaRPr>
          </a:p>
          <a:p>
            <a:pPr marL="1159200" lvl="1" indent="-285750">
              <a:buFont typeface="Arial" panose="020B0604020202020204" pitchFamily="34" charset="0"/>
              <a:buChar char="•"/>
            </a:pPr>
            <a:r>
              <a:rPr kumimoji="1" lang="en-US" altLang="zh-CN" sz="2400">
                <a:ea typeface="MS Gothic"/>
                <a:cs typeface="Calibri"/>
              </a:rPr>
              <a:t>170</a:t>
            </a:r>
            <a:r>
              <a:rPr kumimoji="1" lang="zh-CN" altLang="en-US" sz="2400">
                <a:ea typeface="MS Gothic"/>
                <a:cs typeface="Calibri"/>
              </a:rPr>
              <a:t>件の訓練レポート、</a:t>
            </a:r>
            <a:r>
              <a:rPr kumimoji="1" lang="en-US" altLang="zh-CN" sz="2400">
                <a:ea typeface="MS Gothic"/>
                <a:cs typeface="Calibri"/>
              </a:rPr>
              <a:t>256</a:t>
            </a:r>
            <a:r>
              <a:rPr kumimoji="1" lang="zh-CN" altLang="en-US" sz="2400">
                <a:ea typeface="MS Gothic"/>
                <a:cs typeface="Calibri"/>
              </a:rPr>
              <a:t>件のテストレポート</a:t>
            </a:r>
            <a:endParaRPr kumimoji="1" lang="en-US" altLang="zh-CN" sz="2400">
              <a:ea typeface="MS Gothic"/>
              <a:cs typeface="Calibri"/>
            </a:endParaRPr>
          </a:p>
          <a:p>
            <a:pPr marL="1616400" lvl="2" indent="-285750">
              <a:buFont typeface="Arial" panose="020B0604020202020204" pitchFamily="34" charset="0"/>
              <a:buChar char="•"/>
            </a:pPr>
            <a:r>
              <a:rPr kumimoji="1" lang="en-US" altLang="ja-CN" sz="2400">
                <a:ea typeface="MS Gothic"/>
                <a:cs typeface="Calibri"/>
              </a:rPr>
              <a:t>1</a:t>
            </a:r>
            <a:r>
              <a:rPr kumimoji="1" lang="ja-CN" altLang="en-US" sz="2400">
                <a:ea typeface="MS Gothic"/>
                <a:cs typeface="Calibri"/>
              </a:rPr>
              <a:t>件レポートに約</a:t>
            </a:r>
            <a:r>
              <a:rPr kumimoji="1" lang="en-US" altLang="ja-CN" sz="2400">
                <a:ea typeface="MS Gothic"/>
                <a:cs typeface="Calibri"/>
              </a:rPr>
              <a:t>15</a:t>
            </a:r>
            <a:r>
              <a:rPr kumimoji="1" lang="ja-CN" altLang="en-US" sz="2400">
                <a:ea typeface="MS Gothic"/>
                <a:cs typeface="Calibri"/>
              </a:rPr>
              <a:t>文</a:t>
            </a:r>
            <a:r>
              <a:rPr kumimoji="1" lang="en-US" altLang="ja-CN" sz="2400">
                <a:ea typeface="MS Gothic"/>
                <a:cs typeface="Calibri"/>
              </a:rPr>
              <a:t>(</a:t>
            </a:r>
            <a:r>
              <a:rPr kumimoji="1" lang="ja-CN" altLang="en-US" sz="2400">
                <a:ea typeface="MS Gothic"/>
                <a:cs typeface="Calibri"/>
              </a:rPr>
              <a:t>タグあり</a:t>
            </a:r>
            <a:r>
              <a:rPr kumimoji="1" lang="en-US" altLang="ja-CN" sz="2400">
                <a:ea typeface="MS Gothic"/>
                <a:cs typeface="Calibri"/>
              </a:rPr>
              <a:t>)</a:t>
            </a:r>
            <a:r>
              <a:rPr kumimoji="1" lang="ja-CN" altLang="en-US" sz="2400">
                <a:ea typeface="MS Gothic"/>
                <a:cs typeface="Calibri"/>
              </a:rPr>
              <a:t>が利用できる</a:t>
            </a:r>
            <a:endParaRPr kumimoji="1" lang="en-US" altLang="zh-CN" sz="2400">
              <a:ea typeface="MS Gothic"/>
              <a:cs typeface="Calibri"/>
            </a:endParaRPr>
          </a:p>
          <a:p>
            <a:pPr marL="702000" indent="-285750">
              <a:buFont typeface="Arial" panose="020B0604020202020204" pitchFamily="34" charset="0"/>
              <a:buChar char="•"/>
            </a:pPr>
            <a:r>
              <a:rPr kumimoji="1" lang="zh-CN" altLang="en-US" sz="2400">
                <a:ea typeface="MS Gothic"/>
                <a:cs typeface="Calibri"/>
              </a:rPr>
              <a:t>訓練データ：検証データ：テストデータ＝</a:t>
            </a:r>
            <a:r>
              <a:rPr kumimoji="1" lang="en-US" altLang="zh-CN" sz="2400">
                <a:ea typeface="MS Gothic"/>
                <a:cs typeface="Calibri"/>
              </a:rPr>
              <a:t>3</a:t>
            </a:r>
            <a:r>
              <a:rPr kumimoji="1" lang="zh-CN" altLang="en-US" sz="2400">
                <a:ea typeface="MS Gothic"/>
                <a:cs typeface="Calibri"/>
              </a:rPr>
              <a:t>：</a:t>
            </a:r>
            <a:r>
              <a:rPr kumimoji="1" lang="en-US" altLang="zh-CN" sz="2400">
                <a:ea typeface="MS Gothic"/>
                <a:cs typeface="Calibri"/>
              </a:rPr>
              <a:t>1</a:t>
            </a:r>
            <a:r>
              <a:rPr kumimoji="1" lang="zh-CN" altLang="en-US" sz="2400">
                <a:ea typeface="MS Gothic"/>
                <a:cs typeface="Calibri"/>
              </a:rPr>
              <a:t>：</a:t>
            </a:r>
            <a:r>
              <a:rPr kumimoji="1" lang="en-US" altLang="zh-CN" sz="2400">
                <a:ea typeface="MS Gothic"/>
                <a:cs typeface="Calibri"/>
              </a:rPr>
              <a:t>1</a:t>
            </a:r>
          </a:p>
          <a:p>
            <a:pPr marL="416250"/>
            <a:endParaRPr kumimoji="1" lang="en-US" altLang="zh-CN" sz="240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2437350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1409</TotalTime>
  <Words>1502</Words>
  <Application>Microsoft Macintosh PowerPoint</Application>
  <PresentationFormat>ワイド画面</PresentationFormat>
  <Paragraphs>249</Paragraphs>
  <Slides>23</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MS Gothic</vt:lpstr>
      <vt:lpstr>ＭＳ Ｐゴシック</vt:lpstr>
      <vt:lpstr>ＭＳ Ｐゴシック</vt:lpstr>
      <vt:lpstr>Arial</vt:lpstr>
      <vt:lpstr>Calibri</vt:lpstr>
      <vt:lpstr>Calibri Light</vt:lpstr>
      <vt:lpstr>Wingdings</vt:lpstr>
      <vt:lpstr>Retrospect</vt:lpstr>
      <vt:lpstr>Joint Entity and Relation Extraction from Clinical Records Using Pre-trained Language Model (共同学習方式による電子カルテからの​ エンティティ関係抽出手法 )</vt:lpstr>
      <vt:lpstr>研究背景</vt:lpstr>
      <vt:lpstr>エンティティ関係抽出</vt:lpstr>
      <vt:lpstr>エンティティ関係抽出方法</vt:lpstr>
      <vt:lpstr>研究目的</vt:lpstr>
      <vt:lpstr>既存の共同学習手法</vt:lpstr>
      <vt:lpstr>BERT</vt:lpstr>
      <vt:lpstr>提案手法</vt:lpstr>
      <vt:lpstr>実験（１）</vt:lpstr>
      <vt:lpstr>実験（２）</vt:lpstr>
      <vt:lpstr>実験（３）</vt:lpstr>
      <vt:lpstr>実験結果(1)</vt:lpstr>
      <vt:lpstr>PowerPoint プレゼンテーション</vt:lpstr>
      <vt:lpstr>考察</vt:lpstr>
      <vt:lpstr>DEIMのコメント</vt:lpstr>
      <vt:lpstr>Char BERT(1)</vt:lpstr>
      <vt:lpstr>Char BERT(2)</vt:lpstr>
      <vt:lpstr>まとめ</vt:lpstr>
      <vt:lpstr>今後の課題</vt:lpstr>
      <vt:lpstr>付録</vt:lpstr>
      <vt:lpstr>医学的エンティティ関係（カテゴリ１〜3）</vt:lpstr>
      <vt:lpstr>医学的エンティティ関係（カテゴリ4〜5）</vt:lpstr>
      <vt:lpstr>医学的エンティティ関係（カテゴリ6〜8）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ＦＡＮＧ Ｘｉｎｔａｏ(gr0475vx)</cp:lastModifiedBy>
  <cp:revision>1</cp:revision>
  <dcterms:created xsi:type="dcterms:W3CDTF">2020-10-03T08:05:31Z</dcterms:created>
  <dcterms:modified xsi:type="dcterms:W3CDTF">2021-04-24T23:18:51Z</dcterms:modified>
</cp:coreProperties>
</file>