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5"/>
  </p:notesMasterIdLst>
  <p:sldIdLst>
    <p:sldId id="256" r:id="rId2"/>
    <p:sldId id="265" r:id="rId3"/>
    <p:sldId id="297" r:id="rId4"/>
    <p:sldId id="266" r:id="rId5"/>
    <p:sldId id="294" r:id="rId6"/>
    <p:sldId id="277" r:id="rId7"/>
    <p:sldId id="298" r:id="rId8"/>
    <p:sldId id="292" r:id="rId9"/>
    <p:sldId id="291" r:id="rId10"/>
    <p:sldId id="267" r:id="rId11"/>
    <p:sldId id="274" r:id="rId12"/>
    <p:sldId id="283" r:id="rId13"/>
    <p:sldId id="300" r:id="rId14"/>
    <p:sldId id="318" r:id="rId15"/>
    <p:sldId id="319" r:id="rId16"/>
    <p:sldId id="306" r:id="rId17"/>
    <p:sldId id="310" r:id="rId18"/>
    <p:sldId id="308" r:id="rId19"/>
    <p:sldId id="309" r:id="rId20"/>
    <p:sldId id="313" r:id="rId21"/>
    <p:sldId id="315" r:id="rId22"/>
    <p:sldId id="314" r:id="rId23"/>
    <p:sldId id="316" r:id="rId24"/>
    <p:sldId id="307" r:id="rId25"/>
    <p:sldId id="311" r:id="rId26"/>
    <p:sldId id="317" r:id="rId27"/>
    <p:sldId id="320" r:id="rId28"/>
    <p:sldId id="295" r:id="rId29"/>
    <p:sldId id="280" r:id="rId30"/>
    <p:sldId id="270" r:id="rId31"/>
    <p:sldId id="278" r:id="rId32"/>
    <p:sldId id="279" r:id="rId33"/>
    <p:sldId id="31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A0F94C-6DE8-544A-8AB0-7AB8E34F2E96}" v="123" dt="2021-04-29T09:32:53.75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6"/>
    <p:restoredTop sz="94677"/>
  </p:normalViewPr>
  <p:slideViewPr>
    <p:cSldViewPr snapToGrid="0" snapToObjects="1">
      <p:cViewPr varScale="1">
        <p:scale>
          <a:sx n="130" d="100"/>
          <a:sy n="130" d="100"/>
        </p:scale>
        <p:origin x="4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388818545813939E-2"/>
          <c:y val="3.037622690682051E-2"/>
          <c:w val="0.92688127460629921"/>
          <c:h val="0.84188325283690624"/>
        </c:manualLayout>
      </c:layout>
      <c:barChart>
        <c:barDir val="col"/>
        <c:grouping val="clustered"/>
        <c:varyColors val="0"/>
        <c:ser>
          <c:idx val="0"/>
          <c:order val="0"/>
          <c:tx>
            <c:strRef>
              <c:f>Sheet1!$B$1</c:f>
              <c:strCache>
                <c:ptCount val="1"/>
                <c:pt idx="0">
                  <c:v>固有表現のF値</c:v>
                </c:pt>
              </c:strCache>
            </c:strRef>
          </c:tx>
          <c:spPr>
            <a:solidFill>
              <a:schemeClr val="accent1"/>
            </a:solidFill>
            <a:ln>
              <a:noFill/>
            </a:ln>
            <a:effectLst/>
          </c:spPr>
          <c:invertIfNegative val="0"/>
          <c:cat>
            <c:strRef>
              <c:f>Sheet1!$A$2:$A$6</c:f>
              <c:strCache>
                <c:ptCount val="5"/>
                <c:pt idx="0">
                  <c:v>Bi-LSTM(Wiki+Giga)</c:v>
                </c:pt>
                <c:pt idx="1">
                  <c:v>Bi-LSTM(PubMed+PMC)</c:v>
                </c:pt>
                <c:pt idx="2">
                  <c:v>BERT(Wiki+Books)</c:v>
                </c:pt>
                <c:pt idx="3">
                  <c:v>BERT(PubMed)</c:v>
                </c:pt>
                <c:pt idx="4">
                  <c:v>BERT(PubMed+MIMIC)</c:v>
                </c:pt>
              </c:strCache>
            </c:strRef>
          </c:cat>
          <c:val>
            <c:numRef>
              <c:f>Sheet1!$B$2:$B$6</c:f>
              <c:numCache>
                <c:formatCode>General</c:formatCode>
                <c:ptCount val="5"/>
                <c:pt idx="0">
                  <c:v>83.42</c:v>
                </c:pt>
                <c:pt idx="1">
                  <c:v>83.31</c:v>
                </c:pt>
                <c:pt idx="2">
                  <c:v>92.53</c:v>
                </c:pt>
                <c:pt idx="3">
                  <c:v>92.92</c:v>
                </c:pt>
                <c:pt idx="4">
                  <c:v>94.3</c:v>
                </c:pt>
              </c:numCache>
            </c:numRef>
          </c:val>
          <c:extLst>
            <c:ext xmlns:c16="http://schemas.microsoft.com/office/drawing/2014/chart" uri="{C3380CC4-5D6E-409C-BE32-E72D297353CC}">
              <c16:uniqueId val="{00000000-F5E3-A74E-BA1E-947FFF7AFFA5}"/>
            </c:ext>
          </c:extLst>
        </c:ser>
        <c:ser>
          <c:idx val="1"/>
          <c:order val="1"/>
          <c:tx>
            <c:strRef>
              <c:f>Sheet1!$C$1</c:f>
              <c:strCache>
                <c:ptCount val="1"/>
                <c:pt idx="0">
                  <c:v>エンティティ関係のF値</c:v>
                </c:pt>
              </c:strCache>
            </c:strRef>
          </c:tx>
          <c:spPr>
            <a:solidFill>
              <a:schemeClr val="accent2"/>
            </a:solidFill>
            <a:ln>
              <a:noFill/>
            </a:ln>
            <a:effectLst/>
          </c:spPr>
          <c:invertIfNegative val="0"/>
          <c:cat>
            <c:strRef>
              <c:f>Sheet1!$A$2:$A$6</c:f>
              <c:strCache>
                <c:ptCount val="5"/>
                <c:pt idx="0">
                  <c:v>Bi-LSTM(Wiki+Giga)</c:v>
                </c:pt>
                <c:pt idx="1">
                  <c:v>Bi-LSTM(PubMed+PMC)</c:v>
                </c:pt>
                <c:pt idx="2">
                  <c:v>BERT(Wiki+Books)</c:v>
                </c:pt>
                <c:pt idx="3">
                  <c:v>BERT(PubMed)</c:v>
                </c:pt>
                <c:pt idx="4">
                  <c:v>BERT(PubMed+MIMIC)</c:v>
                </c:pt>
              </c:strCache>
            </c:strRef>
          </c:cat>
          <c:val>
            <c:numRef>
              <c:f>Sheet1!$C$2:$C$6</c:f>
              <c:numCache>
                <c:formatCode>General</c:formatCode>
                <c:ptCount val="5"/>
                <c:pt idx="0">
                  <c:v>28.53</c:v>
                </c:pt>
                <c:pt idx="1">
                  <c:v>29.46</c:v>
                </c:pt>
                <c:pt idx="2">
                  <c:v>33.04</c:v>
                </c:pt>
                <c:pt idx="3">
                  <c:v>38.090000000000003</c:v>
                </c:pt>
                <c:pt idx="4">
                  <c:v>41.43</c:v>
                </c:pt>
              </c:numCache>
            </c:numRef>
          </c:val>
          <c:extLst>
            <c:ext xmlns:c16="http://schemas.microsoft.com/office/drawing/2014/chart" uri="{C3380CC4-5D6E-409C-BE32-E72D297353CC}">
              <c16:uniqueId val="{00000004-F5E3-A74E-BA1E-947FFF7AFFA5}"/>
            </c:ext>
          </c:extLst>
        </c:ser>
        <c:dLbls>
          <c:showLegendKey val="0"/>
          <c:showVal val="0"/>
          <c:showCatName val="0"/>
          <c:showSerName val="0"/>
          <c:showPercent val="0"/>
          <c:showBubbleSize val="0"/>
        </c:dLbls>
        <c:gapWidth val="219"/>
        <c:overlap val="-27"/>
        <c:axId val="434662704"/>
        <c:axId val="478461984"/>
      </c:barChart>
      <c:catAx>
        <c:axId val="4346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78461984"/>
        <c:crosses val="autoZero"/>
        <c:auto val="1"/>
        <c:lblAlgn val="ctr"/>
        <c:lblOffset val="100"/>
        <c:noMultiLvlLbl val="0"/>
      </c:catAx>
      <c:valAx>
        <c:axId val="47846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3466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4/30/21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4/30/21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4/30/21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4/30/21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4/30/21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4/30/21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4/30/21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4/30/21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4/30/21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ja-JP" altLang="en-US" sz="4400" b="1">
                <a:latin typeface="MS PGothic" panose="020B0600070205080204" pitchFamily="34" charset="-128"/>
                <a:ea typeface="MS PGothic" panose="020B0600070205080204" pitchFamily="34" charset="-128"/>
              </a:rPr>
              <a:t>共同学習方式による電子カルテからの​</a:t>
            </a:r>
            <a:br>
              <a:rPr lang="ja-JP" altLang="en-US" sz="4400" b="1">
                <a:latin typeface="MS PGothic" panose="020B0600070205080204" pitchFamily="34" charset="-128"/>
                <a:ea typeface="MS PGothic" panose="020B0600070205080204" pitchFamily="34" charset="-128"/>
              </a:rPr>
            </a:br>
            <a:r>
              <a:rPr lang="ja-JP" altLang="en-US" sz="4400" b="1">
                <a:latin typeface="MS PGothic" panose="020B0600070205080204" pitchFamily="34" charset="-128"/>
                <a:ea typeface="MS PGothic" panose="020B0600070205080204" pitchFamily="34" charset="-128"/>
              </a:rPr>
              <a:t>エンティティ関係抽出手法 </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538928"/>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cap="all">
                <a:latin typeface="MS PGothic"/>
                <a:ea typeface="MS PGothic"/>
              </a:rPr>
              <a:t>第二回ゼミ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2021-04-</a:t>
            </a:r>
            <a:r>
              <a:rPr lang="en-US" altLang="zh-CN" sz="2800" dirty="0">
                <a:ea typeface="MS PGothic"/>
              </a:rPr>
              <a:t>30</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実験（２）</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dirty="0">
                <a:ea typeface="MS Gothic"/>
                <a:cs typeface="Calibri"/>
              </a:rPr>
              <a:t>2010 i2b2/VA challenge </a:t>
            </a:r>
            <a:r>
              <a:rPr lang="ja-JP" altLang="en-US" sz="2800">
                <a:latin typeface="MS Gothic"/>
                <a:ea typeface="MS Gothic"/>
                <a:cs typeface="Calibri"/>
              </a:rPr>
              <a:t>は２つのタスクを提案して、それらにデータを提供した</a:t>
            </a:r>
            <a:r>
              <a:rPr lang="en-US" altLang="ja-JP" sz="2800" dirty="0">
                <a:latin typeface="MS Gothic"/>
                <a:ea typeface="MS Gothic"/>
                <a:cs typeface="Calibri"/>
              </a:rPr>
              <a:t>(</a:t>
            </a:r>
            <a:r>
              <a:rPr lang="en-US" altLang="ja-JP" sz="2800" dirty="0">
                <a:ea typeface="MS Gothic"/>
                <a:cs typeface="Calibri"/>
              </a:rPr>
              <a:t>170</a:t>
            </a:r>
            <a:r>
              <a:rPr lang="ja-JP" altLang="en-US" sz="2800">
                <a:latin typeface="MS Gothic"/>
                <a:ea typeface="MS Gothic"/>
                <a:cs typeface="Calibri"/>
              </a:rPr>
              <a:t>件の訓練レポートと</a:t>
            </a:r>
            <a:r>
              <a:rPr lang="en-US" altLang="ja-JP" sz="2800" dirty="0">
                <a:ea typeface="MS Gothic"/>
                <a:cs typeface="Calibri"/>
              </a:rPr>
              <a:t>256</a:t>
            </a:r>
            <a:r>
              <a:rPr lang="ja-JP" altLang="en-US" sz="2800">
                <a:latin typeface="MS Gothic"/>
                <a:ea typeface="MS Gothic"/>
                <a:cs typeface="Calibri"/>
              </a:rPr>
              <a:t>件のテストレポート</a:t>
            </a:r>
            <a:r>
              <a:rPr lang="en-US" altLang="ja-JP" sz="2800" dirty="0">
                <a:latin typeface="MS Gothic"/>
                <a:ea typeface="MS Gothic"/>
                <a:cs typeface="Calibri"/>
              </a:rPr>
              <a:t>)</a:t>
            </a:r>
            <a:endParaRPr lang="ja-JP" altLang="en-US" sz="2800">
              <a:latin typeface="MS Gothic"/>
              <a:ea typeface="MS Gothic"/>
              <a:cs typeface="Calibri"/>
            </a:endParaRPr>
          </a:p>
          <a:p>
            <a:pPr marL="914400" lvl="1" indent="-457200">
              <a:buFont typeface="Arial" panose="020B0604020202020204" pitchFamily="34" charset="0"/>
              <a:buChar char="•"/>
            </a:pPr>
            <a:r>
              <a:rPr lang="en-US" altLang="ja-JP" sz="2800" dirty="0">
                <a:ea typeface="MS Gothic"/>
                <a:cs typeface="Calibri"/>
              </a:rPr>
              <a:t>2010 i2b2/VA challenge </a:t>
            </a:r>
            <a:r>
              <a:rPr lang="ja-JP" altLang="en-US" sz="2800">
                <a:latin typeface="MS Gothic"/>
                <a:ea typeface="MS Gothic"/>
                <a:cs typeface="Calibri"/>
              </a:rPr>
              <a:t>はカルテデータに対するチャレンジ</a:t>
            </a:r>
          </a:p>
          <a:p>
            <a:pPr marL="1371600" lvl="2" indent="-457200">
              <a:buFont typeface="Arial"/>
              <a:buChar char="•"/>
            </a:pPr>
            <a:r>
              <a:rPr lang="ja-JP" altLang="en-US" sz="2800">
                <a:latin typeface="MS Gothic"/>
                <a:ea typeface="MS Gothic"/>
                <a:cs typeface="Calibri"/>
              </a:rPr>
              <a:t>固有表現抽出の３つのカテゴリ</a:t>
            </a:r>
            <a:endParaRPr lang="en-US" altLang="ja-JP" sz="2800" dirty="0">
              <a:latin typeface="MS Gothic"/>
              <a:ea typeface="MS Gothic"/>
              <a:cs typeface="Calibri"/>
            </a:endParaRPr>
          </a:p>
          <a:p>
            <a:pPr marL="1828800" lvl="3" indent="-457200">
              <a:buFont typeface="Arial"/>
              <a:buChar char="•"/>
            </a:pPr>
            <a:r>
              <a:rPr lang="ja-JP" altLang="en-US" sz="2800">
                <a:latin typeface="MS Gothic"/>
                <a:ea typeface="MS Gothic"/>
                <a:cs typeface="Calibri"/>
              </a:rPr>
              <a:t>医療問題（</a:t>
            </a:r>
            <a:r>
              <a:rPr lang="en-US" altLang="ja-JP" sz="2800" dirty="0">
                <a:ea typeface="MS Gothic"/>
                <a:cs typeface="Calibri"/>
              </a:rPr>
              <a:t>medical problem</a:t>
            </a:r>
            <a:r>
              <a:rPr lang="ja-JP" altLang="en-US" sz="2800">
                <a:ea typeface="MS Gothic"/>
                <a:cs typeface="Calibri"/>
              </a:rPr>
              <a:t>）</a:t>
            </a:r>
            <a:endParaRPr lang="en-US" dirty="0">
              <a:cs typeface="Calibri"/>
            </a:endParaRPr>
          </a:p>
          <a:p>
            <a:pPr marL="1828800" lvl="3" indent="-457200">
              <a:buFont typeface="Arial"/>
              <a:buChar char="•"/>
            </a:pPr>
            <a:r>
              <a:rPr lang="ja-JP" altLang="en-US" sz="2800">
                <a:latin typeface="MS Gothic"/>
                <a:ea typeface="MS Gothic"/>
                <a:cs typeface="Calibri"/>
              </a:rPr>
              <a:t>治療法（</a:t>
            </a:r>
            <a:r>
              <a:rPr lang="en-US" altLang="ja-JP" sz="2800" dirty="0">
                <a:ea typeface="MS Gothic"/>
                <a:cs typeface="Calibri"/>
              </a:rPr>
              <a:t>treatment</a:t>
            </a:r>
            <a:r>
              <a:rPr lang="ja-JP" altLang="en-US" sz="2800">
                <a:ea typeface="MS Gothic"/>
                <a:cs typeface="Calibri"/>
              </a:rPr>
              <a:t>）</a:t>
            </a:r>
            <a:endParaRPr lang="en-US" altLang="ja-JP" sz="2800" dirty="0">
              <a:ea typeface="MS Gothic"/>
              <a:cs typeface="Calibri"/>
            </a:endParaRPr>
          </a:p>
          <a:p>
            <a:pPr marL="1828800" lvl="3" indent="-457200">
              <a:buFont typeface="Arial"/>
              <a:buChar char="•"/>
            </a:pPr>
            <a:r>
              <a:rPr lang="ja-JP" altLang="en-US" sz="2800">
                <a:latin typeface="MS Gothic"/>
                <a:ea typeface="MS Gothic"/>
                <a:cs typeface="Calibri"/>
              </a:rPr>
              <a:t>検査</a:t>
            </a:r>
            <a:r>
              <a:rPr lang="ja-JP" altLang="en-US" sz="2800">
                <a:latin typeface="Calibri" panose="020F0502020204030204" pitchFamily="34" charset="0"/>
                <a:ea typeface="MS Gothic"/>
                <a:cs typeface="Calibri" panose="020F0502020204030204" pitchFamily="34" charset="0"/>
              </a:rPr>
              <a:t>（</a:t>
            </a:r>
            <a:r>
              <a:rPr lang="en-US" altLang="ja-JP" sz="2800" dirty="0">
                <a:latin typeface="Calibri" panose="020F0502020204030204" pitchFamily="34" charset="0"/>
                <a:ea typeface="MS Gothic"/>
                <a:cs typeface="Calibri" panose="020F0502020204030204" pitchFamily="34" charset="0"/>
              </a:rPr>
              <a:t>test</a:t>
            </a:r>
            <a:r>
              <a:rPr lang="ja-JP" altLang="en-US" sz="2800">
                <a:latin typeface="Calibri" panose="020F0502020204030204" pitchFamily="34" charset="0"/>
                <a:ea typeface="MS Gothic"/>
                <a:cs typeface="Calibri" panose="020F0502020204030204" pitchFamily="34" charset="0"/>
              </a:rPr>
              <a:t>）</a:t>
            </a:r>
          </a:p>
          <a:p>
            <a:pPr marL="1828800" lvl="3" indent="-457200">
              <a:buFont typeface="Arial"/>
              <a:buChar char="•"/>
            </a:pPr>
            <a:endParaRPr lang="en-US" altLang="ja-JP" sz="2800" dirty="0">
              <a:latin typeface="MS Gothic"/>
              <a:ea typeface="MS Gothic"/>
              <a:cs typeface="Calibri"/>
            </a:endParaRPr>
          </a:p>
          <a:p>
            <a:pPr marL="1371600" lvl="2" indent="-457200">
              <a:buFont typeface="Arial"/>
              <a:buChar char="•"/>
            </a:pPr>
            <a:r>
              <a:rPr lang="ja-JP" altLang="en-US" sz="2800">
                <a:latin typeface="MS Gothic"/>
                <a:ea typeface="MS Gothic"/>
                <a:cs typeface="Calibri"/>
              </a:rPr>
              <a:t>関係抽出の８つのカテゴリ</a:t>
            </a: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ja-JP" altLang="en-US" sz="4000" b="1">
                <a:solidFill>
                  <a:schemeClr val="tx1"/>
                </a:solidFill>
                <a:latin typeface="MS Gothic"/>
                <a:ea typeface="ＭＳ Ｐゴシック"/>
              </a:rPr>
              <a:t>実験（３）</a:t>
            </a: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Calibri"/>
                <a:ea typeface="MS Gothic"/>
                <a:cs typeface="+mn-lt"/>
              </a:rPr>
              <a:t>2010</a:t>
            </a:r>
            <a:r>
              <a:rPr kumimoji="1" lang="zh-CN" altLang="en-US" sz="2800">
                <a:ea typeface="MS Gothic"/>
              </a:rPr>
              <a:t> </a:t>
            </a:r>
            <a:r>
              <a:rPr kumimoji="1" lang="en-US" altLang="zh-CN" sz="2800">
                <a:ea typeface="MS Gothic"/>
              </a:rPr>
              <a:t>i2b2/</a:t>
            </a:r>
            <a:r>
              <a:rPr kumimoji="1" lang="en-US" altLang="zh-CN" sz="2800" err="1">
                <a:ea typeface="MS Gothic"/>
              </a:rPr>
              <a:t>va</a:t>
            </a:r>
            <a:r>
              <a:rPr kumimoji="1" lang="zh-CN" altLang="en-US" sz="2800">
                <a:ea typeface="MS Gothic"/>
              </a:rPr>
              <a:t> </a:t>
            </a:r>
            <a:r>
              <a:rPr kumimoji="1" lang="en-US" altLang="zh-CN" sz="2800">
                <a:ea typeface="MS Gothic"/>
              </a:rPr>
              <a:t>challenge</a:t>
            </a:r>
            <a:r>
              <a:rPr kumimoji="1" lang="zh-CN" altLang="en-US" sz="2800">
                <a:ea typeface="MS Gothic"/>
              </a:rPr>
              <a:t> </a:t>
            </a:r>
            <a:r>
              <a:rPr kumimoji="1" lang="zh-CN" altLang="en-US" sz="2800">
                <a:latin typeface="MS Gothic"/>
                <a:ea typeface="MS Gothic"/>
              </a:rPr>
              <a:t>に提供されたデータ</a:t>
            </a:r>
            <a:endParaRPr lang="en-US" altLang="zh-CN" sz="2800">
              <a:latin typeface="MS Gothic"/>
              <a:ea typeface="MS Gothic"/>
              <a:cs typeface="Calibri"/>
            </a:endParaRPr>
          </a:p>
          <a:p>
            <a:pPr marL="914400" lvl="1" indent="-457200">
              <a:buFont typeface="Arial" panose="020B0604020202020204" pitchFamily="34" charset="0"/>
              <a:buChar char="•"/>
            </a:pPr>
            <a:endParaRPr lang="en-US" altLang="zh-CN" sz="2000">
              <a:latin typeface="MS Gothic"/>
              <a:ea typeface="+mn-lt"/>
              <a:cs typeface="+mn-lt"/>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11</a:t>
            </a:fld>
            <a:endParaRPr lang="en-US"/>
          </a:p>
        </p:txBody>
      </p:sp>
      <p:pic>
        <p:nvPicPr>
          <p:cNvPr id="7" name="図 6" descr="テキスト&#10;&#10;自動的に生成された説明">
            <a:extLst>
              <a:ext uri="{FF2B5EF4-FFF2-40B4-BE49-F238E27FC236}">
                <a16:creationId xmlns:a16="http://schemas.microsoft.com/office/drawing/2014/main" id="{1EBBE143-46A5-EF4C-A590-508869F214F8}"/>
              </a:ext>
            </a:extLst>
          </p:cNvPr>
          <p:cNvPicPr>
            <a:picLocks noChangeAspect="1"/>
          </p:cNvPicPr>
          <p:nvPr/>
        </p:nvPicPr>
        <p:blipFill>
          <a:blip r:embed="rId2"/>
          <a:stretch>
            <a:fillRect/>
          </a:stretch>
        </p:blipFill>
        <p:spPr>
          <a:xfrm>
            <a:off x="284079" y="2917395"/>
            <a:ext cx="5552277" cy="2216607"/>
          </a:xfrm>
          <a:prstGeom prst="rect">
            <a:avLst/>
          </a:prstGeom>
        </p:spPr>
      </p:pic>
      <p:pic>
        <p:nvPicPr>
          <p:cNvPr id="10" name="図 9" descr="テキスト&#10;&#10;自動的に生成された説明">
            <a:extLst>
              <a:ext uri="{FF2B5EF4-FFF2-40B4-BE49-F238E27FC236}">
                <a16:creationId xmlns:a16="http://schemas.microsoft.com/office/drawing/2014/main" id="{6EFEF7D1-EC8A-F241-9D02-2C2B5F7D6E89}"/>
              </a:ext>
            </a:extLst>
          </p:cNvPr>
          <p:cNvPicPr>
            <a:picLocks noChangeAspect="1"/>
          </p:cNvPicPr>
          <p:nvPr/>
        </p:nvPicPr>
        <p:blipFill>
          <a:blip r:embed="rId3"/>
          <a:stretch>
            <a:fillRect/>
          </a:stretch>
        </p:blipFill>
        <p:spPr>
          <a:xfrm>
            <a:off x="5982220" y="2917395"/>
            <a:ext cx="5692160" cy="3152746"/>
          </a:xfrm>
          <a:prstGeom prst="rect">
            <a:avLst/>
          </a:prstGeom>
        </p:spPr>
      </p:pic>
      <p:sp>
        <p:nvSpPr>
          <p:cNvPr id="11" name="テキスト ボックス 10">
            <a:extLst>
              <a:ext uri="{FF2B5EF4-FFF2-40B4-BE49-F238E27FC236}">
                <a16:creationId xmlns:a16="http://schemas.microsoft.com/office/drawing/2014/main" id="{3A90F6D7-FC91-DC40-B2B0-B6B9273E7BEE}"/>
              </a:ext>
            </a:extLst>
          </p:cNvPr>
          <p:cNvSpPr txBox="1"/>
          <p:nvPr/>
        </p:nvSpPr>
        <p:spPr>
          <a:xfrm>
            <a:off x="1794934" y="2479921"/>
            <a:ext cx="3578578" cy="400110"/>
          </a:xfrm>
          <a:prstGeom prst="rect">
            <a:avLst/>
          </a:prstGeom>
          <a:noFill/>
        </p:spPr>
        <p:txBody>
          <a:bodyPr wrap="square" rtlCol="0">
            <a:spAutoFit/>
          </a:bodyPr>
          <a:lstStyle/>
          <a:p>
            <a:r>
              <a:rPr kumimoji="1" lang="en-US" altLang="zh-CN" sz="2000"/>
              <a:t>Entity(</a:t>
            </a:r>
            <a:r>
              <a:rPr kumimoji="1" lang="ja-CN" altLang="en-US" sz="2000">
                <a:latin typeface="MS Gothic" panose="020B0609070205080204" pitchFamily="49" charset="-128"/>
                <a:ea typeface="MS Gothic" panose="020B0609070205080204" pitchFamily="49" charset="-128"/>
              </a:rPr>
              <a:t>固有表現</a:t>
            </a:r>
            <a:r>
              <a:rPr kumimoji="1" lang="en-US" altLang="zh-CN" sz="2000"/>
              <a:t>)</a:t>
            </a:r>
            <a:endParaRPr kumimoji="1" lang="ja-CN" altLang="en-US" sz="2000"/>
          </a:p>
        </p:txBody>
      </p:sp>
      <p:sp>
        <p:nvSpPr>
          <p:cNvPr id="12" name="テキスト ボックス 11">
            <a:extLst>
              <a:ext uri="{FF2B5EF4-FFF2-40B4-BE49-F238E27FC236}">
                <a16:creationId xmlns:a16="http://schemas.microsoft.com/office/drawing/2014/main" id="{B0C53BA9-6515-E644-A38B-A0B538B63980}"/>
              </a:ext>
            </a:extLst>
          </p:cNvPr>
          <p:cNvSpPr txBox="1"/>
          <p:nvPr/>
        </p:nvSpPr>
        <p:spPr>
          <a:xfrm>
            <a:off x="7733412" y="2479921"/>
            <a:ext cx="3578578" cy="400110"/>
          </a:xfrm>
          <a:prstGeom prst="rect">
            <a:avLst/>
          </a:prstGeom>
          <a:noFill/>
        </p:spPr>
        <p:txBody>
          <a:bodyPr wrap="square" rtlCol="0">
            <a:spAutoFit/>
          </a:bodyPr>
          <a:lstStyle/>
          <a:p>
            <a:r>
              <a:rPr kumimoji="1" lang="en-US" altLang="zh-CN" sz="2000"/>
              <a:t>Relation(</a:t>
            </a:r>
            <a:r>
              <a:rPr kumimoji="1" lang="zh-CN" altLang="en-US" sz="2000">
                <a:latin typeface="MS Gothic" panose="020B0609070205080204" pitchFamily="49" charset="-128"/>
                <a:ea typeface="MS Gothic" panose="020B0609070205080204" pitchFamily="49" charset="-128"/>
              </a:rPr>
              <a:t>関係</a:t>
            </a:r>
            <a:r>
              <a:rPr kumimoji="1" lang="en-US" altLang="zh-CN" sz="2000"/>
              <a:t>)</a:t>
            </a:r>
            <a:endParaRPr kumimoji="1" lang="ja-CN" altLang="en-US" sz="2000"/>
          </a:p>
        </p:txBody>
      </p:sp>
      <p:sp>
        <p:nvSpPr>
          <p:cNvPr id="4" name="テキスト ボックス 3">
            <a:extLst>
              <a:ext uri="{FF2B5EF4-FFF2-40B4-BE49-F238E27FC236}">
                <a16:creationId xmlns:a16="http://schemas.microsoft.com/office/drawing/2014/main" id="{A6E68455-ADAD-6F48-A2F9-44C73C5FF94C}"/>
              </a:ext>
            </a:extLst>
          </p:cNvPr>
          <p:cNvSpPr txBox="1"/>
          <p:nvPr/>
        </p:nvSpPr>
        <p:spPr>
          <a:xfrm>
            <a:off x="5982220" y="6019167"/>
            <a:ext cx="3193311"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a:t>詳細は付録を参考</a:t>
            </a:r>
          </a:p>
        </p:txBody>
      </p:sp>
    </p:spTree>
    <p:extLst>
      <p:ext uri="{BB962C8B-B14F-4D97-AF65-F5344CB8AC3E}">
        <p14:creationId xmlns:p14="http://schemas.microsoft.com/office/powerpoint/2010/main" val="42322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r>
              <a:rPr kumimoji="1" lang="en-US" altLang="ja-CN" sz="4000" b="1" dirty="0">
                <a:solidFill>
                  <a:schemeClr val="tx1"/>
                </a:solidFill>
                <a:latin typeface="MS Gothic"/>
                <a:ea typeface="ＭＳ Ｐゴシック"/>
              </a:rPr>
              <a:t>(1)</a:t>
            </a:r>
            <a:endParaRPr kumimoji="1" lang="en-US" altLang="en-US" sz="4000" b="1" dirty="0">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3711130942"/>
              </p:ext>
            </p:extLst>
          </p:nvPr>
        </p:nvGraphicFramePr>
        <p:xfrm>
          <a:off x="1631092" y="1841916"/>
          <a:ext cx="9461986" cy="259588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r>
                        <a:rPr lang="en-US" err="1"/>
                        <a:t>手法</a:t>
                      </a:r>
                      <a:endParaRPr lang="en-US"/>
                    </a:p>
                    <a:p>
                      <a:pPr algn="ctr"/>
                      <a:r>
                        <a:rPr lang="en-US"/>
                        <a:t>（</a:t>
                      </a:r>
                      <a:r>
                        <a:rPr lang="en-US" err="1"/>
                        <a:t>データセット</a:t>
                      </a:r>
                      <a:r>
                        <a:rPr lang="en-US"/>
                        <a:t>）</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err="1"/>
                        <a:t>固有表現抽出</a:t>
                      </a:r>
                      <a:endParaRPr lang="en-US" sz="160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Bi-LSTM</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based</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altLang="zh-CN"/>
                        <a:t>83.98</a:t>
                      </a:r>
                      <a:endParaRPr lang="en-US"/>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82.87</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83.42</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43.26</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21.28</a:t>
                      </a:r>
                      <a:endParaRPr lang="en-US"/>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a:t>28.53</a:t>
                      </a:r>
                      <a:endParaRPr lang="en-US"/>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Bi-LSTM</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(medical)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84.28</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a:t>82.36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83.31</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43.22</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22.35</a:t>
                      </a:r>
                      <a:endParaRPr lang="en-US" altLang="ja-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t>29.46</a:t>
                      </a:r>
                      <a:endParaRPr lang="en-US" altLang="ja-CN"/>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baseline="-25000" dirty="0"/>
                        <a:t>(based)</a:t>
                      </a:r>
                      <a:endParaRPr lang="en-US" baseline="-25000" dirty="0"/>
                    </a:p>
                  </a:txBody>
                  <a:tcPr/>
                </a:tc>
                <a:tc>
                  <a:txBody>
                    <a:bodyPr/>
                    <a:lstStyle/>
                    <a:p>
                      <a:pPr algn="ctr"/>
                      <a:r>
                        <a:rPr lang="en-US" altLang="zh-CN"/>
                        <a:t>89.91</a:t>
                      </a:r>
                      <a:endParaRPr lang="en-US"/>
                    </a:p>
                  </a:txBody>
                  <a:tcPr anchor="ctr"/>
                </a:tc>
                <a:tc>
                  <a:txBody>
                    <a:bodyPr/>
                    <a:lstStyle/>
                    <a:p>
                      <a:pPr algn="ctr"/>
                      <a:r>
                        <a:rPr lang="en-US" altLang="zh-CN"/>
                        <a:t>95.32</a:t>
                      </a:r>
                      <a:endParaRPr lang="en-US"/>
                    </a:p>
                  </a:txBody>
                  <a:tcPr anchor="ctr"/>
                </a:tc>
                <a:tc>
                  <a:txBody>
                    <a:bodyPr/>
                    <a:lstStyle/>
                    <a:p>
                      <a:pPr algn="ctr"/>
                      <a:r>
                        <a:rPr lang="en-US" altLang="zh-CN"/>
                        <a:t>92.53</a:t>
                      </a:r>
                      <a:endParaRPr lang="en-US"/>
                    </a:p>
                  </a:txBody>
                  <a:tcPr anchor="ctr"/>
                </a:tc>
                <a:tc>
                  <a:txBody>
                    <a:bodyPr/>
                    <a:lstStyle/>
                    <a:p>
                      <a:pPr algn="ctr"/>
                      <a:r>
                        <a:rPr lang="en-US" altLang="zh-CN"/>
                        <a:t>37.17</a:t>
                      </a:r>
                      <a:endParaRPr lang="en-US"/>
                    </a:p>
                  </a:txBody>
                  <a:tcPr anchor="ctr"/>
                </a:tc>
                <a:tc>
                  <a:txBody>
                    <a:bodyPr/>
                    <a:lstStyle/>
                    <a:p>
                      <a:pPr algn="ctr"/>
                      <a:r>
                        <a:rPr lang="en-US"/>
                        <a:t>29.73</a:t>
                      </a:r>
                    </a:p>
                  </a:txBody>
                  <a:tcPr anchor="ctr"/>
                </a:tc>
                <a:tc>
                  <a:txBody>
                    <a:bodyPr/>
                    <a:lstStyle/>
                    <a:p>
                      <a:pPr algn="ctr"/>
                      <a:r>
                        <a:rPr lang="en-US"/>
                        <a:t>33.04</a:t>
                      </a:r>
                    </a:p>
                  </a:txBody>
                  <a:tcPr anchor="ct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t>92.90</a:t>
                      </a:r>
                    </a:p>
                  </a:txBody>
                  <a:tcPr anchor="ctr"/>
                </a:tc>
                <a:tc>
                  <a:txBody>
                    <a:bodyPr/>
                    <a:lstStyle/>
                    <a:p>
                      <a:pPr algn="ctr"/>
                      <a:r>
                        <a:rPr lang="en-US"/>
                        <a:t>92.95</a:t>
                      </a:r>
                    </a:p>
                  </a:txBody>
                  <a:tcPr anchor="ctr"/>
                </a:tc>
                <a:tc>
                  <a:txBody>
                    <a:bodyPr/>
                    <a:lstStyle/>
                    <a:p>
                      <a:pPr algn="ctr"/>
                      <a:r>
                        <a:rPr lang="en-US"/>
                        <a:t>92.92</a:t>
                      </a:r>
                    </a:p>
                  </a:txBody>
                  <a:tcPr anchor="ctr"/>
                </a:tc>
                <a:tc>
                  <a:txBody>
                    <a:bodyPr/>
                    <a:lstStyle/>
                    <a:p>
                      <a:pPr algn="ctr"/>
                      <a:r>
                        <a:rPr lang="en-US"/>
                        <a:t>38.91</a:t>
                      </a:r>
                    </a:p>
                  </a:txBody>
                  <a:tcPr anchor="ctr"/>
                </a:tc>
                <a:tc>
                  <a:txBody>
                    <a:bodyPr/>
                    <a:lstStyle/>
                    <a:p>
                      <a:pPr algn="ctr"/>
                      <a:r>
                        <a:rPr lang="en-US"/>
                        <a:t>37.31</a:t>
                      </a:r>
                    </a:p>
                  </a:txBody>
                  <a:tcPr anchor="ctr"/>
                </a:tc>
                <a:tc>
                  <a:txBody>
                    <a:bodyPr/>
                    <a:lstStyle/>
                    <a:p>
                      <a:pPr algn="ctr"/>
                      <a:r>
                        <a:rPr lang="en-US"/>
                        <a:t>38.09</a:t>
                      </a:r>
                    </a:p>
                  </a:txBody>
                  <a:tcPr anchor="ctr"/>
                </a:tc>
                <a:extLst>
                  <a:ext uri="{0D108BD9-81ED-4DB2-BD59-A6C34878D82A}">
                    <a16:rowId xmlns:a16="http://schemas.microsoft.com/office/drawing/2014/main" val="2692257548"/>
                  </a:ext>
                </a:extLst>
              </a:tr>
              <a:tr h="370840">
                <a:tc>
                  <a:txBody>
                    <a:bodyPr/>
                    <a:lstStyle/>
                    <a:p>
                      <a:pPr algn="ctr"/>
                      <a:r>
                        <a:rPr lang="en-US" dirty="0"/>
                        <a:t>BERT</a:t>
                      </a:r>
                      <a:r>
                        <a:rPr lang="zh-CN" altLang="en-US" dirty="0"/>
                        <a:t> </a:t>
                      </a:r>
                      <a:r>
                        <a:rPr lang="en-US" baseline="-25000" dirty="0"/>
                        <a:t>(</a:t>
                      </a:r>
                      <a:r>
                        <a:rPr lang="en-US" altLang="zh-CN" baseline="-25000" dirty="0" err="1"/>
                        <a:t>medical+clinical</a:t>
                      </a:r>
                      <a:r>
                        <a:rPr lang="en-US" baseline="-25000" dirty="0"/>
                        <a:t>)</a:t>
                      </a:r>
                    </a:p>
                  </a:txBody>
                  <a:tcPr/>
                </a:tc>
                <a:tc>
                  <a:txBody>
                    <a:bodyPr/>
                    <a:lstStyle/>
                    <a:p>
                      <a:pPr algn="ctr"/>
                      <a:r>
                        <a:rPr lang="en-US"/>
                        <a:t>93.95</a:t>
                      </a:r>
                    </a:p>
                  </a:txBody>
                  <a:tcPr anchor="ctr"/>
                </a:tc>
                <a:tc>
                  <a:txBody>
                    <a:bodyPr/>
                    <a:lstStyle/>
                    <a:p>
                      <a:pPr algn="ctr"/>
                      <a:r>
                        <a:rPr lang="en-US" altLang="zh-CN"/>
                        <a:t>95.01</a:t>
                      </a:r>
                      <a:endParaRPr lang="en-US"/>
                    </a:p>
                  </a:txBody>
                  <a:tcPr anchor="ctr"/>
                </a:tc>
                <a:tc>
                  <a:txBody>
                    <a:bodyPr/>
                    <a:lstStyle/>
                    <a:p>
                      <a:pPr algn="ctr"/>
                      <a:r>
                        <a:rPr lang="en-US" altLang="zh-CN" b="1"/>
                        <a:t>94.30</a:t>
                      </a:r>
                      <a:endParaRPr lang="en-US" b="1"/>
                    </a:p>
                  </a:txBody>
                  <a:tcPr anchor="ctr"/>
                </a:tc>
                <a:tc>
                  <a:txBody>
                    <a:bodyPr/>
                    <a:lstStyle/>
                    <a:p>
                      <a:pPr algn="ctr"/>
                      <a:r>
                        <a:rPr lang="en-US" altLang="zh-CN"/>
                        <a:t>40.77</a:t>
                      </a:r>
                      <a:endParaRPr lang="en-US"/>
                    </a:p>
                  </a:txBody>
                  <a:tcPr anchor="ctr"/>
                </a:tc>
                <a:tc>
                  <a:txBody>
                    <a:bodyPr/>
                    <a:lstStyle/>
                    <a:p>
                      <a:pPr algn="ctr"/>
                      <a:r>
                        <a:rPr lang="en-US" altLang="zh-CN"/>
                        <a:t>42.11</a:t>
                      </a:r>
                      <a:endParaRPr lang="en-US"/>
                    </a:p>
                  </a:txBody>
                  <a:tcPr anchor="ctr"/>
                </a:tc>
                <a:tc>
                  <a:txBody>
                    <a:bodyPr/>
                    <a:lstStyle/>
                    <a:p>
                      <a:pPr algn="ctr"/>
                      <a:r>
                        <a:rPr lang="en-US" altLang="zh-CN" b="1" dirty="0"/>
                        <a:t>41.43</a:t>
                      </a:r>
                      <a:endParaRPr lang="en-US" b="1" dirty="0"/>
                    </a:p>
                  </a:txBody>
                  <a:tcPr anchor="ctr"/>
                </a:tc>
                <a:extLst>
                  <a:ext uri="{0D108BD9-81ED-4DB2-BD59-A6C34878D82A}">
                    <a16:rowId xmlns:a16="http://schemas.microsoft.com/office/drawing/2014/main" val="2619794466"/>
                  </a:ext>
                </a:extLst>
              </a:tr>
            </a:tbl>
          </a:graphicData>
        </a:graphic>
      </p:graphicFrame>
      <p:sp>
        <p:nvSpPr>
          <p:cNvPr id="5" name="Left Brace 4">
            <a:extLst>
              <a:ext uri="{FF2B5EF4-FFF2-40B4-BE49-F238E27FC236}">
                <a16:creationId xmlns:a16="http://schemas.microsoft.com/office/drawing/2014/main" id="{9CD3746F-DFE5-3441-9421-5F22E4FD9D4B}"/>
              </a:ext>
            </a:extLst>
          </p:cNvPr>
          <p:cNvSpPr/>
          <p:nvPr/>
        </p:nvSpPr>
        <p:spPr>
          <a:xfrm>
            <a:off x="1368335" y="3772911"/>
            <a:ext cx="178130" cy="611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36CC6CA-D1E5-AE43-9638-D8B1B94609A8}"/>
              </a:ext>
            </a:extLst>
          </p:cNvPr>
          <p:cNvSpPr txBox="1"/>
          <p:nvPr/>
        </p:nvSpPr>
        <p:spPr>
          <a:xfrm>
            <a:off x="118585" y="3780577"/>
            <a:ext cx="1133515" cy="523220"/>
          </a:xfrm>
          <a:prstGeom prst="rect">
            <a:avLst/>
          </a:prstGeom>
          <a:noFill/>
        </p:spPr>
        <p:txBody>
          <a:bodyPr wrap="none" rtlCol="0">
            <a:spAutoFit/>
          </a:bodyPr>
          <a:lstStyle/>
          <a:p>
            <a:r>
              <a:rPr lang="ja-JP" altLang="en-US" sz="1400">
                <a:latin typeface="MS Gothic" panose="020B0609070205080204" pitchFamily="49" charset="-128"/>
                <a:ea typeface="MS Gothic" panose="020B0609070205080204" pitchFamily="49" charset="-128"/>
              </a:rPr>
              <a:t>生物医療</a:t>
            </a:r>
            <a:endParaRPr lang="en-US" altLang="ja-JP" sz="1400">
              <a:latin typeface="MS Gothic" panose="020B0609070205080204" pitchFamily="49" charset="-128"/>
              <a:ea typeface="MS Gothic" panose="020B0609070205080204" pitchFamily="49" charset="-128"/>
            </a:endParaRPr>
          </a:p>
          <a:p>
            <a:r>
              <a:rPr lang="ja-JP" altLang="en-US" sz="1400">
                <a:latin typeface="MS Gothic" panose="020B0609070205080204" pitchFamily="49" charset="-128"/>
                <a:ea typeface="MS Gothic" panose="020B0609070205080204" pitchFamily="49" charset="-128"/>
              </a:rPr>
              <a:t>分野の</a:t>
            </a:r>
            <a:r>
              <a:rPr lang="en-US" altLang="ja-JP" sz="1400">
                <a:ea typeface="ＭＳ Ｐゴシック"/>
              </a:rPr>
              <a:t>BERT </a:t>
            </a:r>
            <a:endParaRPr lang="en-US" sz="1400"/>
          </a:p>
        </p:txBody>
      </p:sp>
      <p:sp>
        <p:nvSpPr>
          <p:cNvPr id="11" name="TextBox 10">
            <a:extLst>
              <a:ext uri="{FF2B5EF4-FFF2-40B4-BE49-F238E27FC236}">
                <a16:creationId xmlns:a16="http://schemas.microsoft.com/office/drawing/2014/main" id="{1F43357B-B462-D847-BDC3-79AB9AA4B4E4}"/>
              </a:ext>
            </a:extLst>
          </p:cNvPr>
          <p:cNvSpPr txBox="1"/>
          <p:nvPr/>
        </p:nvSpPr>
        <p:spPr>
          <a:xfrm>
            <a:off x="1631092" y="4582997"/>
            <a:ext cx="8128001" cy="1169551"/>
          </a:xfrm>
          <a:prstGeom prst="rect">
            <a:avLst/>
          </a:prstGeom>
          <a:noFill/>
        </p:spPr>
        <p:txBody>
          <a:bodyPr wrap="square" rtlCol="0">
            <a:spAutoFit/>
          </a:bodyPr>
          <a:lstStyle/>
          <a:p>
            <a:r>
              <a:rPr lang="en" altLang="ja-CN" sz="1400" dirty="0">
                <a:solidFill>
                  <a:schemeClr val="dk1"/>
                </a:solidFill>
              </a:rPr>
              <a:t>Bi-LSTM</a:t>
            </a:r>
            <a:r>
              <a:rPr lang="en" altLang="ja-CN" sz="1400" baseline="-25000" dirty="0">
                <a:solidFill>
                  <a:schemeClr val="dk1"/>
                </a:solidFill>
              </a:rPr>
              <a:t>(</a:t>
            </a:r>
            <a:r>
              <a:rPr lang="en-US" altLang="zh-CN" sz="1400" baseline="-25000" dirty="0">
                <a:solidFill>
                  <a:schemeClr val="dk1"/>
                </a:solidFill>
              </a:rPr>
              <a:t>based</a:t>
            </a:r>
            <a:r>
              <a:rPr lang="en" altLang="ja-CN" sz="1400" baseline="-25000" dirty="0">
                <a:solidFill>
                  <a:schemeClr val="dk1"/>
                </a:solidFill>
              </a:rPr>
              <a:t>)</a:t>
            </a:r>
            <a:r>
              <a:rPr lang="en-US" altLang="zh-CN" sz="1400" dirty="0">
                <a:solidFill>
                  <a:schemeClr val="dk1"/>
                </a:solidFill>
              </a:rPr>
              <a:t>:</a:t>
            </a:r>
            <a:r>
              <a:rPr lang="zh-CN" altLang="en-US" sz="1400" dirty="0">
                <a:solidFill>
                  <a:schemeClr val="dk1"/>
                </a:solidFill>
              </a:rPr>
              <a:t> </a:t>
            </a:r>
            <a:r>
              <a:rPr lang="en-US" altLang="zh-CN" sz="1400" dirty="0">
                <a:solidFill>
                  <a:schemeClr val="dk1"/>
                </a:solidFill>
              </a:rPr>
              <a:t>pre-trained</a:t>
            </a:r>
            <a:r>
              <a:rPr lang="zh-CN" altLang="en-US" sz="1400" dirty="0">
                <a:solidFill>
                  <a:schemeClr val="dk1"/>
                </a:solidFill>
              </a:rPr>
              <a:t> </a:t>
            </a:r>
            <a:r>
              <a:rPr lang="en-US" altLang="zh-CN" sz="1400" dirty="0" err="1">
                <a:solidFill>
                  <a:schemeClr val="dk1"/>
                </a:solidFill>
              </a:rPr>
              <a:t>GloVe</a:t>
            </a:r>
            <a:r>
              <a:rPr lang="zh-CN" altLang="en-US" sz="1400" dirty="0">
                <a:solidFill>
                  <a:schemeClr val="dk1"/>
                </a:solidFill>
              </a:rPr>
              <a:t> </a:t>
            </a:r>
            <a:r>
              <a:rPr lang="en-US" altLang="zh-CN" sz="1400" dirty="0">
                <a:solidFill>
                  <a:schemeClr val="dk1"/>
                </a:solidFill>
              </a:rPr>
              <a:t>on</a:t>
            </a:r>
            <a:r>
              <a:rPr lang="zh-CN" altLang="en-US" sz="1400" dirty="0">
                <a:solidFill>
                  <a:schemeClr val="dk1"/>
                </a:solidFill>
              </a:rPr>
              <a:t> </a:t>
            </a:r>
            <a:r>
              <a:rPr lang="en-US" altLang="zh-CN" sz="1400" dirty="0">
                <a:solidFill>
                  <a:schemeClr val="dk1"/>
                </a:solidFill>
              </a:rPr>
              <a:t>Wikipedia</a:t>
            </a:r>
            <a:r>
              <a:rPr lang="zh-CN" altLang="en-US" sz="1400" dirty="0">
                <a:solidFill>
                  <a:schemeClr val="dk1"/>
                </a:solidFill>
              </a:rPr>
              <a:t> </a:t>
            </a:r>
            <a:r>
              <a:rPr lang="en-US" altLang="zh-CN" sz="1400" dirty="0">
                <a:solidFill>
                  <a:schemeClr val="dk1"/>
                </a:solidFill>
              </a:rPr>
              <a:t>and</a:t>
            </a:r>
            <a:r>
              <a:rPr lang="zh-CN" altLang="en-US" sz="1400" dirty="0">
                <a:solidFill>
                  <a:schemeClr val="dk1"/>
                </a:solidFill>
              </a:rPr>
              <a:t> </a:t>
            </a:r>
            <a:r>
              <a:rPr lang="en-US" altLang="zh-CN" sz="1400" dirty="0" err="1">
                <a:solidFill>
                  <a:schemeClr val="dk1"/>
                </a:solidFill>
              </a:rPr>
              <a:t>Gigaword</a:t>
            </a:r>
            <a:endParaRPr lang="en-US" altLang="ja-JP" sz="1400" dirty="0">
              <a:ea typeface="ＭＳ Ｐゴシック"/>
            </a:endParaRPr>
          </a:p>
          <a:p>
            <a:r>
              <a:rPr lang="en" altLang="ja-CN" sz="1400" dirty="0">
                <a:solidFill>
                  <a:schemeClr val="dk1"/>
                </a:solidFill>
              </a:rPr>
              <a:t>Bi-LSTM</a:t>
            </a:r>
            <a:r>
              <a:rPr lang="en-US" altLang="zh-CN" sz="1400" baseline="-25000" dirty="0">
                <a:solidFill>
                  <a:schemeClr val="dk1"/>
                </a:solidFill>
              </a:rPr>
              <a:t>(medical)</a:t>
            </a:r>
            <a:r>
              <a:rPr lang="en-US" altLang="zh-CN" sz="1400" dirty="0">
                <a:solidFill>
                  <a:schemeClr val="dk1"/>
                </a:solidFill>
              </a:rPr>
              <a:t>:</a:t>
            </a:r>
            <a:r>
              <a:rPr lang="zh-CN" altLang="en-US" sz="1400" dirty="0">
                <a:solidFill>
                  <a:schemeClr val="dk1"/>
                </a:solidFill>
              </a:rPr>
              <a:t> </a:t>
            </a:r>
            <a:r>
              <a:rPr lang="en-US" altLang="zh-CN" sz="1400" dirty="0">
                <a:solidFill>
                  <a:schemeClr val="dk1"/>
                </a:solidFill>
              </a:rPr>
              <a:t>pre-trained</a:t>
            </a:r>
            <a:r>
              <a:rPr lang="zh-CN" altLang="en-US" sz="1400" dirty="0">
                <a:solidFill>
                  <a:schemeClr val="dk1"/>
                </a:solidFill>
              </a:rPr>
              <a:t> </a:t>
            </a:r>
            <a:r>
              <a:rPr lang="en-US" altLang="zh-CN" sz="1400" dirty="0">
                <a:solidFill>
                  <a:schemeClr val="dk1"/>
                </a:solidFill>
              </a:rPr>
              <a:t>Word2vec</a:t>
            </a:r>
            <a:r>
              <a:rPr lang="zh-CN" altLang="en-US" sz="1400" dirty="0">
                <a:solidFill>
                  <a:schemeClr val="dk1"/>
                </a:solidFill>
              </a:rPr>
              <a:t> </a:t>
            </a:r>
            <a:r>
              <a:rPr lang="en-US" altLang="zh-CN" sz="1400" dirty="0">
                <a:solidFill>
                  <a:schemeClr val="dk1"/>
                </a:solidFill>
              </a:rPr>
              <a:t>on</a:t>
            </a:r>
            <a:r>
              <a:rPr lang="zh-CN" altLang="en-US" sz="1400" dirty="0">
                <a:solidFill>
                  <a:schemeClr val="dk1"/>
                </a:solidFill>
              </a:rPr>
              <a:t> </a:t>
            </a:r>
            <a:r>
              <a:rPr lang="en-US" altLang="zh-CN" sz="1400" dirty="0">
                <a:solidFill>
                  <a:schemeClr val="dk1"/>
                </a:solidFill>
              </a:rPr>
              <a:t>PubMed</a:t>
            </a:r>
            <a:r>
              <a:rPr lang="zh-CN" altLang="en-US" sz="1400" dirty="0">
                <a:solidFill>
                  <a:schemeClr val="dk1"/>
                </a:solidFill>
              </a:rPr>
              <a:t> </a:t>
            </a:r>
            <a:r>
              <a:rPr lang="en-US" altLang="zh-CN" sz="1400" dirty="0">
                <a:solidFill>
                  <a:schemeClr val="dk1"/>
                </a:solidFill>
              </a:rPr>
              <a:t>abstracts</a:t>
            </a:r>
            <a:r>
              <a:rPr lang="zh-CN" altLang="en-US" sz="1400" dirty="0">
                <a:solidFill>
                  <a:schemeClr val="dk1"/>
                </a:solidFill>
              </a:rPr>
              <a:t> </a:t>
            </a:r>
            <a:r>
              <a:rPr lang="en-US" altLang="zh-CN" sz="1400" dirty="0">
                <a:solidFill>
                  <a:schemeClr val="dk1"/>
                </a:solidFill>
              </a:rPr>
              <a:t>and</a:t>
            </a:r>
            <a:r>
              <a:rPr lang="zh-CN" altLang="en-US" sz="1400" dirty="0">
                <a:solidFill>
                  <a:schemeClr val="dk1"/>
                </a:solidFill>
              </a:rPr>
              <a:t> </a:t>
            </a:r>
            <a:r>
              <a:rPr lang="en-US" altLang="zh-CN" sz="1400" dirty="0">
                <a:solidFill>
                  <a:schemeClr val="dk1"/>
                </a:solidFill>
              </a:rPr>
              <a:t>PMC</a:t>
            </a:r>
            <a:endParaRPr lang="en-US" altLang="ja-JP" sz="1400" dirty="0">
              <a:ea typeface="ＭＳ Ｐゴシック"/>
            </a:endParaRPr>
          </a:p>
          <a:p>
            <a:r>
              <a:rPr lang="en-US" altLang="ja-CN" sz="1400" dirty="0"/>
              <a:t>BERT</a:t>
            </a:r>
            <a:r>
              <a:rPr lang="en-US" altLang="zh-CN" sz="1400" baseline="-25000" dirty="0"/>
              <a:t>(</a:t>
            </a:r>
            <a:r>
              <a:rPr lang="en-US" altLang="zh-CN" sz="1400" baseline="-25000" dirty="0">
                <a:solidFill>
                  <a:schemeClr val="dk1"/>
                </a:solidFill>
              </a:rPr>
              <a:t>based</a:t>
            </a:r>
            <a:r>
              <a:rPr lang="en-US" altLang="zh-CN" sz="1400" baseline="-25000" dirty="0"/>
              <a:t>)</a:t>
            </a:r>
            <a:r>
              <a:rPr lang="zh-CN" altLang="en-US" sz="1400" baseline="-25000" dirty="0"/>
              <a:t> </a:t>
            </a:r>
            <a:r>
              <a:rPr lang="en-US" altLang="zh-CN" sz="1400" dirty="0"/>
              <a:t>:</a:t>
            </a:r>
            <a:r>
              <a:rPr lang="zh-CN" altLang="en-US" sz="1400"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p>
          <a:p>
            <a:r>
              <a:rPr lang="en-US" sz="1400" dirty="0"/>
              <a:t>BERT</a:t>
            </a:r>
            <a:r>
              <a:rPr lang="en-US" sz="1400" baseline="-25000" dirty="0"/>
              <a:t>(</a:t>
            </a:r>
            <a:r>
              <a:rPr lang="en-US" altLang="zh-CN" sz="1400" baseline="-25000" dirty="0">
                <a:solidFill>
                  <a:schemeClr val="dk1"/>
                </a:solidFill>
              </a:rPr>
              <a:t>medical</a:t>
            </a:r>
            <a:r>
              <a:rPr lang="en-US" sz="1400" baseline="-25000" dirty="0"/>
              <a:t>)</a:t>
            </a:r>
            <a:r>
              <a:rPr lang="zh-CN" altLang="en-US" sz="1400" baseline="-25000" dirty="0"/>
              <a:t> </a:t>
            </a:r>
            <a:r>
              <a:rPr lang="en-US" sz="1400" dirty="0"/>
              <a:t>: pre-trained BERT on PubMed abstracts</a:t>
            </a:r>
          </a:p>
          <a:p>
            <a:r>
              <a:rPr lang="en-US" sz="1400" dirty="0"/>
              <a:t>BERT</a:t>
            </a:r>
            <a:r>
              <a:rPr lang="en-US" altLang="zh-CN" sz="1400" baseline="-25000" dirty="0"/>
              <a:t>(</a:t>
            </a:r>
            <a:r>
              <a:rPr lang="en-US" altLang="zh-CN" sz="1400" baseline="-25000" dirty="0" err="1"/>
              <a:t>medical+clinical</a:t>
            </a:r>
            <a:r>
              <a:rPr lang="en-US" altLang="zh-CN" sz="1400" baseline="-25000" dirty="0"/>
              <a:t>)</a:t>
            </a:r>
            <a:r>
              <a:rPr lang="en-US" sz="1400" dirty="0"/>
              <a:t>: pre-trained BERT on </a:t>
            </a:r>
            <a:r>
              <a:rPr lang="en-US" altLang="ja-JP" sz="1400" dirty="0">
                <a:ea typeface="ＭＳ Ｐゴシック"/>
              </a:rPr>
              <a:t>PubMed abstracts and MIMIC-III (clinical notes)</a:t>
            </a:r>
            <a:endParaRPr lang="en-US" sz="1400" dirty="0"/>
          </a:p>
        </p:txBody>
      </p:sp>
      <p:cxnSp>
        <p:nvCxnSpPr>
          <p:cNvPr id="6" name="直線矢印コネクタ 5">
            <a:extLst>
              <a:ext uri="{FF2B5EF4-FFF2-40B4-BE49-F238E27FC236}">
                <a16:creationId xmlns:a16="http://schemas.microsoft.com/office/drawing/2014/main" id="{EEB53D4F-26B0-E646-B590-79580EF5B243}"/>
              </a:ext>
            </a:extLst>
          </p:cNvPr>
          <p:cNvCxnSpPr/>
          <p:nvPr/>
        </p:nvCxnSpPr>
        <p:spPr>
          <a:xfrm>
            <a:off x="1321269" y="3127443"/>
            <a:ext cx="262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2A0D2F2A-7CE0-7040-9E10-6779814A9E25}"/>
              </a:ext>
            </a:extLst>
          </p:cNvPr>
          <p:cNvSpPr txBox="1"/>
          <p:nvPr/>
        </p:nvSpPr>
        <p:spPr>
          <a:xfrm>
            <a:off x="118584" y="2930791"/>
            <a:ext cx="1461747" cy="523220"/>
          </a:xfrm>
          <a:prstGeom prst="rect">
            <a:avLst/>
          </a:prstGeom>
          <a:noFill/>
        </p:spPr>
        <p:txBody>
          <a:bodyPr wrap="none" rtlCol="0">
            <a:spAutoFit/>
          </a:bodyPr>
          <a:lstStyle/>
          <a:p>
            <a:r>
              <a:rPr lang="ja-JP" altLang="en-US" sz="1400">
                <a:latin typeface="MS Gothic" panose="020B0609070205080204" pitchFamily="49" charset="-128"/>
                <a:ea typeface="MS Gothic" panose="020B0609070205080204" pitchFamily="49" charset="-128"/>
              </a:rPr>
              <a:t>生物医療</a:t>
            </a:r>
            <a:endParaRPr lang="en-US" altLang="ja-JP" sz="1400">
              <a:latin typeface="MS Gothic" panose="020B0609070205080204" pitchFamily="49" charset="-128"/>
              <a:ea typeface="MS Gothic" panose="020B0609070205080204" pitchFamily="49" charset="-128"/>
            </a:endParaRPr>
          </a:p>
          <a:p>
            <a:r>
              <a:rPr lang="ja-JP" altLang="en-US" sz="1400">
                <a:latin typeface="MS Gothic" panose="020B0609070205080204" pitchFamily="49" charset="-128"/>
                <a:ea typeface="MS Gothic" panose="020B0609070205080204" pitchFamily="49" charset="-128"/>
              </a:rPr>
              <a:t>分野の</a:t>
            </a:r>
            <a:r>
              <a:rPr lang="en-US" altLang="zh-CN" sz="1400">
                <a:ea typeface="ＭＳ Ｐゴシック"/>
              </a:rPr>
              <a:t>Word2vec</a:t>
            </a:r>
            <a:endParaRPr lang="en-US" sz="1400"/>
          </a:p>
        </p:txBody>
      </p:sp>
      <p:sp>
        <p:nvSpPr>
          <p:cNvPr id="7" name="角丸四角形 6">
            <a:extLst>
              <a:ext uri="{FF2B5EF4-FFF2-40B4-BE49-F238E27FC236}">
                <a16:creationId xmlns:a16="http://schemas.microsoft.com/office/drawing/2014/main" id="{88781A53-9243-7241-A35E-7AEEB24B83E0}"/>
              </a:ext>
            </a:extLst>
          </p:cNvPr>
          <p:cNvSpPr/>
          <p:nvPr/>
        </p:nvSpPr>
        <p:spPr>
          <a:xfrm>
            <a:off x="1546465" y="2527923"/>
            <a:ext cx="2578063" cy="7892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cxnSp>
        <p:nvCxnSpPr>
          <p:cNvPr id="12" name="直線矢印コネクタ 11">
            <a:extLst>
              <a:ext uri="{FF2B5EF4-FFF2-40B4-BE49-F238E27FC236}">
                <a16:creationId xmlns:a16="http://schemas.microsoft.com/office/drawing/2014/main" id="{5BDD8BE1-7675-0141-BC39-3C11A8A8C471}"/>
              </a:ext>
            </a:extLst>
          </p:cNvPr>
          <p:cNvCxnSpPr>
            <a:cxnSpLocks/>
          </p:cNvCxnSpPr>
          <p:nvPr/>
        </p:nvCxnSpPr>
        <p:spPr>
          <a:xfrm flipH="1">
            <a:off x="3805039" y="1635376"/>
            <a:ext cx="943231" cy="8102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88CE1AC-59AF-5F41-BDC7-D1090B540A84}"/>
              </a:ext>
            </a:extLst>
          </p:cNvPr>
          <p:cNvSpPr txBox="1"/>
          <p:nvPr/>
        </p:nvSpPr>
        <p:spPr>
          <a:xfrm>
            <a:off x="4664354" y="1266044"/>
            <a:ext cx="1813564" cy="369332"/>
          </a:xfrm>
          <a:prstGeom prst="rect">
            <a:avLst/>
          </a:prstGeom>
          <a:noFill/>
        </p:spPr>
        <p:txBody>
          <a:bodyPr wrap="square" rtlCol="0">
            <a:spAutoFit/>
          </a:bodyPr>
          <a:lstStyle/>
          <a:p>
            <a:r>
              <a:rPr kumimoji="1" lang="en-US" altLang="zh-CN" b="1"/>
              <a:t>baseline</a:t>
            </a:r>
            <a:endParaRPr kumimoji="1" lang="ja-CN" altLang="en-US" b="1"/>
          </a:p>
        </p:txBody>
      </p:sp>
    </p:spTree>
    <p:extLst>
      <p:ext uri="{BB962C8B-B14F-4D97-AF65-F5344CB8AC3E}">
        <p14:creationId xmlns:p14="http://schemas.microsoft.com/office/powerpoint/2010/main" val="26755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EEE4D1A-41F0-854C-9553-7396B6FC2856}"/>
              </a:ext>
            </a:extLst>
          </p:cNvPr>
          <p:cNvSpPr>
            <a:spLocks noGrp="1"/>
          </p:cNvSpPr>
          <p:nvPr>
            <p:ph type="sldNum" sz="quarter" idx="12"/>
          </p:nvPr>
        </p:nvSpPr>
        <p:spPr/>
        <p:txBody>
          <a:bodyPr/>
          <a:lstStyle/>
          <a:p>
            <a:fld id="{4FAB73BC-B049-4115-A692-8D63A059BFB8}" type="slidenum">
              <a:rPr lang="en-US" smtClean="0"/>
              <a:pPr/>
              <a:t>13</a:t>
            </a:fld>
            <a:endParaRPr lang="en-US"/>
          </a:p>
        </p:txBody>
      </p:sp>
      <p:sp>
        <p:nvSpPr>
          <p:cNvPr id="3" name="タイトル 1">
            <a:extLst>
              <a:ext uri="{FF2B5EF4-FFF2-40B4-BE49-F238E27FC236}">
                <a16:creationId xmlns:a16="http://schemas.microsoft.com/office/drawing/2014/main" id="{7E69E5BB-F88B-E346-9F1A-0CD86245EACB}"/>
              </a:ext>
            </a:extLst>
          </p:cNvPr>
          <p:cNvSpPr txBox="1">
            <a:spLocks/>
          </p:cNvSpPr>
          <p:nvPr/>
        </p:nvSpPr>
        <p:spPr>
          <a:xfrm>
            <a:off x="1210910" y="754082"/>
            <a:ext cx="9997254" cy="94751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結果（２）</a:t>
            </a:r>
            <a:endParaRPr kumimoji="1" lang="en-US" altLang="en-US" sz="4000" b="1" dirty="0">
              <a:solidFill>
                <a:schemeClr val="tx1"/>
              </a:solidFill>
              <a:latin typeface="MS Gothic"/>
              <a:ea typeface="ＭＳ Ｐゴシック"/>
            </a:endParaRPr>
          </a:p>
        </p:txBody>
      </p:sp>
      <p:graphicFrame>
        <p:nvGraphicFramePr>
          <p:cNvPr id="5" name="グラフ 4">
            <a:extLst>
              <a:ext uri="{FF2B5EF4-FFF2-40B4-BE49-F238E27FC236}">
                <a16:creationId xmlns:a16="http://schemas.microsoft.com/office/drawing/2014/main" id="{1CD97CEC-5F2A-FF4D-A9FC-3F13A314CD4F}"/>
              </a:ext>
            </a:extLst>
          </p:cNvPr>
          <p:cNvGraphicFramePr/>
          <p:nvPr>
            <p:extLst>
              <p:ext uri="{D42A27DB-BD31-4B8C-83A1-F6EECF244321}">
                <p14:modId xmlns:p14="http://schemas.microsoft.com/office/powerpoint/2010/main" val="3108341776"/>
              </p:ext>
            </p:extLst>
          </p:nvPr>
        </p:nvGraphicFramePr>
        <p:xfrm>
          <a:off x="3501482" y="1293541"/>
          <a:ext cx="8002841" cy="5166244"/>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75FD7AA4-A4B6-D64E-9E6C-FF1849E721A4}"/>
              </a:ext>
            </a:extLst>
          </p:cNvPr>
          <p:cNvSpPr txBox="1"/>
          <p:nvPr/>
        </p:nvSpPr>
        <p:spPr>
          <a:xfrm>
            <a:off x="1210910" y="1422815"/>
            <a:ext cx="2290572"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a:t>F</a:t>
            </a:r>
            <a:r>
              <a:rPr kumimoji="1" lang="ja-CN" altLang="en-US"/>
              <a:t>値</a:t>
            </a:r>
            <a:endParaRPr kumimoji="1" lang="en-US" altLang="ja-CN"/>
          </a:p>
          <a:p>
            <a:pPr marL="742950" lvl="1" indent="-285750">
              <a:buFont typeface="Arial" panose="020B0604020202020204" pitchFamily="34" charset="0"/>
              <a:buChar char="•"/>
            </a:pPr>
            <a:r>
              <a:rPr kumimoji="1" lang="ja-CN" altLang="en-US"/>
              <a:t>固有表現</a:t>
            </a:r>
            <a:endParaRPr kumimoji="1" lang="en-US" altLang="ja-CN"/>
          </a:p>
          <a:p>
            <a:pPr marL="742950" lvl="1" indent="-285750">
              <a:buFont typeface="Arial" panose="020B0604020202020204" pitchFamily="34" charset="0"/>
              <a:buChar char="•"/>
            </a:pPr>
            <a:r>
              <a:rPr kumimoji="1" lang="ja-CN" altLang="en-US"/>
              <a:t>エンティティ関係</a:t>
            </a:r>
          </a:p>
        </p:txBody>
      </p:sp>
    </p:spTree>
    <p:extLst>
      <p:ext uri="{BB962C8B-B14F-4D97-AF65-F5344CB8AC3E}">
        <p14:creationId xmlns:p14="http://schemas.microsoft.com/office/powerpoint/2010/main" val="48528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13D4C-CDE7-AE4A-99B4-CC82B1974AC4}"/>
              </a:ext>
            </a:extLst>
          </p:cNvPr>
          <p:cNvSpPr>
            <a:spLocks noGrp="1"/>
          </p:cNvSpPr>
          <p:nvPr>
            <p:ph type="title"/>
          </p:nvPr>
        </p:nvSpPr>
        <p:spPr/>
        <p:txBody>
          <a:bodyPr>
            <a:normAutofit/>
          </a:bodyPr>
          <a:lstStyle/>
          <a:p>
            <a:r>
              <a:rPr kumimoji="1" lang="ja-CN" altLang="en-US" sz="4000" b="1" dirty="0">
                <a:solidFill>
                  <a:schemeClr val="tx1"/>
                </a:solidFill>
              </a:rPr>
              <a:t>前回の振り返り</a:t>
            </a:r>
          </a:p>
        </p:txBody>
      </p:sp>
      <p:sp>
        <p:nvSpPr>
          <p:cNvPr id="3" name="スライド番号プレースホルダー 2">
            <a:extLst>
              <a:ext uri="{FF2B5EF4-FFF2-40B4-BE49-F238E27FC236}">
                <a16:creationId xmlns:a16="http://schemas.microsoft.com/office/drawing/2014/main" id="{54A15AFD-29C8-784C-96FD-127BB39F8F87}"/>
              </a:ext>
            </a:extLst>
          </p:cNvPr>
          <p:cNvSpPr>
            <a:spLocks noGrp="1"/>
          </p:cNvSpPr>
          <p:nvPr>
            <p:ph type="sldNum" sz="quarter" idx="12"/>
          </p:nvPr>
        </p:nvSpPr>
        <p:spPr/>
        <p:txBody>
          <a:bodyPr/>
          <a:lstStyle/>
          <a:p>
            <a:fld id="{4FAB73BC-B049-4115-A692-8D63A059BFB8}" type="slidenum">
              <a:rPr lang="en-US" smtClean="0"/>
              <a:t>14</a:t>
            </a:fld>
            <a:endParaRPr lang="en-US"/>
          </a:p>
        </p:txBody>
      </p:sp>
      <p:sp>
        <p:nvSpPr>
          <p:cNvPr id="5" name="テキスト ボックス 4">
            <a:extLst>
              <a:ext uri="{FF2B5EF4-FFF2-40B4-BE49-F238E27FC236}">
                <a16:creationId xmlns:a16="http://schemas.microsoft.com/office/drawing/2014/main" id="{19DFA765-B0E5-B548-B00F-52A085FBE5F2}"/>
              </a:ext>
            </a:extLst>
          </p:cNvPr>
          <p:cNvSpPr txBox="1"/>
          <p:nvPr/>
        </p:nvSpPr>
        <p:spPr>
          <a:xfrm>
            <a:off x="1097280" y="1888548"/>
            <a:ext cx="9896541" cy="4616648"/>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400" b="1" dirty="0">
                <a:ea typeface="MS Gothic" panose="020B0609070205080204" pitchFamily="49" charset="-128"/>
              </a:rPr>
              <a:t>I2b2data</a:t>
            </a:r>
            <a:r>
              <a:rPr kumimoji="1" lang="zh-CN" altLang="en-US" sz="2400" b="1" dirty="0">
                <a:ea typeface="MS Gothic" panose="020B0609070205080204" pitchFamily="49" charset="-128"/>
              </a:rPr>
              <a:t>の実験結果</a:t>
            </a:r>
            <a:endParaRPr kumimoji="1" lang="en-US" altLang="zh-CN" sz="2400" b="1" dirty="0">
              <a:ea typeface="MS Gothic" panose="020B0609070205080204" pitchFamily="49" charset="-128"/>
            </a:endParaRPr>
          </a:p>
          <a:p>
            <a:pPr marL="914400" lvl="1" indent="-457200">
              <a:buFont typeface="Arial" panose="020B0604020202020204" pitchFamily="34" charset="0"/>
              <a:buChar char="•"/>
            </a:pPr>
            <a:r>
              <a:rPr lang="en-US" altLang="ja-CN" dirty="0">
                <a:ea typeface="MS Gothic" panose="020B0609070205080204" pitchFamily="49" charset="-128"/>
              </a:rPr>
              <a:t>Bi-</a:t>
            </a:r>
            <a:r>
              <a:rPr lang="en-US" altLang="ja-CN" dirty="0" err="1">
                <a:ea typeface="MS Gothic" panose="020B0609070205080204" pitchFamily="49" charset="-128"/>
              </a:rPr>
              <a:t>LSTM</a:t>
            </a:r>
            <a:r>
              <a:rPr lang="en-US" altLang="ja-CN" dirty="0" err="1">
                <a:latin typeface="MS Gothic" panose="020B0609070205080204" pitchFamily="49" charset="-128"/>
                <a:ea typeface="MS Gothic" panose="020B0609070205080204" pitchFamily="49" charset="-128"/>
              </a:rPr>
              <a:t>と</a:t>
            </a:r>
            <a:r>
              <a:rPr lang="en-US" altLang="ja-CN" dirty="0" err="1">
                <a:ea typeface="MS Gothic" panose="020B0609070205080204" pitchFamily="49" charset="-128"/>
              </a:rPr>
              <a:t>BERT</a:t>
            </a:r>
            <a:r>
              <a:rPr lang="en-US" altLang="ja-CN" dirty="0" err="1">
                <a:latin typeface="MS Gothic" panose="020B0609070205080204" pitchFamily="49" charset="-128"/>
                <a:ea typeface="MS Gothic" panose="020B0609070205080204" pitchFamily="49" charset="-128"/>
              </a:rPr>
              <a:t>の効果を比較し</a:t>
            </a:r>
            <a:r>
              <a:rPr lang="ja-CN" altLang="en-US" dirty="0">
                <a:latin typeface="MS Gothic" panose="020B0609070205080204" pitchFamily="49" charset="-128"/>
                <a:ea typeface="MS Gothic" panose="020B0609070205080204" pitchFamily="49" charset="-128"/>
              </a:rPr>
              <a:t>て、</a:t>
            </a:r>
            <a:r>
              <a:rPr lang="en-US" altLang="ja-CN" dirty="0" err="1">
                <a:ea typeface="MS Gothic" panose="020B0609070205080204" pitchFamily="49" charset="-128"/>
              </a:rPr>
              <a:t>BERT</a:t>
            </a:r>
            <a:r>
              <a:rPr lang="en-US" altLang="ja-CN" dirty="0" err="1">
                <a:latin typeface="MS Gothic" panose="020B0609070205080204" pitchFamily="49" charset="-128"/>
                <a:ea typeface="MS Gothic" panose="020B0609070205080204" pitchFamily="49" charset="-128"/>
              </a:rPr>
              <a:t>に基づいたモデルのほうが精度が高い</a:t>
            </a:r>
            <a:endParaRPr lang="en-US" altLang="ja-CN" dirty="0">
              <a:latin typeface="MS Gothic" panose="020B0609070205080204" pitchFamily="49" charset="-128"/>
              <a:ea typeface="MS Gothic" panose="020B0609070205080204" pitchFamily="49" charset="-128"/>
            </a:endParaRPr>
          </a:p>
          <a:p>
            <a:pPr marL="914400" lvl="1" indent="-457200">
              <a:buFont typeface="Arial" panose="020B0604020202020204" pitchFamily="34" charset="0"/>
              <a:buChar char="•"/>
            </a:pPr>
            <a:r>
              <a:rPr lang="en-US" altLang="ja-CN" dirty="0" err="1"/>
              <a:t>BERT</a:t>
            </a:r>
            <a:r>
              <a:rPr lang="en-US" altLang="ja-CN" dirty="0" err="1">
                <a:latin typeface="MS Gothic" panose="020B0609070205080204" pitchFamily="49" charset="-128"/>
                <a:ea typeface="MS Gothic" panose="020B0609070205080204" pitchFamily="49" charset="-128"/>
              </a:rPr>
              <a:t>の事前トレーニング用のコーパスはカルテデータに関連があればあるほど、精度が上がる</a:t>
            </a:r>
            <a:endParaRPr kumimoji="1" lang="en-US" altLang="zh-CN" sz="2400" b="1"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en-US" altLang="zh-CN" sz="2400" b="1" dirty="0">
                <a:ea typeface="MS Gothic" panose="020B0609070205080204" pitchFamily="49" charset="-128"/>
              </a:rPr>
              <a:t>DEIM</a:t>
            </a:r>
            <a:r>
              <a:rPr kumimoji="1" lang="zh-CN" altLang="en-US" sz="2400" b="1" dirty="0">
                <a:latin typeface="MS Gothic" panose="020B0609070205080204" pitchFamily="49" charset="-128"/>
                <a:ea typeface="MS Gothic" panose="020B0609070205080204" pitchFamily="49" charset="-128"/>
              </a:rPr>
              <a:t>のコメント</a:t>
            </a:r>
            <a:endParaRPr kumimoji="1" lang="en-US" altLang="zh-CN" sz="2400" b="1" dirty="0">
              <a:latin typeface="MS Gothic" panose="020B0609070205080204" pitchFamily="49" charset="-128"/>
              <a:ea typeface="MS Gothic" panose="020B0609070205080204" pitchFamily="49" charset="-128"/>
            </a:endParaRPr>
          </a:p>
          <a:p>
            <a:pPr marL="914400" lvl="1" indent="-457200">
              <a:buFont typeface="Arial" panose="020B0604020202020204" pitchFamily="34" charset="0"/>
              <a:buChar char="•"/>
            </a:pPr>
            <a:r>
              <a:rPr lang="en-US" altLang="ja-CN" dirty="0"/>
              <a:t>relation</a:t>
            </a:r>
            <a:r>
              <a:rPr lang="ja-JP" altLang="ja-CN"/>
              <a:t>を検出時に、</a:t>
            </a:r>
            <a:r>
              <a:rPr lang="en-US" altLang="ja-CN" dirty="0" err="1"/>
              <a:t>subword</a:t>
            </a:r>
            <a:r>
              <a:rPr lang="en-US" altLang="ja-CN" dirty="0"/>
              <a:t> </a:t>
            </a:r>
            <a:r>
              <a:rPr lang="ja-JP" altLang="ja-CN"/>
              <a:t>単位で</a:t>
            </a:r>
            <a:r>
              <a:rPr lang="en-US" altLang="ja-CN" dirty="0"/>
              <a:t>relation</a:t>
            </a:r>
            <a:r>
              <a:rPr lang="ja-JP" altLang="ja-CN"/>
              <a:t>発見する</a:t>
            </a:r>
            <a:r>
              <a:rPr lang="ja-JP" altLang="en-US"/>
              <a:t>のは</a:t>
            </a:r>
            <a:r>
              <a:rPr lang="ja-JP" altLang="ja-CN"/>
              <a:t>少し大変かもしれな</a:t>
            </a:r>
            <a:r>
              <a:rPr lang="ja-JP" altLang="en-US"/>
              <a:t>い</a:t>
            </a:r>
            <a:endParaRPr lang="en-US" altLang="ja-JP" dirty="0"/>
          </a:p>
          <a:p>
            <a:pPr marL="457200" indent="-457200">
              <a:buFont typeface="Arial" panose="020B0604020202020204" pitchFamily="34" charset="0"/>
              <a:buChar char="•"/>
            </a:pPr>
            <a:r>
              <a:rPr lang="ja-JP" altLang="en-US" sz="2400" b="1">
                <a:latin typeface="MS Gothic" panose="020B0609070205080204" pitchFamily="49" charset="-128"/>
                <a:ea typeface="MS Gothic" panose="020B0609070205080204" pitchFamily="49" charset="-128"/>
              </a:rPr>
              <a:t>関連研究を紹介した</a:t>
            </a:r>
            <a:endParaRPr lang="en-US" altLang="ja-JP" sz="2400" b="1" dirty="0">
              <a:latin typeface="MS Gothic" panose="020B0609070205080204" pitchFamily="49" charset="-128"/>
              <a:ea typeface="MS Gothic" panose="020B0609070205080204" pitchFamily="49" charset="-128"/>
            </a:endParaRPr>
          </a:p>
          <a:p>
            <a:pPr marL="914400" lvl="1" indent="-457200">
              <a:buFont typeface="Arial" panose="020B0604020202020204" pitchFamily="34" charset="0"/>
              <a:buChar char="•"/>
            </a:pPr>
            <a:r>
              <a:rPr lang="ja-JP" altLang="en-US"/>
              <a:t>「</a:t>
            </a:r>
            <a:r>
              <a:rPr lang="en" altLang="ja-CN" dirty="0" err="1"/>
              <a:t>CharacterBERT</a:t>
            </a:r>
            <a:r>
              <a:rPr lang="en" altLang="ja-CN" dirty="0"/>
              <a:t>: Reconciling </a:t>
            </a:r>
            <a:r>
              <a:rPr lang="en" altLang="ja-CN" dirty="0" err="1"/>
              <a:t>ELMo</a:t>
            </a:r>
            <a:r>
              <a:rPr lang="en" altLang="ja-CN" dirty="0"/>
              <a:t> and BERT for Word-Level Open-Vocabulary Representations From Characters</a:t>
            </a:r>
            <a:r>
              <a:rPr lang="ja-JP" altLang="en-US"/>
              <a:t>」</a:t>
            </a:r>
            <a:r>
              <a:rPr lang="en-US" altLang="ja-JP" dirty="0"/>
              <a:t>[2]</a:t>
            </a:r>
          </a:p>
          <a:p>
            <a:pPr marL="1371600" lvl="2" indent="-457200">
              <a:buFont typeface="Arial" panose="020B0604020202020204" pitchFamily="34" charset="0"/>
              <a:buChar char="•"/>
            </a:pPr>
            <a:r>
              <a:rPr lang="en-US" altLang="ja-JP" dirty="0"/>
              <a:t>BERT</a:t>
            </a:r>
            <a:r>
              <a:rPr lang="ja-JP" altLang="en-US"/>
              <a:t>との相違点</a:t>
            </a:r>
            <a:endParaRPr lang="en-US" altLang="ja-JP" dirty="0"/>
          </a:p>
          <a:p>
            <a:pPr marL="1828800" lvl="3" indent="-457200">
              <a:buFont typeface="Arial" panose="020B0604020202020204" pitchFamily="34" charset="0"/>
              <a:buChar char="•"/>
            </a:pPr>
            <a:r>
              <a:rPr lang="ja-JP" altLang="en-US"/>
              <a:t>入力は</a:t>
            </a:r>
            <a:r>
              <a:rPr lang="en-US" altLang="ja-JP" dirty="0" err="1"/>
              <a:t>subword</a:t>
            </a:r>
            <a:r>
              <a:rPr lang="ja-JP" altLang="en-US"/>
              <a:t>単位ではなく、</a:t>
            </a:r>
            <a:r>
              <a:rPr lang="en-US" altLang="ja-JP" dirty="0"/>
              <a:t>char-CNN</a:t>
            </a:r>
            <a:r>
              <a:rPr lang="ja-JP" altLang="en-US"/>
              <a:t>による生成した完全な単語である</a:t>
            </a:r>
            <a:endParaRPr lang="en-US" altLang="ja-JP" dirty="0"/>
          </a:p>
          <a:p>
            <a:pPr marL="1371600" lvl="2" indent="-457200">
              <a:buFont typeface="Arial" panose="020B0604020202020204" pitchFamily="34" charset="0"/>
              <a:buChar char="•"/>
            </a:pPr>
            <a:r>
              <a:rPr lang="ja-JP" altLang="en-US"/>
              <a:t>固有表現抽出タスク</a:t>
            </a:r>
            <a:endParaRPr lang="en-US" altLang="ja-JP" dirty="0"/>
          </a:p>
          <a:p>
            <a:pPr marL="1828800" lvl="3" indent="-457200">
              <a:buFont typeface="Arial" panose="020B0604020202020204" pitchFamily="34" charset="0"/>
              <a:buChar char="•"/>
            </a:pPr>
            <a:r>
              <a:rPr lang="ja-JP" altLang="en-US"/>
              <a:t>使用するデータ：</a:t>
            </a:r>
            <a:r>
              <a:rPr lang="en-US" altLang="ja-JP" dirty="0"/>
              <a:t>i2b2</a:t>
            </a:r>
          </a:p>
          <a:p>
            <a:pPr marL="1828800" lvl="3" indent="-457200">
              <a:buFont typeface="Arial" panose="020B0604020202020204" pitchFamily="34" charset="0"/>
              <a:buChar char="•"/>
            </a:pPr>
            <a:r>
              <a:rPr lang="ja-JP" altLang="en-US"/>
              <a:t>実験結果</a:t>
            </a:r>
            <a:r>
              <a:rPr lang="en-US" altLang="ja-JP" dirty="0"/>
              <a:t> : State-of-the-art </a:t>
            </a:r>
          </a:p>
          <a:p>
            <a:pPr marL="1371600" lvl="2" indent="-457200">
              <a:buFont typeface="Arial" panose="020B0604020202020204" pitchFamily="34" charset="0"/>
              <a:buChar char="•"/>
            </a:pPr>
            <a:endParaRPr lang="en-US" altLang="ja-JP" sz="2400" dirty="0"/>
          </a:p>
        </p:txBody>
      </p:sp>
      <p:sp>
        <p:nvSpPr>
          <p:cNvPr id="6" name="テキスト ボックス 5">
            <a:extLst>
              <a:ext uri="{FF2B5EF4-FFF2-40B4-BE49-F238E27FC236}">
                <a16:creationId xmlns:a16="http://schemas.microsoft.com/office/drawing/2014/main" id="{6E706BD5-F131-7E44-9DB0-BB14F8D49803}"/>
              </a:ext>
            </a:extLst>
          </p:cNvPr>
          <p:cNvSpPr txBox="1"/>
          <p:nvPr/>
        </p:nvSpPr>
        <p:spPr>
          <a:xfrm>
            <a:off x="5710138" y="5731516"/>
            <a:ext cx="6352162" cy="577081"/>
          </a:xfrm>
          <a:prstGeom prst="rect">
            <a:avLst/>
          </a:prstGeom>
          <a:noFill/>
        </p:spPr>
        <p:txBody>
          <a:bodyPr wrap="square" rtlCol="0">
            <a:spAutoFit/>
          </a:bodyPr>
          <a:lstStyle/>
          <a:p>
            <a:r>
              <a:rPr lang="en" altLang="ja-CN" sz="1050" dirty="0"/>
              <a:t>[2]El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a:t>
            </a:r>
            <a:r>
              <a:rPr lang="en" altLang="ja-CN" sz="1050" i="1" dirty="0"/>
              <a:t>Proceedings of the 28th International Conference on Computational Linguistics</a:t>
            </a:r>
            <a:r>
              <a:rPr lang="en" altLang="ja-CN" sz="1050" dirty="0"/>
              <a:t> (pp. 6903-6915).</a:t>
            </a:r>
            <a:endParaRPr kumimoji="1" lang="ja-CN" altLang="en-US" sz="1050" dirty="0"/>
          </a:p>
        </p:txBody>
      </p:sp>
    </p:spTree>
    <p:extLst>
      <p:ext uri="{BB962C8B-B14F-4D97-AF65-F5344CB8AC3E}">
        <p14:creationId xmlns:p14="http://schemas.microsoft.com/office/powerpoint/2010/main" val="230111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a:solidFill>
                  <a:schemeClr val="tx1"/>
                </a:solidFill>
                <a:latin typeface="MS Gothic" panose="020B0609070205080204" pitchFamily="49" charset="-128"/>
                <a:ea typeface="MS Gothic" panose="020B0609070205080204" pitchFamily="49" charset="-128"/>
              </a:rPr>
              <a:t>進捗</a:t>
            </a:r>
            <a:endParaRPr kumimoji="1" lang="ja-CN" altLang="en-US" sz="4000" b="1" dirty="0">
              <a:solidFill>
                <a:schemeClr val="tx1"/>
              </a:solidFill>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15</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3785652"/>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Character-BERT</a:t>
            </a:r>
            <a:r>
              <a:rPr kumimoji="1" lang="zh-CN" altLang="en-US" sz="2800" dirty="0">
                <a:ea typeface="MS Gothic" panose="020B0609070205080204" pitchFamily="49" charset="-128"/>
              </a:rPr>
              <a:t>を実装しつつある</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a:ea typeface="MS Gothic" panose="020B0609070205080204" pitchFamily="49" charset="-128"/>
              </a:rPr>
              <a:t>I2b2</a:t>
            </a:r>
            <a:r>
              <a:rPr kumimoji="1" lang="zh-CN" altLang="en-US" sz="2800" dirty="0">
                <a:ea typeface="MS Gothic" panose="020B0609070205080204" pitchFamily="49" charset="-128"/>
              </a:rPr>
              <a:t>の実験結果を分析し続く</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zh-CN" altLang="en-US" sz="2400" dirty="0">
                <a:ea typeface="MS Gothic" panose="020B0609070205080204" pitchFamily="49" charset="-128"/>
              </a:rPr>
              <a:t>一対多関係の抽出状況</a:t>
            </a:r>
            <a:endParaRPr kumimoji="1" lang="en-US" altLang="zh-CN" sz="2400" dirty="0">
              <a:ea typeface="MS Gothic" panose="020B0609070205080204" pitchFamily="49" charset="-128"/>
            </a:endParaRPr>
          </a:p>
          <a:p>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a:ea typeface="MS Gothic" panose="020B0609070205080204" pitchFamily="49" charset="-128"/>
              </a:rPr>
              <a:t>N2C2 data</a:t>
            </a:r>
          </a:p>
          <a:p>
            <a:pPr marL="914400" lvl="1" indent="-457200">
              <a:buFont typeface="Arial" panose="020B0604020202020204" pitchFamily="34" charset="0"/>
              <a:buChar char="•"/>
            </a:pPr>
            <a:r>
              <a:rPr kumimoji="1" lang="zh-CN" altLang="en-US" sz="2400" dirty="0">
                <a:ea typeface="MS Gothic" panose="020B0609070205080204" pitchFamily="49" charset="-128"/>
              </a:rPr>
              <a:t>「</a:t>
            </a:r>
            <a:r>
              <a:rPr lang="en" altLang="ja-CN" sz="2400" dirty="0"/>
              <a:t> 2018 n2c2 shared task on adverse drug events and medication extraction in electronic health records </a:t>
            </a:r>
            <a:r>
              <a:rPr kumimoji="1" lang="zh-CN" altLang="en-US" sz="2400" dirty="0">
                <a:ea typeface="MS Gothic" panose="020B0609070205080204" pitchFamily="49" charset="-128"/>
              </a:rPr>
              <a:t>」</a:t>
            </a:r>
            <a:r>
              <a:rPr kumimoji="1" lang="en-US" altLang="zh-CN" sz="2400" dirty="0">
                <a:ea typeface="MS Gothic" panose="020B0609070205080204" pitchFamily="49" charset="-128"/>
              </a:rPr>
              <a:t>[3]</a:t>
            </a:r>
          </a:p>
          <a:p>
            <a:pPr marL="914400" lvl="1" indent="-457200">
              <a:buFont typeface="Arial" panose="020B0604020202020204" pitchFamily="34" charset="0"/>
              <a:buChar char="•"/>
            </a:pPr>
            <a:endParaRPr kumimoji="1" lang="en-US" altLang="zh-CN" sz="2800" dirty="0">
              <a:ea typeface="MS Gothic" panose="020B0609070205080204" pitchFamily="49" charset="-128"/>
            </a:endParaRPr>
          </a:p>
        </p:txBody>
      </p:sp>
      <p:sp>
        <p:nvSpPr>
          <p:cNvPr id="5" name="テキスト ボックス 4">
            <a:extLst>
              <a:ext uri="{FF2B5EF4-FFF2-40B4-BE49-F238E27FC236}">
                <a16:creationId xmlns:a16="http://schemas.microsoft.com/office/drawing/2014/main" id="{A00F84FC-60DA-384A-A9C0-379D8C651B04}"/>
              </a:ext>
            </a:extLst>
          </p:cNvPr>
          <p:cNvSpPr txBox="1"/>
          <p:nvPr/>
        </p:nvSpPr>
        <p:spPr>
          <a:xfrm>
            <a:off x="6747641" y="5597806"/>
            <a:ext cx="5675455" cy="738664"/>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 altLang="ja-CN" dirty="0"/>
              <a:t> </a:t>
            </a:r>
            <a:r>
              <a:rPr lang="en" altLang="ja-CN" sz="1200" dirty="0"/>
              <a:t>Henry, S., Buchan, K., </a:t>
            </a:r>
            <a:r>
              <a:rPr lang="en" altLang="ja-CN" sz="1200" dirty="0" err="1"/>
              <a:t>Filannino</a:t>
            </a:r>
            <a:r>
              <a:rPr lang="en" altLang="ja-CN" sz="1200" dirty="0"/>
              <a:t>, M., Stubbs, A., &amp; </a:t>
            </a:r>
            <a:r>
              <a:rPr lang="en" altLang="ja-CN" sz="1200" dirty="0" err="1"/>
              <a:t>Uzuner</a:t>
            </a:r>
            <a:r>
              <a:rPr lang="en" altLang="ja-CN" sz="1200" dirty="0"/>
              <a:t>, O. (2020). 2018 n2c2 shared task on adverse drug events and medication extraction in electronic health records. Journal of the American Medical Informatics Association, 27(1), 3-12.</a:t>
            </a:r>
            <a:endParaRPr lang="ja-CN" altLang="en-US" sz="1200" dirty="0"/>
          </a:p>
        </p:txBody>
      </p:sp>
    </p:spTree>
    <p:extLst>
      <p:ext uri="{BB962C8B-B14F-4D97-AF65-F5344CB8AC3E}">
        <p14:creationId xmlns:p14="http://schemas.microsoft.com/office/powerpoint/2010/main" val="119825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PGothic" panose="020B0600070205080204" pitchFamily="34" charset="-128"/>
              </a:rPr>
              <a:t>N2C2</a:t>
            </a:r>
            <a:r>
              <a:rPr kumimoji="1" lang="zh-CN" altLang="en-US" sz="4000" b="1" dirty="0">
                <a:solidFill>
                  <a:schemeClr val="tx1"/>
                </a:solidFill>
                <a:latin typeface="+mn-lt"/>
                <a:ea typeface="MS PGothic" panose="020B0600070205080204" pitchFamily="34" charset="-128"/>
              </a:rPr>
              <a:t> </a:t>
            </a:r>
            <a:r>
              <a:rPr kumimoji="1" lang="en-US" altLang="zh-CN" sz="4000" b="1" dirty="0">
                <a:solidFill>
                  <a:schemeClr val="tx1"/>
                </a:solidFill>
                <a:latin typeface="+mn-lt"/>
                <a:ea typeface="MS PGothic" panose="020B0600070205080204" pitchFamily="34" charset="-128"/>
              </a:rPr>
              <a:t>Challenge</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74914"/>
            <a:ext cx="9896541" cy="3970318"/>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challenge(2018</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Nation</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NLP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Clinical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challenge)[3]</a:t>
            </a:r>
          </a:p>
          <a:p>
            <a:pPr marL="914400" lvl="1" indent="-4572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目的</a:t>
            </a:r>
            <a:endParaRPr kumimoji="1" lang="en-US" altLang="zh-CN" sz="2800" dirty="0">
              <a:latin typeface="MS Gothic" panose="020B0609070205080204" pitchFamily="49" charset="-128"/>
              <a:ea typeface="MS Gothic" panose="020B0609070205080204" pitchFamily="49" charset="-128"/>
            </a:endParaRPr>
          </a:p>
          <a:p>
            <a:pPr marL="1371600" lvl="2" indent="-457200">
              <a:buFont typeface="Arial" panose="020B0604020202020204" pitchFamily="34" charset="0"/>
              <a:buChar char="•"/>
            </a:pPr>
            <a:r>
              <a:rPr kumimoji="1" lang="en-US" altLang="zh-CN" sz="2800" dirty="0">
                <a:ea typeface="MS Gothic" panose="020B0609070205080204" pitchFamily="49" charset="-128"/>
              </a:rPr>
              <a:t>Extract</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adverse</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drug</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events(ADEs)</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from</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clinical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records</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and evaluated 3 tasks: concept extraction, relation classification, and end-to-end systems</a:t>
            </a:r>
          </a:p>
          <a:p>
            <a:pPr marL="914400" lvl="1" indent="-457200">
              <a:buFont typeface="Arial" panose="020B0604020202020204" pitchFamily="34" charset="0"/>
              <a:buChar char="•"/>
            </a:pPr>
            <a:r>
              <a:rPr kumimoji="1" lang="zh-CN" altLang="en-US" sz="2800" dirty="0">
                <a:ea typeface="MS Gothic" panose="020B0609070205080204" pitchFamily="49" charset="-128"/>
              </a:rPr>
              <a:t>タスク：</a:t>
            </a:r>
            <a:endParaRPr kumimoji="1" lang="en-US" altLang="zh-CN" sz="2800" dirty="0">
              <a:ea typeface="MS Gothic" panose="020B0609070205080204" pitchFamily="49" charset="-128"/>
            </a:endParaRPr>
          </a:p>
          <a:p>
            <a:pPr marL="1371600" lvl="2" indent="-457200">
              <a:buFont typeface="Arial" panose="020B0604020202020204" pitchFamily="34" charset="0"/>
              <a:buChar char="•"/>
            </a:pPr>
            <a:r>
              <a:rPr kumimoji="1" lang="en-US" altLang="zh-CN" sz="2800" dirty="0">
                <a:ea typeface="MS Gothic" panose="020B0609070205080204" pitchFamily="49" charset="-128"/>
              </a:rPr>
              <a:t>concept</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extraction</a:t>
            </a:r>
          </a:p>
          <a:p>
            <a:pPr marL="1371600" lvl="2" indent="-457200">
              <a:buFont typeface="Arial" panose="020B0604020202020204" pitchFamily="34" charset="0"/>
              <a:buChar char="•"/>
            </a:pPr>
            <a:r>
              <a:rPr kumimoji="1" lang="en-US" altLang="zh-CN" sz="2800" dirty="0">
                <a:ea typeface="MS Gothic" panose="020B0609070205080204" pitchFamily="49" charset="-128"/>
              </a:rPr>
              <a:t>relation</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classification</a:t>
            </a:r>
          </a:p>
          <a:p>
            <a:pPr marL="1371600" lvl="2" indent="-457200">
              <a:buFont typeface="Arial" panose="020B0604020202020204" pitchFamily="34" charset="0"/>
              <a:buChar char="•"/>
            </a:pPr>
            <a:r>
              <a:rPr kumimoji="1" lang="en-US" altLang="zh-CN" sz="2800" dirty="0">
                <a:ea typeface="MS Gothic" panose="020B0609070205080204" pitchFamily="49" charset="-128"/>
              </a:rPr>
              <a:t>end-to-end</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system</a:t>
            </a:r>
          </a:p>
        </p:txBody>
      </p:sp>
      <p:sp>
        <p:nvSpPr>
          <p:cNvPr id="5" name="テキスト ボックス 4">
            <a:extLst>
              <a:ext uri="{FF2B5EF4-FFF2-40B4-BE49-F238E27FC236}">
                <a16:creationId xmlns:a16="http://schemas.microsoft.com/office/drawing/2014/main" id="{F34694AF-D037-1646-B905-F7BD05CCC1C4}"/>
              </a:ext>
            </a:extLst>
          </p:cNvPr>
          <p:cNvSpPr txBox="1"/>
          <p:nvPr/>
        </p:nvSpPr>
        <p:spPr>
          <a:xfrm>
            <a:off x="6747641" y="5597806"/>
            <a:ext cx="5675455" cy="738664"/>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 altLang="ja-CN" dirty="0"/>
              <a:t> </a:t>
            </a:r>
            <a:r>
              <a:rPr lang="en" altLang="ja-CN" sz="1200" dirty="0"/>
              <a:t>Henry, S., Buchan, K., </a:t>
            </a:r>
            <a:r>
              <a:rPr lang="en" altLang="ja-CN" sz="1200" dirty="0" err="1"/>
              <a:t>Filannino</a:t>
            </a:r>
            <a:r>
              <a:rPr lang="en" altLang="ja-CN" sz="1200" dirty="0"/>
              <a:t>, M., Stubbs, A., &amp; </a:t>
            </a:r>
            <a:r>
              <a:rPr lang="en" altLang="ja-CN" sz="1200" dirty="0" err="1"/>
              <a:t>Uzuner</a:t>
            </a:r>
            <a:r>
              <a:rPr lang="en" altLang="ja-CN" sz="1200" dirty="0"/>
              <a:t>, O. (2020). 2018 n2c2 shared task on adverse drug events and medication extraction in electronic health records. Journal of the American Medical Informatics Association, 27(1), 3-12.</a:t>
            </a:r>
            <a:endParaRPr lang="ja-CN" altLang="en-US" sz="1200" dirty="0"/>
          </a:p>
        </p:txBody>
      </p:sp>
    </p:spTree>
    <p:extLst>
      <p:ext uri="{BB962C8B-B14F-4D97-AF65-F5344CB8AC3E}">
        <p14:creationId xmlns:p14="http://schemas.microsoft.com/office/powerpoint/2010/main" val="176279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PGothic" panose="020B0600070205080204" pitchFamily="34" charset="-128"/>
              </a:rPr>
              <a:t>N2C2</a:t>
            </a:r>
            <a:r>
              <a:rPr kumimoji="1" lang="zh-CN" altLang="en-US" sz="4000" b="1" dirty="0">
                <a:solidFill>
                  <a:schemeClr val="tx1"/>
                </a:solidFill>
                <a:latin typeface="+mn-lt"/>
                <a:ea typeface="MS PGothic" panose="020B0600070205080204" pitchFamily="34" charset="-128"/>
              </a:rPr>
              <a:t> </a:t>
            </a:r>
            <a:r>
              <a:rPr kumimoji="1" lang="en-US" altLang="zh-CN" sz="4000" b="1" dirty="0">
                <a:solidFill>
                  <a:schemeClr val="tx1"/>
                </a:solidFill>
                <a:latin typeface="+mn-lt"/>
                <a:ea typeface="MS PGothic" panose="020B0600070205080204" pitchFamily="34" charset="-128"/>
              </a:rPr>
              <a:t>Tasks</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74914"/>
            <a:ext cx="9896541" cy="3231654"/>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concept</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extraction(</a:t>
            </a:r>
            <a:r>
              <a:rPr kumimoji="1" lang="zh-CN" altLang="en-US" sz="2800" dirty="0">
                <a:ea typeface="MS Gothic" panose="020B0609070205080204" pitchFamily="49" charset="-128"/>
              </a:rPr>
              <a:t>固有表現抽出</a:t>
            </a:r>
            <a:r>
              <a:rPr kumimoji="1" lang="en-US" altLang="zh-CN" sz="2800" dirty="0">
                <a:ea typeface="MS Gothic" panose="020B0609070205080204" pitchFamily="49" charset="-128"/>
              </a:rPr>
              <a:t>)</a:t>
            </a:r>
          </a:p>
          <a:p>
            <a:pPr marL="914400" lvl="1" indent="-457200">
              <a:buFont typeface="Arial" panose="020B0604020202020204" pitchFamily="34" charset="0"/>
              <a:buChar char="•"/>
            </a:pPr>
            <a:r>
              <a:rPr kumimoji="1" lang="en-US" altLang="zh-CN" sz="2400" dirty="0">
                <a:ea typeface="MS Gothic" panose="020B0609070205080204" pitchFamily="49" charset="-128"/>
              </a:rPr>
              <a:t>Identifying drug names, dosages, durations and other entities.</a:t>
            </a:r>
          </a:p>
          <a:p>
            <a:pPr marL="457200" indent="-457200">
              <a:buFont typeface="Arial" panose="020B0604020202020204" pitchFamily="34" charset="0"/>
              <a:buChar char="•"/>
            </a:pPr>
            <a:r>
              <a:rPr kumimoji="1" lang="en-US" altLang="zh-CN" sz="2800" dirty="0">
                <a:ea typeface="MS Gothic" panose="020B0609070205080204" pitchFamily="49" charset="-128"/>
              </a:rPr>
              <a:t>relation</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classification(</a:t>
            </a:r>
            <a:r>
              <a:rPr kumimoji="1" lang="zh-CN" altLang="en-US" sz="2800" dirty="0">
                <a:ea typeface="MS Gothic" panose="020B0609070205080204" pitchFamily="49" charset="-128"/>
              </a:rPr>
              <a:t>関係分類</a:t>
            </a:r>
            <a:r>
              <a:rPr kumimoji="1" lang="en-US" altLang="zh-CN" sz="2800" dirty="0">
                <a:ea typeface="MS Gothic" panose="020B0609070205080204" pitchFamily="49" charset="-128"/>
              </a:rPr>
              <a:t>)</a:t>
            </a:r>
          </a:p>
          <a:p>
            <a:pPr marL="914400" lvl="1" indent="-457200">
              <a:buFont typeface="Arial" panose="020B0604020202020204" pitchFamily="34" charset="0"/>
              <a:buChar char="•"/>
            </a:pPr>
            <a:r>
              <a:rPr kumimoji="1" lang="en-US" altLang="zh-CN" sz="2400" dirty="0">
                <a:ea typeface="MS Gothic" panose="020B0609070205080204" pitchFamily="49" charset="-128"/>
              </a:rPr>
              <a:t>Identifying relations of drugs with ADEs and other entities given gold standard entities </a:t>
            </a:r>
          </a:p>
          <a:p>
            <a:pPr marL="457200" indent="-457200">
              <a:buFont typeface="Arial" panose="020B0604020202020204" pitchFamily="34" charset="0"/>
              <a:buChar char="•"/>
            </a:pPr>
            <a:r>
              <a:rPr kumimoji="1" lang="en-US" altLang="zh-CN" sz="2800" dirty="0">
                <a:ea typeface="MS Gothic" panose="020B0609070205080204" pitchFamily="49" charset="-128"/>
              </a:rPr>
              <a:t>end-to-end</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system(</a:t>
            </a:r>
            <a:r>
              <a:rPr kumimoji="1" lang="zh-CN" altLang="en-US" sz="2800" dirty="0">
                <a:ea typeface="MS Gothic" panose="020B0609070205080204" pitchFamily="49" charset="-128"/>
              </a:rPr>
              <a:t>エンティティ関係抽出</a:t>
            </a:r>
            <a:r>
              <a:rPr kumimoji="1" lang="en-US" altLang="zh-CN" sz="2800" dirty="0">
                <a:ea typeface="MS Gothic" panose="020B0609070205080204" pitchFamily="49" charset="-128"/>
              </a:rPr>
              <a:t>)</a:t>
            </a:r>
          </a:p>
          <a:p>
            <a:pPr marL="914400" lvl="1" indent="-457200">
              <a:buFont typeface="Arial" panose="020B0604020202020204" pitchFamily="34" charset="0"/>
              <a:buChar char="•"/>
            </a:pPr>
            <a:r>
              <a:rPr kumimoji="1" lang="en-US" altLang="zh-CN" sz="2400" dirty="0">
                <a:ea typeface="MS Gothic" panose="020B0609070205080204" pitchFamily="49" charset="-128"/>
              </a:rPr>
              <a:t>Identifying relations of drugs with ADEs and other entities on system predicted entities</a:t>
            </a:r>
          </a:p>
        </p:txBody>
      </p:sp>
    </p:spTree>
    <p:extLst>
      <p:ext uri="{BB962C8B-B14F-4D97-AF65-F5344CB8AC3E}">
        <p14:creationId xmlns:p14="http://schemas.microsoft.com/office/powerpoint/2010/main" val="188028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zh-CN" altLang="en-US" sz="4000" b="1" dirty="0">
                <a:solidFill>
                  <a:schemeClr val="tx1"/>
                </a:solidFill>
                <a:latin typeface="+mn-lt"/>
                <a:ea typeface="MS PGothic" panose="020B0600070205080204" pitchFamily="34" charset="-128"/>
              </a:rPr>
              <a:t>固有表現 </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74914"/>
            <a:ext cx="9896541" cy="4278094"/>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latin typeface="MS Gothic"/>
                <a:ea typeface="MS Gothic"/>
                <a:cs typeface="Calibri"/>
              </a:rPr>
              <a:t>固有表現抽出の９つのカテゴリ</a:t>
            </a:r>
            <a:endParaRPr lang="en-US" altLang="ja-JP" sz="2800" dirty="0">
              <a:latin typeface="MS Gothic"/>
              <a:ea typeface="MS Gothic"/>
              <a:cs typeface="Calibri"/>
            </a:endParaRPr>
          </a:p>
          <a:p>
            <a:pPr marL="800100" lvl="1" indent="-342900">
              <a:buFont typeface="Arial" panose="020B0604020202020204" pitchFamily="34" charset="0"/>
              <a:buChar char="•"/>
            </a:pPr>
            <a:r>
              <a:rPr kumimoji="1" lang="en-US" altLang="zh-CN" sz="2400" b="1" dirty="0"/>
              <a:t>Drug	</a:t>
            </a:r>
            <a:r>
              <a:rPr kumimoji="1" lang="en-US" altLang="zh-CN" sz="2400" b="1" dirty="0">
                <a:latin typeface="MS Gothic" panose="020B0609070205080204" pitchFamily="49" charset="-128"/>
                <a:ea typeface="MS Gothic" panose="020B0609070205080204" pitchFamily="49" charset="-128"/>
              </a:rPr>
              <a:t>(</a:t>
            </a:r>
            <a:r>
              <a:rPr kumimoji="1" lang="zh-CN" altLang="en-US" sz="2400" b="1" dirty="0">
                <a:latin typeface="MS Gothic" panose="020B0609070205080204" pitchFamily="49" charset="-128"/>
                <a:ea typeface="MS Gothic" panose="020B0609070205080204" pitchFamily="49" charset="-128"/>
              </a:rPr>
              <a:t>薬物</a:t>
            </a:r>
            <a:r>
              <a:rPr kumimoji="1" lang="en-US" altLang="zh-CN" sz="2400" b="1" dirty="0">
                <a:latin typeface="MS Gothic" panose="020B0609070205080204" pitchFamily="49" charset="-128"/>
                <a:ea typeface="MS Gothic" panose="020B0609070205080204" pitchFamily="49" charset="-128"/>
              </a:rPr>
              <a:t>)</a:t>
            </a:r>
          </a:p>
          <a:p>
            <a:pPr marL="800100" lvl="1" indent="-342900">
              <a:buFont typeface="Arial" panose="020B0604020202020204" pitchFamily="34" charset="0"/>
              <a:buChar char="•"/>
            </a:pPr>
            <a:r>
              <a:rPr lang="en" altLang="ja-CN" sz="2400" dirty="0"/>
              <a:t>Strength	</a:t>
            </a:r>
            <a:r>
              <a:rPr lang="ja-CN" altLang="en-US" sz="2400" dirty="0"/>
              <a:t>（薬の用量？）</a:t>
            </a:r>
            <a:endParaRPr lang="en" altLang="ja-CN" sz="2400" dirty="0"/>
          </a:p>
          <a:p>
            <a:pPr marL="800100" lvl="1" indent="-342900">
              <a:buFont typeface="Arial" panose="020B0604020202020204" pitchFamily="34" charset="0"/>
              <a:buChar char="•"/>
            </a:pPr>
            <a:r>
              <a:rPr lang="en" altLang="ja-CN" sz="2400" dirty="0"/>
              <a:t>Form	</a:t>
            </a:r>
            <a:r>
              <a:rPr lang="ja-CN" altLang="en-US" sz="2400" dirty="0"/>
              <a:t>（薬の形）</a:t>
            </a:r>
            <a:endParaRPr lang="en" altLang="ja-CN" sz="2400" dirty="0"/>
          </a:p>
          <a:p>
            <a:pPr marL="800100" lvl="1" indent="-342900">
              <a:buFont typeface="Arial" panose="020B0604020202020204" pitchFamily="34" charset="0"/>
              <a:buChar char="•"/>
            </a:pPr>
            <a:r>
              <a:rPr lang="en" altLang="ja-CN" sz="2400" dirty="0"/>
              <a:t>Dosage	</a:t>
            </a:r>
            <a:r>
              <a:rPr lang="ja-CN" altLang="en-US" sz="2400" dirty="0"/>
              <a:t>（一回分の投薬量？）</a:t>
            </a:r>
            <a:endParaRPr lang="en" altLang="ja-CN" sz="2400" dirty="0"/>
          </a:p>
          <a:p>
            <a:pPr marL="800100" lvl="1" indent="-342900">
              <a:buFont typeface="Arial" panose="020B0604020202020204" pitchFamily="34" charset="0"/>
              <a:buChar char="•"/>
            </a:pPr>
            <a:r>
              <a:rPr lang="en" altLang="ja-CN" sz="2400" dirty="0"/>
              <a:t>Frequency	</a:t>
            </a:r>
            <a:r>
              <a:rPr lang="ja-CN" altLang="en-US" sz="2400" dirty="0"/>
              <a:t>（投薬頻度）</a:t>
            </a:r>
            <a:endParaRPr lang="en" altLang="ja-CN" sz="2400" dirty="0"/>
          </a:p>
          <a:p>
            <a:pPr marL="800100" lvl="1" indent="-342900">
              <a:buFont typeface="Arial" panose="020B0604020202020204" pitchFamily="34" charset="0"/>
              <a:buChar char="•"/>
            </a:pPr>
            <a:r>
              <a:rPr lang="en" altLang="ja-CN" sz="2400" dirty="0"/>
              <a:t>Route	</a:t>
            </a:r>
            <a:r>
              <a:rPr lang="ja-CN" altLang="en-US" sz="2400" dirty="0"/>
              <a:t>（薬の使い方）</a:t>
            </a:r>
            <a:endParaRPr lang="en" altLang="ja-CN" sz="2400" dirty="0"/>
          </a:p>
          <a:p>
            <a:pPr marL="800100" lvl="1" indent="-342900">
              <a:buFont typeface="Arial" panose="020B0604020202020204" pitchFamily="34" charset="0"/>
              <a:buChar char="•"/>
            </a:pPr>
            <a:r>
              <a:rPr lang="en" altLang="ja-CN" sz="2400" dirty="0"/>
              <a:t>Duration	</a:t>
            </a:r>
            <a:r>
              <a:rPr lang="ja-CN" altLang="en-US" sz="2400" dirty="0"/>
              <a:t>（薬の持続期間）</a:t>
            </a:r>
            <a:endParaRPr lang="en" altLang="ja-CN" sz="2400" dirty="0"/>
          </a:p>
          <a:p>
            <a:pPr marL="800100" lvl="1" indent="-342900">
              <a:buFont typeface="Arial" panose="020B0604020202020204" pitchFamily="34" charset="0"/>
              <a:buChar char="•"/>
            </a:pPr>
            <a:r>
              <a:rPr lang="en" altLang="ja-CN" sz="2400" dirty="0"/>
              <a:t>Reason	</a:t>
            </a:r>
            <a:r>
              <a:rPr lang="ja-CN" altLang="en-US" sz="2400" dirty="0"/>
              <a:t>（投薬原因）</a:t>
            </a:r>
            <a:endParaRPr lang="en" altLang="ja-CN" sz="2400" dirty="0"/>
          </a:p>
          <a:p>
            <a:pPr marL="800100" lvl="1" indent="-342900">
              <a:buFont typeface="Arial" panose="020B0604020202020204" pitchFamily="34" charset="0"/>
              <a:buChar char="•"/>
            </a:pPr>
            <a:r>
              <a:rPr kumimoji="1" lang="en-US" altLang="zh-CN" sz="2400" dirty="0">
                <a:ea typeface="MS Gothic" panose="020B0609070205080204" pitchFamily="49" charset="-128"/>
              </a:rPr>
              <a:t>Adverse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drug</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events (</a:t>
            </a:r>
            <a:r>
              <a:rPr kumimoji="1" lang="zh-CN" altLang="en-US" sz="2400" dirty="0">
                <a:ea typeface="MS Gothic" panose="020B0609070205080204" pitchFamily="49" charset="-128"/>
              </a:rPr>
              <a:t>投薬後の副作用</a:t>
            </a:r>
            <a:r>
              <a:rPr lang="en-US" altLang="zh-CN" sz="2400" dirty="0"/>
              <a:t>)</a:t>
            </a:r>
            <a:endParaRPr lang="en" altLang="ja-CN" sz="2400" dirty="0"/>
          </a:p>
          <a:p>
            <a:pPr marL="914400" lvl="1"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383076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zh-CN" altLang="en-US" sz="4000" b="1" dirty="0">
                <a:solidFill>
                  <a:schemeClr val="tx1"/>
                </a:solidFill>
                <a:latin typeface="+mn-lt"/>
                <a:ea typeface="MS PGothic" panose="020B0600070205080204" pitchFamily="34" charset="-128"/>
              </a:rPr>
              <a:t>関係 </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74914"/>
            <a:ext cx="9896541" cy="433965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latin typeface="MS Gothic"/>
                <a:ea typeface="MS Gothic"/>
                <a:cs typeface="Calibri"/>
              </a:rPr>
              <a:t>関係抽出の８つのカテゴリ</a:t>
            </a:r>
            <a:endParaRPr lang="en-US" altLang="ja-JP" sz="2800" dirty="0">
              <a:latin typeface="MS Gothic"/>
              <a:ea typeface="MS Gothic"/>
              <a:cs typeface="Calibri"/>
            </a:endParaRPr>
          </a:p>
          <a:p>
            <a:pPr marL="800100" lvl="1" indent="-342900">
              <a:buFont typeface="Arial" panose="020B0604020202020204" pitchFamily="34" charset="0"/>
              <a:buChar char="•"/>
            </a:pPr>
            <a:r>
              <a:rPr lang="en" altLang="ja-CN" sz="2800" dirty="0"/>
              <a:t>Strength-Drug</a:t>
            </a:r>
          </a:p>
          <a:p>
            <a:pPr marL="800100" lvl="1" indent="-342900">
              <a:buFont typeface="Arial" panose="020B0604020202020204" pitchFamily="34" charset="0"/>
              <a:buChar char="•"/>
            </a:pPr>
            <a:r>
              <a:rPr lang="en" altLang="ja-CN" sz="2800" dirty="0"/>
              <a:t>Form-Drug</a:t>
            </a:r>
          </a:p>
          <a:p>
            <a:pPr marL="800100" lvl="1" indent="-342900">
              <a:buFont typeface="Arial" panose="020B0604020202020204" pitchFamily="34" charset="0"/>
              <a:buChar char="•"/>
            </a:pPr>
            <a:r>
              <a:rPr lang="en" altLang="ja-CN" sz="2800" dirty="0"/>
              <a:t>Dosage-Drug</a:t>
            </a:r>
          </a:p>
          <a:p>
            <a:pPr marL="800100" lvl="1" indent="-342900">
              <a:buFont typeface="Arial" panose="020B0604020202020204" pitchFamily="34" charset="0"/>
              <a:buChar char="•"/>
            </a:pPr>
            <a:r>
              <a:rPr lang="en" altLang="ja-CN" sz="2800" dirty="0"/>
              <a:t>Frequency-Drug</a:t>
            </a:r>
          </a:p>
          <a:p>
            <a:pPr marL="800100" lvl="1" indent="-342900">
              <a:buFont typeface="Arial" panose="020B0604020202020204" pitchFamily="34" charset="0"/>
              <a:buChar char="•"/>
            </a:pPr>
            <a:r>
              <a:rPr lang="en" altLang="ja-CN" sz="2800" dirty="0"/>
              <a:t>Route-Drug</a:t>
            </a:r>
          </a:p>
          <a:p>
            <a:pPr marL="800100" lvl="1" indent="-342900">
              <a:buFont typeface="Arial" panose="020B0604020202020204" pitchFamily="34" charset="0"/>
              <a:buChar char="•"/>
            </a:pPr>
            <a:r>
              <a:rPr lang="en" altLang="ja-CN" sz="2800" dirty="0"/>
              <a:t>Duration-Drug</a:t>
            </a:r>
          </a:p>
          <a:p>
            <a:pPr marL="800100" lvl="1" indent="-342900">
              <a:buFont typeface="Arial" panose="020B0604020202020204" pitchFamily="34" charset="0"/>
              <a:buChar char="•"/>
            </a:pPr>
            <a:r>
              <a:rPr lang="en" altLang="ja-CN" sz="2800" dirty="0"/>
              <a:t>Reason-Drug</a:t>
            </a:r>
          </a:p>
          <a:p>
            <a:pPr marL="800100" lvl="1" indent="-342900">
              <a:buFont typeface="Arial" panose="020B0604020202020204" pitchFamily="34" charset="0"/>
              <a:buChar char="•"/>
            </a:pPr>
            <a:r>
              <a:rPr lang="en" altLang="ja-CN" sz="2800" dirty="0"/>
              <a:t>ADE-Drug</a:t>
            </a:r>
          </a:p>
          <a:p>
            <a:pPr lvl="1"/>
            <a:endParaRPr kumimoji="1" lang="en-US" altLang="zh-CN" sz="2400" b="1"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20132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情報技術の発展に伴い、電子カルテ（</a:t>
            </a:r>
            <a:r>
              <a:rPr lang="en-US" altLang="zh-CN" sz="2800">
                <a:ea typeface="MS Gothic"/>
                <a:cs typeface="Calibri"/>
              </a:rPr>
              <a:t>EMR:</a:t>
            </a:r>
            <a:r>
              <a:rPr lang="en-US" altLang="zh-CN" sz="2800">
                <a:latin typeface="MS Gothic"/>
                <a:ea typeface="MS Gothic"/>
                <a:cs typeface="Calibri"/>
              </a:rPr>
              <a:t> </a:t>
            </a:r>
            <a:r>
              <a:rPr lang="en-US" altLang="zh-CN" sz="280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PGothic" panose="020B0600070205080204" pitchFamily="34" charset="-128"/>
              </a:rPr>
              <a:t>N2C2</a:t>
            </a:r>
            <a:r>
              <a:rPr kumimoji="1" lang="ja-JP" altLang="en-US" sz="4000" b="1">
                <a:solidFill>
                  <a:schemeClr val="tx1"/>
                </a:solidFill>
                <a:latin typeface="MS PGothic" panose="020B0600070205080204" pitchFamily="34" charset="-128"/>
                <a:ea typeface="MS PGothic" panose="020B0600070205080204" pitchFamily="34" charset="-128"/>
              </a:rPr>
              <a:t>　</a:t>
            </a:r>
            <a:r>
              <a:rPr kumimoji="1" lang="ja-JP" altLang="en-US" sz="4000" b="1">
                <a:solidFill>
                  <a:schemeClr val="tx1"/>
                </a:solidFill>
                <a:latin typeface="MS Gothic" panose="020B0609070205080204" pitchFamily="49" charset="-128"/>
                <a:ea typeface="MS Gothic" panose="020B0609070205080204" pitchFamily="49" charset="-128"/>
              </a:rPr>
              <a:t>データ</a:t>
            </a:r>
            <a:r>
              <a:rPr kumimoji="1" lang="en-US" altLang="zh-CN" sz="4000" b="1" dirty="0">
                <a:solidFill>
                  <a:schemeClr val="tx1"/>
                </a:solidFill>
                <a:latin typeface="MS Gothic" panose="020B0609070205080204" pitchFamily="49" charset="-128"/>
                <a:ea typeface="MS Gothic" panose="020B0609070205080204" pitchFamily="49" charset="-128"/>
              </a:rPr>
              <a:t>(1)</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74914"/>
            <a:ext cx="9896541" cy="433965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ea typeface="MS Gothic" panose="020B0609070205080204" pitchFamily="49" charset="-128"/>
              </a:rPr>
              <a:t>データ量</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en-US" altLang="zh-CN" sz="2800" dirty="0">
                <a:ea typeface="MS Gothic" panose="020B0609070205080204" pitchFamily="49" charset="-128"/>
              </a:rPr>
              <a:t>303</a:t>
            </a:r>
            <a:r>
              <a:rPr kumimoji="1" lang="zh-CN" altLang="en-US" sz="2800" dirty="0">
                <a:ea typeface="MS Gothic" panose="020B0609070205080204" pitchFamily="49" charset="-128"/>
              </a:rPr>
              <a:t>件の訓練レポート</a:t>
            </a:r>
            <a:endParaRPr kumimoji="1" lang="en-US" altLang="zh-CN" sz="2800" dirty="0">
              <a:ea typeface="MS Gothic" panose="020B0609070205080204" pitchFamily="49" charset="-128"/>
            </a:endParaRPr>
          </a:p>
          <a:p>
            <a:pPr marL="1371600" lvl="2" indent="-457200">
              <a:buFont typeface="Arial" panose="020B0604020202020204" pitchFamily="34" charset="0"/>
              <a:buChar char="•"/>
            </a:pPr>
            <a:r>
              <a:rPr kumimoji="1" lang="zh-CN" altLang="en-US" sz="2800" dirty="0">
                <a:ea typeface="MS Gothic" panose="020B0609070205080204" pitchFamily="49" charset="-128"/>
              </a:rPr>
              <a:t>合わせて</a:t>
            </a:r>
            <a:r>
              <a:rPr kumimoji="1" lang="en-US" altLang="zh-CN" sz="2800" dirty="0">
                <a:ea typeface="MS Gothic" panose="020B0609070205080204" pitchFamily="49" charset="-128"/>
              </a:rPr>
              <a:t>11307</a:t>
            </a:r>
            <a:r>
              <a:rPr kumimoji="1" lang="zh-CN" altLang="en-US" sz="2800" dirty="0">
                <a:ea typeface="MS Gothic" panose="020B0609070205080204" pitchFamily="49" charset="-128"/>
              </a:rPr>
              <a:t>文がある</a:t>
            </a:r>
            <a:endParaRPr kumimoji="1" lang="en-US" altLang="zh-CN" sz="2800" dirty="0">
              <a:ea typeface="MS Gothic" panose="020B0609070205080204" pitchFamily="49" charset="-128"/>
            </a:endParaRPr>
          </a:p>
          <a:p>
            <a:pPr marL="914400" lvl="1" indent="-457200">
              <a:buFont typeface="Arial" panose="020B0604020202020204" pitchFamily="34" charset="0"/>
              <a:buChar char="•"/>
            </a:pPr>
            <a:r>
              <a:rPr kumimoji="1" lang="en-US" altLang="zh-CN" sz="2800" dirty="0">
                <a:ea typeface="MS Gothic" panose="020B0609070205080204" pitchFamily="49" charset="-128"/>
              </a:rPr>
              <a:t>202</a:t>
            </a:r>
            <a:r>
              <a:rPr kumimoji="1" lang="zh-CN" altLang="en-US" sz="2800" dirty="0">
                <a:ea typeface="MS Gothic" panose="020B0609070205080204" pitchFamily="49" charset="-128"/>
              </a:rPr>
              <a:t>件のテストレポート</a:t>
            </a:r>
            <a:endParaRPr kumimoji="1" lang="en-US" altLang="zh-CN" sz="2800" dirty="0">
              <a:ea typeface="MS Gothic" panose="020B0609070205080204" pitchFamily="49" charset="-128"/>
            </a:endParaRPr>
          </a:p>
          <a:p>
            <a:pPr marL="1371600" lvl="2" indent="-457200">
              <a:buFont typeface="Arial" panose="020B0604020202020204" pitchFamily="34" charset="0"/>
              <a:buChar char="•"/>
            </a:pPr>
            <a:r>
              <a:rPr kumimoji="1" lang="zh-CN" altLang="en-US" sz="2800" dirty="0">
                <a:ea typeface="MS Gothic" panose="020B0609070205080204" pitchFamily="49" charset="-128"/>
              </a:rPr>
              <a:t>合わせて</a:t>
            </a:r>
            <a:r>
              <a:rPr kumimoji="1" lang="en-US" altLang="zh-CN" sz="2800" dirty="0">
                <a:ea typeface="MS Gothic" panose="020B0609070205080204" pitchFamily="49" charset="-128"/>
              </a:rPr>
              <a:t>7310</a:t>
            </a:r>
            <a:r>
              <a:rPr kumimoji="1" lang="zh-CN" altLang="en-US" sz="2800" dirty="0">
                <a:ea typeface="MS Gothic" panose="020B0609070205080204" pitchFamily="49" charset="-128"/>
              </a:rPr>
              <a:t>文がある</a:t>
            </a:r>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a:ea typeface="MS Gothic" panose="020B0609070205080204" pitchFamily="49" charset="-128"/>
              </a:rPr>
              <a:t>Source</a:t>
            </a:r>
          </a:p>
          <a:p>
            <a:pPr marL="914400" lvl="1" indent="-457200">
              <a:buFont typeface="Arial" panose="020B0604020202020204" pitchFamily="34" charset="0"/>
              <a:buChar char="•"/>
            </a:pPr>
            <a:r>
              <a:rPr kumimoji="1" lang="en-US" altLang="zh-CN" sz="2800" dirty="0">
                <a:ea typeface="MS Gothic" panose="020B0609070205080204" pitchFamily="49" charset="-128"/>
              </a:rPr>
              <a:t>The data for this shared task consisted of 505 discharge summaries drawn from the MIMIC-III (Medical Information Mart for Intensive Care-III) clinical care database</a:t>
            </a:r>
          </a:p>
          <a:p>
            <a:pPr marL="457200" indent="-457200">
              <a:buFont typeface="Arial" panose="020B0604020202020204" pitchFamily="34" charset="0"/>
              <a:buChar char="•"/>
            </a:pP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2121512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zh-CN" sz="4000" b="1" dirty="0">
                <a:solidFill>
                  <a:schemeClr val="tx1"/>
                </a:solidFill>
                <a:latin typeface="+mn-lt"/>
                <a:ea typeface="MS PGothic" panose="020B0600070205080204" pitchFamily="34" charset="-128"/>
              </a:rPr>
              <a:t>N2C2</a:t>
            </a:r>
            <a:r>
              <a:rPr kumimoji="1" lang="ja-JP" altLang="en-US" sz="4000" b="1">
                <a:solidFill>
                  <a:schemeClr val="tx1"/>
                </a:solidFill>
                <a:latin typeface="MS PGothic" panose="020B0600070205080204" pitchFamily="34" charset="-128"/>
                <a:ea typeface="MS PGothic" panose="020B0600070205080204" pitchFamily="34" charset="-128"/>
              </a:rPr>
              <a:t>　</a:t>
            </a:r>
            <a:r>
              <a:rPr kumimoji="1" lang="ja-JP" altLang="en-US" sz="4000" b="1">
                <a:solidFill>
                  <a:schemeClr val="tx1"/>
                </a:solidFill>
                <a:latin typeface="MS Gothic" panose="020B0609070205080204" pitchFamily="49" charset="-128"/>
                <a:ea typeface="MS Gothic" panose="020B0609070205080204" pitchFamily="49" charset="-128"/>
              </a:rPr>
              <a:t>データ</a:t>
            </a:r>
            <a:r>
              <a:rPr kumimoji="1" lang="en-US" altLang="zh-CN" sz="4000" b="1" dirty="0">
                <a:solidFill>
                  <a:schemeClr val="tx1"/>
                </a:solidFill>
                <a:latin typeface="MS Gothic" panose="020B0609070205080204" pitchFamily="49" charset="-128"/>
                <a:ea typeface="MS Gothic" panose="020B0609070205080204" pitchFamily="49" charset="-128"/>
              </a:rPr>
              <a:t>(2)</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25</a:t>
            </a:fld>
            <a:endParaRPr lang="en-US"/>
          </a:p>
        </p:txBody>
      </p:sp>
      <p:pic>
        <p:nvPicPr>
          <p:cNvPr id="6" name="図 5" descr="テーブル&#10;&#10;自動的に生成された説明">
            <a:extLst>
              <a:ext uri="{FF2B5EF4-FFF2-40B4-BE49-F238E27FC236}">
                <a16:creationId xmlns:a16="http://schemas.microsoft.com/office/drawing/2014/main" id="{2D88F33C-3A71-E24D-8843-24918AE6BEDC}"/>
              </a:ext>
            </a:extLst>
          </p:cNvPr>
          <p:cNvPicPr>
            <a:picLocks noChangeAspect="1"/>
          </p:cNvPicPr>
          <p:nvPr/>
        </p:nvPicPr>
        <p:blipFill>
          <a:blip r:embed="rId2"/>
          <a:stretch>
            <a:fillRect/>
          </a:stretch>
        </p:blipFill>
        <p:spPr>
          <a:xfrm>
            <a:off x="529116" y="2330009"/>
            <a:ext cx="11194728" cy="2790632"/>
          </a:xfrm>
          <a:prstGeom prst="rect">
            <a:avLst/>
          </a:prstGeom>
        </p:spPr>
      </p:pic>
    </p:spTree>
    <p:extLst>
      <p:ext uri="{BB962C8B-B14F-4D97-AF65-F5344CB8AC3E}">
        <p14:creationId xmlns:p14="http://schemas.microsoft.com/office/powerpoint/2010/main" val="138084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End-to-end system</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5" name="テキスト ボックス 4">
            <a:extLst>
              <a:ext uri="{FF2B5EF4-FFF2-40B4-BE49-F238E27FC236}">
                <a16:creationId xmlns:a16="http://schemas.microsoft.com/office/drawing/2014/main" id="{8E49719F-9E59-0349-BE3B-C3D9816F97AB}"/>
              </a:ext>
            </a:extLst>
          </p:cNvPr>
          <p:cNvSpPr txBox="1"/>
          <p:nvPr/>
        </p:nvSpPr>
        <p:spPr>
          <a:xfrm>
            <a:off x="1097280" y="1957700"/>
            <a:ext cx="9896541"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latin typeface="MS Gothic"/>
                <a:ea typeface="MS Gothic"/>
                <a:cs typeface="Calibri"/>
              </a:rPr>
              <a:t>参加チームの情報</a:t>
            </a:r>
            <a:endParaRPr lang="en-US" altLang="ja-JP" sz="2800" dirty="0">
              <a:latin typeface="MS Gothic"/>
              <a:ea typeface="MS Gothic"/>
              <a:cs typeface="Calibri"/>
            </a:endParaRPr>
          </a:p>
          <a:p>
            <a:pPr marL="914400" lvl="1" indent="-457200">
              <a:buFont typeface="Arial" panose="020B0604020202020204" pitchFamily="34" charset="0"/>
              <a:buChar char="•"/>
            </a:pPr>
            <a:r>
              <a:rPr lang="ja-JP" altLang="en-US" sz="2800">
                <a:latin typeface="MS Gothic"/>
                <a:ea typeface="MS Gothic"/>
                <a:cs typeface="Calibri"/>
              </a:rPr>
              <a:t>提案手法</a:t>
            </a:r>
            <a:endParaRPr lang="en-US" altLang="ja-JP" sz="2800" dirty="0">
              <a:latin typeface="MS Gothic"/>
              <a:ea typeface="MS Gothic"/>
              <a:cs typeface="Calibri"/>
            </a:endParaRPr>
          </a:p>
          <a:p>
            <a:pPr marL="914400" lvl="1" indent="-457200">
              <a:buFont typeface="Arial" panose="020B0604020202020204" pitchFamily="34" charset="0"/>
              <a:buChar char="•"/>
            </a:pPr>
            <a:r>
              <a:rPr lang="ja-JP" altLang="en-US" sz="2800">
                <a:ea typeface="MS Gothic"/>
                <a:cs typeface="Calibri"/>
              </a:rPr>
              <a:t>実験結果</a:t>
            </a:r>
            <a:endParaRPr lang="en-US" altLang="ja-JP" sz="2800" dirty="0">
              <a:ea typeface="MS Gothic"/>
              <a:cs typeface="Calibri"/>
            </a:endParaRPr>
          </a:p>
          <a:p>
            <a:pPr marL="1371600" lvl="2" indent="-457200">
              <a:buFont typeface="Arial" panose="020B0604020202020204" pitchFamily="34" charset="0"/>
              <a:buChar char="•"/>
            </a:pPr>
            <a:endParaRPr lang="en-US" altLang="ja-JP" sz="2800" dirty="0">
              <a:ea typeface="MS Gothic"/>
              <a:cs typeface="Calibri"/>
            </a:endParaRPr>
          </a:p>
        </p:txBody>
      </p:sp>
      <p:pic>
        <p:nvPicPr>
          <p:cNvPr id="6" name="図 5" descr="テーブル&#10;&#10;中程度の精度で自動的に生成された説明">
            <a:extLst>
              <a:ext uri="{FF2B5EF4-FFF2-40B4-BE49-F238E27FC236}">
                <a16:creationId xmlns:a16="http://schemas.microsoft.com/office/drawing/2014/main" id="{39525BD6-A566-7046-9447-917D6CD36793}"/>
              </a:ext>
            </a:extLst>
          </p:cNvPr>
          <p:cNvPicPr>
            <a:picLocks noChangeAspect="1"/>
          </p:cNvPicPr>
          <p:nvPr/>
        </p:nvPicPr>
        <p:blipFill>
          <a:blip r:embed="rId2"/>
          <a:stretch>
            <a:fillRect/>
          </a:stretch>
        </p:blipFill>
        <p:spPr>
          <a:xfrm>
            <a:off x="6362072" y="256527"/>
            <a:ext cx="5101382" cy="5963734"/>
          </a:xfrm>
          <a:prstGeom prst="rect">
            <a:avLst/>
          </a:prstGeom>
        </p:spPr>
      </p:pic>
      <p:sp>
        <p:nvSpPr>
          <p:cNvPr id="8" name="角丸四角形 7">
            <a:extLst>
              <a:ext uri="{FF2B5EF4-FFF2-40B4-BE49-F238E27FC236}">
                <a16:creationId xmlns:a16="http://schemas.microsoft.com/office/drawing/2014/main" id="{C025D56A-7E1A-984D-A62D-52973A31213F}"/>
              </a:ext>
            </a:extLst>
          </p:cNvPr>
          <p:cNvSpPr/>
          <p:nvPr/>
        </p:nvSpPr>
        <p:spPr>
          <a:xfrm>
            <a:off x="6162335" y="647342"/>
            <a:ext cx="5147232" cy="75774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pic>
        <p:nvPicPr>
          <p:cNvPr id="10" name="図 9" descr="テーブル&#10;&#10;自動的に生成された説明">
            <a:extLst>
              <a:ext uri="{FF2B5EF4-FFF2-40B4-BE49-F238E27FC236}">
                <a16:creationId xmlns:a16="http://schemas.microsoft.com/office/drawing/2014/main" id="{1CCEDD69-5D75-B240-98BA-5C9EEE0EB405}"/>
              </a:ext>
            </a:extLst>
          </p:cNvPr>
          <p:cNvPicPr>
            <a:picLocks noChangeAspect="1"/>
          </p:cNvPicPr>
          <p:nvPr/>
        </p:nvPicPr>
        <p:blipFill>
          <a:blip r:embed="rId3"/>
          <a:stretch>
            <a:fillRect/>
          </a:stretch>
        </p:blipFill>
        <p:spPr>
          <a:xfrm>
            <a:off x="392670" y="3429000"/>
            <a:ext cx="5869533" cy="2149081"/>
          </a:xfrm>
          <a:prstGeom prst="rect">
            <a:avLst/>
          </a:prstGeom>
        </p:spPr>
      </p:pic>
      <p:sp>
        <p:nvSpPr>
          <p:cNvPr id="12" name="テキスト ボックス 11">
            <a:extLst>
              <a:ext uri="{FF2B5EF4-FFF2-40B4-BE49-F238E27FC236}">
                <a16:creationId xmlns:a16="http://schemas.microsoft.com/office/drawing/2014/main" id="{6B2091A2-49E8-F447-A8D4-9493905FF496}"/>
              </a:ext>
            </a:extLst>
          </p:cNvPr>
          <p:cNvSpPr txBox="1"/>
          <p:nvPr/>
        </p:nvSpPr>
        <p:spPr>
          <a:xfrm>
            <a:off x="4135437" y="153201"/>
            <a:ext cx="1674272" cy="646331"/>
          </a:xfrm>
          <a:prstGeom prst="rect">
            <a:avLst/>
          </a:prstGeom>
          <a:noFill/>
        </p:spPr>
        <p:txBody>
          <a:bodyPr wrap="square" rtlCol="0">
            <a:spAutoFit/>
          </a:bodyPr>
          <a:lstStyle/>
          <a:p>
            <a:r>
              <a:rPr kumimoji="1" lang="en-US" altLang="ja-CN" dirty="0"/>
              <a:t>Joint methods</a:t>
            </a:r>
            <a:r>
              <a:rPr kumimoji="1" lang="ja-CN" altLang="en-US" dirty="0"/>
              <a:t>が使用され</a:t>
            </a:r>
          </a:p>
        </p:txBody>
      </p:sp>
      <p:cxnSp>
        <p:nvCxnSpPr>
          <p:cNvPr id="14" name="直線矢印コネクタ 13">
            <a:extLst>
              <a:ext uri="{FF2B5EF4-FFF2-40B4-BE49-F238E27FC236}">
                <a16:creationId xmlns:a16="http://schemas.microsoft.com/office/drawing/2014/main" id="{4EA30FE5-8EF6-C643-840A-D1576781B535}"/>
              </a:ext>
            </a:extLst>
          </p:cNvPr>
          <p:cNvCxnSpPr/>
          <p:nvPr/>
        </p:nvCxnSpPr>
        <p:spPr>
          <a:xfrm>
            <a:off x="5531005" y="647342"/>
            <a:ext cx="514545" cy="15219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2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4505B-3A10-984F-9A43-34653DFFF597}"/>
              </a:ext>
            </a:extLst>
          </p:cNvPr>
          <p:cNvSpPr>
            <a:spLocks noGrp="1"/>
          </p:cNvSpPr>
          <p:nvPr>
            <p:ph type="title"/>
          </p:nvPr>
        </p:nvSpPr>
        <p:spPr/>
        <p:txBody>
          <a:bodyPr>
            <a:normAutofit/>
          </a:bodyPr>
          <a:lstStyle/>
          <a:p>
            <a:r>
              <a:rPr kumimoji="1" lang="en-US" altLang="ja-CN" sz="4000" b="1" dirty="0">
                <a:solidFill>
                  <a:schemeClr val="tx1"/>
                </a:solidFill>
                <a:latin typeface="+mn-lt"/>
              </a:rPr>
              <a:t>n2c2 VS i2b2</a:t>
            </a:r>
            <a:endParaRPr kumimoji="1" lang="ja-CN" altLang="en-US" sz="4000" b="1" dirty="0">
              <a:solidFill>
                <a:schemeClr val="tx1"/>
              </a:solidFill>
              <a:latin typeface="+mn-lt"/>
            </a:endParaRPr>
          </a:p>
        </p:txBody>
      </p:sp>
      <p:sp>
        <p:nvSpPr>
          <p:cNvPr id="3" name="スライド番号プレースホルダー 2">
            <a:extLst>
              <a:ext uri="{FF2B5EF4-FFF2-40B4-BE49-F238E27FC236}">
                <a16:creationId xmlns:a16="http://schemas.microsoft.com/office/drawing/2014/main" id="{5E4006B1-7476-5A4B-8C43-0E686FD97A86}"/>
              </a:ext>
            </a:extLst>
          </p:cNvPr>
          <p:cNvSpPr>
            <a:spLocks noGrp="1"/>
          </p:cNvSpPr>
          <p:nvPr>
            <p:ph type="sldNum" sz="quarter" idx="12"/>
          </p:nvPr>
        </p:nvSpPr>
        <p:spPr/>
        <p:txBody>
          <a:bodyPr/>
          <a:lstStyle/>
          <a:p>
            <a:fld id="{4FAB73BC-B049-4115-A692-8D63A059BFB8}" type="slidenum">
              <a:rPr lang="en-US" smtClean="0"/>
              <a:t>27</a:t>
            </a:fld>
            <a:endParaRPr lang="en-US"/>
          </a:p>
        </p:txBody>
      </p:sp>
      <p:graphicFrame>
        <p:nvGraphicFramePr>
          <p:cNvPr id="7" name="表 7">
            <a:extLst>
              <a:ext uri="{FF2B5EF4-FFF2-40B4-BE49-F238E27FC236}">
                <a16:creationId xmlns:a16="http://schemas.microsoft.com/office/drawing/2014/main" id="{1ECFB004-2AB0-EF48-84E7-FE4F199906D2}"/>
              </a:ext>
            </a:extLst>
          </p:cNvPr>
          <p:cNvGraphicFramePr>
            <a:graphicFrameLocks noGrp="1"/>
          </p:cNvGraphicFramePr>
          <p:nvPr>
            <p:extLst>
              <p:ext uri="{D42A27DB-BD31-4B8C-83A1-F6EECF244321}">
                <p14:modId xmlns:p14="http://schemas.microsoft.com/office/powerpoint/2010/main" val="1810797431"/>
              </p:ext>
            </p:extLst>
          </p:nvPr>
        </p:nvGraphicFramePr>
        <p:xfrm>
          <a:off x="1872817" y="1972632"/>
          <a:ext cx="8128001" cy="404926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2392019"/>
                    </a:ext>
                  </a:extLst>
                </a:gridCol>
                <a:gridCol w="1354667">
                  <a:extLst>
                    <a:ext uri="{9D8B030D-6E8A-4147-A177-3AD203B41FA5}">
                      <a16:colId xmlns:a16="http://schemas.microsoft.com/office/drawing/2014/main" val="2500721558"/>
                    </a:ext>
                  </a:extLst>
                </a:gridCol>
                <a:gridCol w="1354667">
                  <a:extLst>
                    <a:ext uri="{9D8B030D-6E8A-4147-A177-3AD203B41FA5}">
                      <a16:colId xmlns:a16="http://schemas.microsoft.com/office/drawing/2014/main" val="2078206236"/>
                    </a:ext>
                  </a:extLst>
                </a:gridCol>
                <a:gridCol w="1354667">
                  <a:extLst>
                    <a:ext uri="{9D8B030D-6E8A-4147-A177-3AD203B41FA5}">
                      <a16:colId xmlns:a16="http://schemas.microsoft.com/office/drawing/2014/main" val="352043746"/>
                    </a:ext>
                  </a:extLst>
                </a:gridCol>
                <a:gridCol w="1354667">
                  <a:extLst>
                    <a:ext uri="{9D8B030D-6E8A-4147-A177-3AD203B41FA5}">
                      <a16:colId xmlns:a16="http://schemas.microsoft.com/office/drawing/2014/main" val="3666047493"/>
                    </a:ext>
                  </a:extLst>
                </a:gridCol>
              </a:tblGrid>
              <a:tr h="564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CN"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i2b2</a:t>
                      </a:r>
                    </a:p>
                  </a:txBody>
                  <a:tcPr/>
                </a:tc>
                <a:tc hMerge="1">
                  <a:txBody>
                    <a:bodyPr/>
                    <a:lstStyle/>
                    <a:p>
                      <a:endParaRPr lang="ja-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n2c2</a:t>
                      </a:r>
                      <a:endParaRPr lang="ja-CN" altLang="en-US" sz="2400" dirty="0"/>
                    </a:p>
                  </a:txBody>
                  <a:tcPr/>
                </a:tc>
                <a:tc hMerge="1">
                  <a:txBody>
                    <a:bodyPr/>
                    <a:lstStyle/>
                    <a:p>
                      <a:endParaRPr lang="ja-CN" altLang="en-US"/>
                    </a:p>
                  </a:txBody>
                  <a:tcPr/>
                </a:tc>
                <a:extLst>
                  <a:ext uri="{0D108BD9-81ED-4DB2-BD59-A6C34878D82A}">
                    <a16:rowId xmlns:a16="http://schemas.microsoft.com/office/drawing/2014/main" val="2277643579"/>
                  </a:ext>
                </a:extLst>
              </a:tr>
              <a:tr h="497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CN" altLang="en-US" dirty="0"/>
                    </a:p>
                  </a:txBody>
                  <a:tcPr/>
                </a:tc>
                <a:tc>
                  <a:txBody>
                    <a:bodyPr/>
                    <a:lstStyle/>
                    <a:p>
                      <a:pPr algn="l"/>
                      <a:r>
                        <a:rPr lang="en-US" altLang="zh-CN" dirty="0"/>
                        <a:t>T</a:t>
                      </a:r>
                      <a:r>
                        <a:rPr lang="en-US" altLang="ja-CN" dirty="0"/>
                        <a:t>rain</a:t>
                      </a:r>
                      <a:endParaRPr lang="ja-CN" altLang="en-US" dirty="0"/>
                    </a:p>
                  </a:txBody>
                  <a:tcPr/>
                </a:tc>
                <a:tc>
                  <a:txBody>
                    <a:bodyPr/>
                    <a:lstStyle/>
                    <a:p>
                      <a:pPr algn="l"/>
                      <a:r>
                        <a:rPr lang="en-US" altLang="zh-CN" dirty="0"/>
                        <a:t>Test(+dev)</a:t>
                      </a:r>
                      <a:endParaRPr lang="ja-CN" altLang="en-US" dirty="0"/>
                    </a:p>
                  </a:txBody>
                  <a:tcPr/>
                </a:tc>
                <a:tc>
                  <a:txBody>
                    <a:bodyPr/>
                    <a:lstStyle/>
                    <a:p>
                      <a:pPr algn="l"/>
                      <a:r>
                        <a:rPr lang="en-US" altLang="zh-CN" dirty="0"/>
                        <a:t>Train</a:t>
                      </a:r>
                      <a:endParaRPr lang="ja-CN" altLang="en-US" dirty="0"/>
                    </a:p>
                  </a:txBody>
                  <a:tcPr/>
                </a:tc>
                <a:tc>
                  <a:txBody>
                    <a:bodyPr/>
                    <a:lstStyle/>
                    <a:p>
                      <a:pPr algn="l"/>
                      <a:r>
                        <a:rPr lang="en-US" altLang="zh-CN" dirty="0"/>
                        <a:t>Test</a:t>
                      </a:r>
                      <a:endParaRPr lang="ja-CN" altLang="en-US" dirty="0"/>
                    </a:p>
                  </a:txBody>
                  <a:tcPr/>
                </a:tc>
                <a:extLst>
                  <a:ext uri="{0D108BD9-81ED-4DB2-BD59-A6C34878D82A}">
                    <a16:rowId xmlns:a16="http://schemas.microsoft.com/office/drawing/2014/main" val="1146604851"/>
                  </a:ext>
                </a:extLst>
              </a:tr>
              <a:tr h="497790">
                <a:tc>
                  <a:txBody>
                    <a:bodyPr/>
                    <a:lstStyle/>
                    <a:p>
                      <a:pPr algn="l"/>
                      <a:r>
                        <a:rPr lang="en-US" altLang="ja-CN" dirty="0"/>
                        <a:t>Reports(</a:t>
                      </a:r>
                      <a:r>
                        <a:rPr lang="ja-CN" altLang="en-US" dirty="0"/>
                        <a:t>件</a:t>
                      </a:r>
                      <a:r>
                        <a:rPr lang="en-US" altLang="ja-CN" dirty="0"/>
                        <a:t>)</a:t>
                      </a:r>
                      <a:endParaRPr lang="ja-CN" altLang="en-US" dirty="0"/>
                    </a:p>
                  </a:txBody>
                  <a:tcPr/>
                </a:tc>
                <a:tc>
                  <a:txBody>
                    <a:bodyPr/>
                    <a:lstStyle/>
                    <a:p>
                      <a:pPr algn="r"/>
                      <a:r>
                        <a:rPr lang="en-US" altLang="ja-CN" dirty="0"/>
                        <a:t>256</a:t>
                      </a:r>
                      <a:endParaRPr lang="ja-CN" altLang="en-US" dirty="0"/>
                    </a:p>
                  </a:txBody>
                  <a:tcPr/>
                </a:tc>
                <a:tc>
                  <a:txBody>
                    <a:bodyPr/>
                    <a:lstStyle/>
                    <a:p>
                      <a:pPr algn="r"/>
                      <a:r>
                        <a:rPr lang="en-US" altLang="ja-CN" dirty="0"/>
                        <a:t>170</a:t>
                      </a:r>
                      <a:endParaRPr lang="ja-CN" altLang="en-US" dirty="0"/>
                    </a:p>
                  </a:txBody>
                  <a:tcPr/>
                </a:tc>
                <a:tc>
                  <a:txBody>
                    <a:bodyPr/>
                    <a:lstStyle/>
                    <a:p>
                      <a:pPr algn="r"/>
                      <a:r>
                        <a:rPr lang="en-US" altLang="ja-CN" dirty="0"/>
                        <a:t>303</a:t>
                      </a:r>
                      <a:endParaRPr lang="ja-CN" altLang="en-US" dirty="0"/>
                    </a:p>
                  </a:txBody>
                  <a:tcPr/>
                </a:tc>
                <a:tc>
                  <a:txBody>
                    <a:bodyPr/>
                    <a:lstStyle/>
                    <a:p>
                      <a:pPr algn="r"/>
                      <a:r>
                        <a:rPr lang="en-US" altLang="ja-CN" dirty="0"/>
                        <a:t>202</a:t>
                      </a:r>
                      <a:endParaRPr lang="ja-CN" altLang="en-US" dirty="0"/>
                    </a:p>
                  </a:txBody>
                  <a:tcPr/>
                </a:tc>
                <a:extLst>
                  <a:ext uri="{0D108BD9-81ED-4DB2-BD59-A6C34878D82A}">
                    <a16:rowId xmlns:a16="http://schemas.microsoft.com/office/drawing/2014/main" val="522074258"/>
                  </a:ext>
                </a:extLst>
              </a:tr>
              <a:tr h="497790">
                <a:tc>
                  <a:txBody>
                    <a:bodyPr/>
                    <a:lstStyle/>
                    <a:p>
                      <a:pPr algn="l"/>
                      <a:r>
                        <a:rPr lang="ja-CN" altLang="en-US" dirty="0"/>
                        <a:t>文（</a:t>
                      </a:r>
                      <a:r>
                        <a:rPr lang="en-US" altLang="zh-CN" dirty="0"/>
                        <a:t>sentences</a:t>
                      </a:r>
                      <a:r>
                        <a:rPr lang="ja-CN" altLang="en-US" dirty="0"/>
                        <a:t>）</a:t>
                      </a:r>
                    </a:p>
                  </a:txBody>
                  <a:tcPr/>
                </a:tc>
                <a:tc>
                  <a:txBody>
                    <a:bodyPr/>
                    <a:lstStyle/>
                    <a:p>
                      <a:pPr algn="r"/>
                      <a:r>
                        <a:rPr lang="en-US" altLang="zh-CN" dirty="0"/>
                        <a:t>3326</a:t>
                      </a:r>
                      <a:endParaRPr lang="ja-CN" altLang="en-US" dirty="0"/>
                    </a:p>
                  </a:txBody>
                  <a:tcPr/>
                </a:tc>
                <a:tc>
                  <a:txBody>
                    <a:bodyPr/>
                    <a:lstStyle/>
                    <a:p>
                      <a:pPr algn="r"/>
                      <a:r>
                        <a:rPr lang="en-US" altLang="zh-CN" dirty="0"/>
                        <a:t>1696</a:t>
                      </a:r>
                      <a:endParaRPr lang="ja-CN" altLang="en-US" dirty="0"/>
                    </a:p>
                  </a:txBody>
                  <a:tcPr/>
                </a:tc>
                <a:tc>
                  <a:txBody>
                    <a:bodyPr/>
                    <a:lstStyle/>
                    <a:p>
                      <a:pPr algn="r"/>
                      <a:r>
                        <a:rPr kumimoji="1" lang="en-US" altLang="zh-CN" sz="1800" dirty="0">
                          <a:ea typeface="MS Gothic" panose="020B0609070205080204" pitchFamily="49" charset="-128"/>
                        </a:rPr>
                        <a:t>11307</a:t>
                      </a:r>
                      <a:endParaRPr lang="ja-CN" altLang="en-US" dirty="0"/>
                    </a:p>
                  </a:txBody>
                  <a:tcPr/>
                </a:tc>
                <a:tc>
                  <a:txBody>
                    <a:bodyPr/>
                    <a:lstStyle/>
                    <a:p>
                      <a:pPr algn="r"/>
                      <a:r>
                        <a:rPr kumimoji="1" lang="en-US" altLang="zh-CN" sz="1800" dirty="0">
                          <a:ea typeface="MS Gothic" panose="020B0609070205080204" pitchFamily="49" charset="-128"/>
                        </a:rPr>
                        <a:t>7310</a:t>
                      </a:r>
                      <a:endParaRPr lang="ja-CN" altLang="en-US" dirty="0"/>
                    </a:p>
                  </a:txBody>
                  <a:tcPr/>
                </a:tc>
                <a:extLst>
                  <a:ext uri="{0D108BD9-81ED-4DB2-BD59-A6C34878D82A}">
                    <a16:rowId xmlns:a16="http://schemas.microsoft.com/office/drawing/2014/main" val="97809942"/>
                  </a:ext>
                </a:extLst>
              </a:tr>
              <a:tr h="497790">
                <a:tc>
                  <a:txBody>
                    <a:bodyPr/>
                    <a:lstStyle/>
                    <a:p>
                      <a:pPr algn="l"/>
                      <a:r>
                        <a:rPr lang="ja-CN" altLang="en-US" dirty="0"/>
                        <a:t>固有表現</a:t>
                      </a:r>
                      <a:r>
                        <a:rPr lang="en-US" altLang="zh-CN" dirty="0"/>
                        <a:t>(samples)</a:t>
                      </a:r>
                      <a:endParaRPr lang="ja-CN" altLang="en-US" dirty="0"/>
                    </a:p>
                  </a:txBody>
                  <a:tcPr/>
                </a:tc>
                <a:tc>
                  <a:txBody>
                    <a:bodyPr/>
                    <a:lstStyle/>
                    <a:p>
                      <a:pPr algn="r"/>
                      <a:r>
                        <a:rPr lang="en-US" altLang="ja-CN" dirty="0"/>
                        <a:t>30899</a:t>
                      </a:r>
                      <a:endParaRPr lang="ja-CN" altLang="en-US" dirty="0"/>
                    </a:p>
                  </a:txBody>
                  <a:tcPr/>
                </a:tc>
                <a:tc>
                  <a:txBody>
                    <a:bodyPr/>
                    <a:lstStyle/>
                    <a:p>
                      <a:pPr algn="r"/>
                      <a:r>
                        <a:rPr lang="en-US" altLang="ja-CN" dirty="0"/>
                        <a:t>16525</a:t>
                      </a:r>
                      <a:endParaRPr lang="ja-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t>50951</a:t>
                      </a:r>
                      <a:endParaRPr lang="ja-CN"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t>32918</a:t>
                      </a:r>
                      <a:endParaRPr lang="ja-CN" altLang="en-US" dirty="0"/>
                    </a:p>
                  </a:txBody>
                  <a:tcPr/>
                </a:tc>
                <a:extLst>
                  <a:ext uri="{0D108BD9-81ED-4DB2-BD59-A6C34878D82A}">
                    <a16:rowId xmlns:a16="http://schemas.microsoft.com/office/drawing/2014/main" val="781164065"/>
                  </a:ext>
                </a:extLst>
              </a:tr>
              <a:tr h="497790">
                <a:tc>
                  <a:txBody>
                    <a:bodyPr/>
                    <a:lstStyle/>
                    <a:p>
                      <a:pPr algn="l"/>
                      <a:r>
                        <a:rPr lang="ja-CN" altLang="en-US" dirty="0"/>
                        <a:t>固有表現カテゴリ</a:t>
                      </a:r>
                    </a:p>
                  </a:txBody>
                  <a:tcPr/>
                </a:tc>
                <a:tc gridSpan="2">
                  <a:txBody>
                    <a:bodyPr/>
                    <a:lstStyle/>
                    <a:p>
                      <a:pPr algn="r"/>
                      <a:r>
                        <a:rPr lang="en-US" altLang="zh-CN" dirty="0"/>
                        <a:t>3</a:t>
                      </a:r>
                      <a:endParaRPr lang="ja-CN" altLang="en-US" dirty="0"/>
                    </a:p>
                  </a:txBody>
                  <a:tcPr/>
                </a:tc>
                <a:tc hMerge="1">
                  <a:txBody>
                    <a:bodyPr/>
                    <a:lstStyle/>
                    <a:p>
                      <a:endParaRPr lang="ja-CN" altLang="en-US" dirty="0"/>
                    </a:p>
                  </a:txBody>
                  <a:tcPr/>
                </a:tc>
                <a:tc grid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t>9</a:t>
                      </a:r>
                      <a:endParaRPr lang="ja-CN" altLang="en-US"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CN" altLang="en-US" dirty="0"/>
                    </a:p>
                  </a:txBody>
                  <a:tcPr/>
                </a:tc>
                <a:extLst>
                  <a:ext uri="{0D108BD9-81ED-4DB2-BD59-A6C34878D82A}">
                    <a16:rowId xmlns:a16="http://schemas.microsoft.com/office/drawing/2014/main" val="2800546553"/>
                  </a:ext>
                </a:extLst>
              </a:tr>
              <a:tr h="497790">
                <a:tc>
                  <a:txBody>
                    <a:bodyPr/>
                    <a:lstStyle/>
                    <a:p>
                      <a:pPr algn="l"/>
                      <a:r>
                        <a:rPr lang="ja-CN" altLang="en-US" dirty="0"/>
                        <a:t>関係</a:t>
                      </a:r>
                      <a:r>
                        <a:rPr lang="en-US" altLang="zh-CN" dirty="0"/>
                        <a:t>(samples)</a:t>
                      </a:r>
                      <a:endParaRPr lang="ja-CN" altLang="en-US" dirty="0"/>
                    </a:p>
                  </a:txBody>
                  <a:tcPr/>
                </a:tc>
                <a:tc>
                  <a:txBody>
                    <a:bodyPr/>
                    <a:lstStyle/>
                    <a:p>
                      <a:pPr algn="r"/>
                      <a:r>
                        <a:rPr lang="en-US" altLang="ja-CN" dirty="0"/>
                        <a:t>6236</a:t>
                      </a:r>
                      <a:endParaRPr lang="ja-CN" altLang="en-US" dirty="0"/>
                    </a:p>
                  </a:txBody>
                  <a:tcPr/>
                </a:tc>
                <a:tc>
                  <a:txBody>
                    <a:bodyPr/>
                    <a:lstStyle/>
                    <a:p>
                      <a:pPr algn="r"/>
                      <a:r>
                        <a:rPr lang="en-US" altLang="ja-CN" dirty="0"/>
                        <a:t>3120</a:t>
                      </a:r>
                      <a:endParaRPr lang="ja-CN" altLang="en-US" dirty="0"/>
                    </a:p>
                  </a:txBody>
                  <a:tcPr/>
                </a:tc>
                <a:tc>
                  <a:txBody>
                    <a:bodyPr/>
                    <a:lstStyle/>
                    <a:p>
                      <a:pPr algn="r"/>
                      <a:r>
                        <a:rPr lang="en-US" altLang="zh-CN" dirty="0"/>
                        <a:t>36384</a:t>
                      </a:r>
                      <a:endParaRPr lang="ja-CN" altLang="en-US" dirty="0"/>
                    </a:p>
                  </a:txBody>
                  <a:tcPr/>
                </a:tc>
                <a:tc>
                  <a:txBody>
                    <a:bodyPr/>
                    <a:lstStyle/>
                    <a:p>
                      <a:pPr algn="r"/>
                      <a:r>
                        <a:rPr lang="en-US" altLang="zh-CN" dirty="0"/>
                        <a:t>23462</a:t>
                      </a:r>
                      <a:endParaRPr lang="ja-CN" altLang="en-US" dirty="0"/>
                    </a:p>
                  </a:txBody>
                  <a:tcPr/>
                </a:tc>
                <a:extLst>
                  <a:ext uri="{0D108BD9-81ED-4DB2-BD59-A6C34878D82A}">
                    <a16:rowId xmlns:a16="http://schemas.microsoft.com/office/drawing/2014/main" val="2565540860"/>
                  </a:ext>
                </a:extLst>
              </a:tr>
              <a:tr h="497790">
                <a:tc>
                  <a:txBody>
                    <a:bodyPr/>
                    <a:lstStyle/>
                    <a:p>
                      <a:pPr algn="l"/>
                      <a:r>
                        <a:rPr lang="ja-CN" altLang="en-US" dirty="0"/>
                        <a:t>関係カテゴリ</a:t>
                      </a:r>
                    </a:p>
                  </a:txBody>
                  <a:tcPr/>
                </a:tc>
                <a:tc gridSpan="2">
                  <a:txBody>
                    <a:bodyPr/>
                    <a:lstStyle/>
                    <a:p>
                      <a:pPr algn="r"/>
                      <a:r>
                        <a:rPr lang="en-US" altLang="zh-CN" dirty="0"/>
                        <a:t>8</a:t>
                      </a:r>
                      <a:endParaRPr lang="ja-CN" altLang="en-US" dirty="0"/>
                    </a:p>
                  </a:txBody>
                  <a:tcPr/>
                </a:tc>
                <a:tc hMerge="1">
                  <a:txBody>
                    <a:bodyPr/>
                    <a:lstStyle/>
                    <a:p>
                      <a:endParaRPr lang="ja-CN" altLang="en-US" dirty="0"/>
                    </a:p>
                  </a:txBody>
                  <a:tcPr/>
                </a:tc>
                <a:tc gridSpan="2">
                  <a:txBody>
                    <a:bodyPr/>
                    <a:lstStyle/>
                    <a:p>
                      <a:pPr algn="r"/>
                      <a:r>
                        <a:rPr lang="en-US" altLang="zh-CN" dirty="0"/>
                        <a:t>8</a:t>
                      </a:r>
                      <a:endParaRPr lang="ja-CN" altLang="en-US" dirty="0"/>
                    </a:p>
                  </a:txBody>
                  <a:tcPr/>
                </a:tc>
                <a:tc hMerge="1">
                  <a:txBody>
                    <a:bodyPr/>
                    <a:lstStyle/>
                    <a:p>
                      <a:endParaRPr lang="ja-CN" altLang="en-US" dirty="0"/>
                    </a:p>
                  </a:txBody>
                  <a:tcPr/>
                </a:tc>
                <a:extLst>
                  <a:ext uri="{0D108BD9-81ED-4DB2-BD59-A6C34878D82A}">
                    <a16:rowId xmlns:a16="http://schemas.microsoft.com/office/drawing/2014/main" val="389776732"/>
                  </a:ext>
                </a:extLst>
              </a:tr>
            </a:tbl>
          </a:graphicData>
        </a:graphic>
      </p:graphicFrame>
    </p:spTree>
    <p:extLst>
      <p:ext uri="{BB962C8B-B14F-4D97-AF65-F5344CB8AC3E}">
        <p14:creationId xmlns:p14="http://schemas.microsoft.com/office/powerpoint/2010/main" val="420692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74914"/>
            <a:ext cx="9771135" cy="224676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i2b2</a:t>
            </a:r>
            <a:r>
              <a:rPr kumimoji="1" lang="zh-CN" altLang="en-US" sz="2800" dirty="0">
                <a:latin typeface="MS Gothic" panose="020B0609070205080204" pitchFamily="49" charset="-128"/>
                <a:ea typeface="MS Gothic" panose="020B0609070205080204" pitchFamily="49" charset="-128"/>
              </a:rPr>
              <a:t>の実験結果を分析</a:t>
            </a:r>
            <a:r>
              <a:rPr kumimoji="1" lang="zh-CN" altLang="en-US" sz="2800">
                <a:latin typeface="MS Gothic" panose="020B0609070205080204" pitchFamily="49" charset="-128"/>
                <a:ea typeface="MS Gothic" panose="020B0609070205080204" pitchFamily="49" charset="-128"/>
              </a:rPr>
              <a:t>し続く</a:t>
            </a:r>
            <a:endParaRPr kumimoji="1" lang="en-US" altLang="zh-CN" sz="2800" dirty="0">
              <a:latin typeface="MS Gothic" panose="020B0609070205080204" pitchFamily="49" charset="-128"/>
              <a:ea typeface="MS Gothic" panose="020B0609070205080204" pitchFamily="49" charset="-128"/>
            </a:endParaRPr>
          </a:p>
          <a:p>
            <a:endParaRPr kumimoji="1" lang="en-US" altLang="zh-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lang="en-US" altLang="ja-CN" sz="2800" dirty="0">
                <a:ea typeface="MS Gothic"/>
                <a:cs typeface="Calibri"/>
              </a:rPr>
              <a:t>n2c2</a:t>
            </a:r>
            <a:r>
              <a:rPr lang="ja-CN" altLang="en-US" sz="2800" dirty="0">
                <a:latin typeface="MS Gothic"/>
                <a:ea typeface="MS Gothic"/>
                <a:cs typeface="Calibri"/>
              </a:rPr>
              <a:t>データを自分の研究に応用する</a:t>
            </a:r>
            <a:endParaRPr lang="en-US" altLang="ja-CN" sz="2800" dirty="0">
              <a:latin typeface="MS Gothic"/>
              <a:ea typeface="MS Gothic"/>
              <a:cs typeface="Calibri"/>
            </a:endParaRPr>
          </a:p>
          <a:p>
            <a:pPr marL="457200" indent="-457200">
              <a:buFont typeface="Arial" panose="020B0604020202020204" pitchFamily="34" charset="0"/>
              <a:buChar char="•"/>
            </a:pPr>
            <a:endParaRPr lang="en-US" altLang="ja-CN" sz="2800" dirty="0">
              <a:latin typeface="MS Gothic"/>
              <a:ea typeface="MS Gothic"/>
              <a:cs typeface="Calibri"/>
            </a:endParaRPr>
          </a:p>
          <a:p>
            <a:pPr marL="457200" indent="-457200">
              <a:buFont typeface="Arial" panose="020B0604020202020204" pitchFamily="34" charset="0"/>
              <a:buChar char="•"/>
            </a:pPr>
            <a:r>
              <a:rPr lang="en-US" altLang="ja-CN" sz="2800" dirty="0">
                <a:ea typeface="MS Gothic"/>
                <a:cs typeface="Calibri"/>
              </a:rPr>
              <a:t>Character-BERT</a:t>
            </a:r>
            <a:r>
              <a:rPr lang="ja-CN" altLang="en-US" sz="2800" dirty="0">
                <a:ea typeface="MS Gothic"/>
                <a:cs typeface="Calibri"/>
              </a:rPr>
              <a:t>を実装し続く</a:t>
            </a:r>
          </a:p>
        </p:txBody>
      </p:sp>
    </p:spTree>
    <p:extLst>
      <p:ext uri="{BB962C8B-B14F-4D97-AF65-F5344CB8AC3E}">
        <p14:creationId xmlns:p14="http://schemas.microsoft.com/office/powerpoint/2010/main" val="2621240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29</a:t>
            </a:fld>
            <a:endParaRPr lang="en-US"/>
          </a:p>
        </p:txBody>
      </p:sp>
    </p:spTree>
    <p:extLst>
      <p:ext uri="{BB962C8B-B14F-4D97-AF65-F5344CB8AC3E}">
        <p14:creationId xmlns:p14="http://schemas.microsoft.com/office/powerpoint/2010/main" val="7426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S Gothic"/>
                <a:ea typeface="MS Gothic"/>
                <a:cs typeface="Calibri"/>
              </a:rPr>
              <a:t>テキストから「固有表現ー関係ー固有表現」の</a:t>
            </a:r>
            <a:r>
              <a:rPr lang="ja-JP" altLang="en-US" sz="2400">
                <a:latin typeface="MS Gothic"/>
                <a:ea typeface="MS Gothic"/>
                <a:cs typeface="Calibri"/>
              </a:rPr>
              <a:t>ような</a:t>
            </a:r>
            <a:r>
              <a:rPr lang="zh-CN" altLang="en-US" sz="2400">
                <a:latin typeface="MS Gothic"/>
                <a:ea typeface="MS Gothic"/>
                <a:cs typeface="Calibri"/>
              </a:rPr>
              <a:t>構造化</a:t>
            </a:r>
            <a:r>
              <a:rPr lang="ja-JP" altLang="en-US" sz="2400">
                <a:latin typeface="MS Gothic"/>
                <a:ea typeface="MS Gothic"/>
                <a:cs typeface="Calibri"/>
              </a:rPr>
              <a:t>されている</a:t>
            </a:r>
            <a:r>
              <a:rPr lang="zh-CN" altLang="en-US" sz="2400">
                <a:latin typeface="MS Gothic"/>
                <a:ea typeface="MS Gothic"/>
                <a:cs typeface="Calibri"/>
              </a:rPr>
              <a:t>三</a:t>
            </a:r>
            <a:r>
              <a:rPr lang="ja-JP" altLang="en-US" sz="2400">
                <a:latin typeface="MS Gothic"/>
                <a:ea typeface="MS Gothic"/>
                <a:cs typeface="Calibri"/>
              </a:rPr>
              <a:t>つ</a:t>
            </a:r>
            <a:r>
              <a:rPr lang="zh-CN" altLang="en-US" sz="2400">
                <a:latin typeface="MS Gothic"/>
                <a:ea typeface="MS Gothic"/>
                <a:cs typeface="Calibri"/>
              </a:rPr>
              <a:t>組を結果</a:t>
            </a:r>
            <a:r>
              <a:rPr lang="ja-JP" altLang="en-US" sz="2400">
                <a:latin typeface="MS Gothic"/>
                <a:ea typeface="MS Gothic"/>
                <a:cs typeface="Calibri"/>
              </a:rPr>
              <a:t>として</a:t>
            </a:r>
            <a:r>
              <a:rPr lang="zh-CN" altLang="en-US" sz="2400">
                <a:latin typeface="MS Gothic"/>
                <a:ea typeface="MS Gothic"/>
                <a:cs typeface="Calibri"/>
              </a:rPr>
              <a:t>抽出</a:t>
            </a:r>
            <a:r>
              <a:rPr lang="ja-JP" altLang="en-US" sz="2400">
                <a:latin typeface="MS Gothic"/>
                <a:ea typeface="MS Gothic"/>
                <a:cs typeface="Calibri"/>
              </a:rPr>
              <a:t>する​</a:t>
            </a:r>
            <a:endParaRPr lang="en-US" altLang="ja-JP" sz="2400">
              <a:latin typeface="MS Gothic"/>
              <a:ea typeface="MS Gothic"/>
              <a:cs typeface="Calibri"/>
            </a:endParaRPr>
          </a:p>
          <a:p>
            <a:pPr marL="285750" indent="-285750">
              <a:buFont typeface="Arial" panose="020B0604020202020204" pitchFamily="34" charset="0"/>
              <a:buChar char="•"/>
            </a:pPr>
            <a:r>
              <a:rPr lang="ja-CN" altLang="en-US" sz="2400">
                <a:latin typeface="MS Gothic"/>
                <a:ea typeface="MS Gothic"/>
                <a:cs typeface="Calibri"/>
              </a:rPr>
              <a:t>例：</a:t>
            </a:r>
          </a:p>
          <a:p>
            <a:endParaRPr kumimoji="1" lang="ja-CN" altLang="en-US"/>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FF0000"/>
                </a:solidFill>
                <a:ea typeface="MS Gothic"/>
                <a:cs typeface="Calibri"/>
              </a:rPr>
              <a:t>Hypertension </a:t>
            </a:r>
            <a:r>
              <a:rPr lang="en" altLang="ja-CN" sz="2400" dirty="0">
                <a:ea typeface="MS Gothic"/>
                <a:cs typeface="Calibri"/>
              </a:rPr>
              <a:t>was controlled on </a:t>
            </a:r>
            <a:r>
              <a:rPr lang="en" altLang="ja-CN" sz="2400" dirty="0">
                <a:solidFill>
                  <a:schemeClr val="bg2">
                    <a:lumMod val="75000"/>
                  </a:schemeClr>
                </a:solidFill>
                <a:ea typeface="MS Gothic"/>
                <a:cs typeface="Calibri"/>
              </a:rPr>
              <a:t>hydrochlorothiazide</a:t>
            </a:r>
            <a:endParaRPr lang="en-US" altLang="ja-CN" sz="2400" dirty="0">
              <a:solidFill>
                <a:schemeClr val="bg2">
                  <a:lumMod val="75000"/>
                </a:schemeClr>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701718" y="3125013"/>
            <a:ext cx="8500905"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固有表現：　</a:t>
            </a:r>
            <a:r>
              <a:rPr kumimoji="1" lang="en-US" altLang="ja-CN" sz="2000"/>
              <a:t>Medical problem</a:t>
            </a:r>
          </a:p>
          <a:p>
            <a:pPr marL="285750" indent="-285750">
              <a:buFont typeface="Arial" panose="020B0604020202020204" pitchFamily="34" charset="0"/>
              <a:buChar char="•"/>
            </a:pPr>
            <a:r>
              <a:rPr kumimoji="1" lang="ja-CN" altLang="en-US" sz="2000"/>
              <a:t>固有表現：　</a:t>
            </a:r>
            <a:r>
              <a:rPr kumimoji="1" lang="en-US" altLang="ja-CN" sz="2000"/>
              <a:t>Treatment</a:t>
            </a:r>
          </a:p>
          <a:p>
            <a:pPr marL="285750" indent="-285750">
              <a:buFont typeface="Arial" panose="020B0604020202020204" pitchFamily="34" charset="0"/>
              <a:buChar char="•"/>
            </a:pPr>
            <a:r>
              <a:rPr kumimoji="1" lang="ja-CN" altLang="en-US" sz="2000"/>
              <a:t>関係：　</a:t>
            </a:r>
            <a:r>
              <a:rPr kumimoji="1" lang="en-US" altLang="ja-CN" sz="2000"/>
              <a:t>Treatment improves medical problem (</a:t>
            </a:r>
            <a:r>
              <a:rPr kumimoji="1" lang="en-US" altLang="ja-CN" sz="2000" err="1"/>
              <a:t>TrIP</a:t>
            </a:r>
            <a:r>
              <a:rPr kumimoji="1" lang="en-US" altLang="ja-CN" sz="2000"/>
              <a:t>) </a:t>
            </a:r>
            <a:endParaRPr kumimoji="1" lang="ja-CN" altLang="en-US" sz="2000"/>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chemeClr val="bg2">
                      <a:lumMod val="75000"/>
                    </a:schemeClr>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FF0000"/>
                  </a:solidFill>
                </a:rPr>
                <a:t>Hypertension</a:t>
              </a:r>
              <a:endParaRPr kumimoji="1" lang="ja-CN" altLang="en-US" dirty="0">
                <a:solidFill>
                  <a:schemeClr val="bg2">
                    <a:lumMod val="75000"/>
                  </a:schemeClr>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a:solidFill>
                  <a:srgbClr val="FF000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chemeClr val="bg2">
                    <a:lumMod val="75000"/>
                  </a:schemeClr>
                </a:solidFill>
              </a:rPr>
              <a:t>ヒドロクロロチアジド </a:t>
            </a:r>
            <a:r>
              <a:rPr kumimoji="1" lang="ja-CN" altLang="en-US">
                <a:solidFill>
                  <a:schemeClr val="bg2">
                    <a:lumMod val="75000"/>
                  </a:schemeClr>
                </a:solidFill>
              </a:rPr>
              <a:t>薬</a:t>
            </a:r>
          </a:p>
        </p:txBody>
      </p:sp>
      <p:sp>
        <p:nvSpPr>
          <p:cNvPr id="26" name="テキスト ボックス 25">
            <a:extLst>
              <a:ext uri="{FF2B5EF4-FFF2-40B4-BE49-F238E27FC236}">
                <a16:creationId xmlns:a16="http://schemas.microsoft.com/office/drawing/2014/main" id="{26CB3C00-DDDD-2946-B381-E3366D1580B6}"/>
              </a:ext>
            </a:extLst>
          </p:cNvPr>
          <p:cNvSpPr txBox="1"/>
          <p:nvPr/>
        </p:nvSpPr>
        <p:spPr>
          <a:xfrm>
            <a:off x="7363759" y="3125013"/>
            <a:ext cx="5364884"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医学的問題</a:t>
            </a:r>
            <a:endParaRPr kumimoji="1" lang="en-US" altLang="ja-CN" sz="2000"/>
          </a:p>
          <a:p>
            <a:pPr marL="285750" indent="-285750">
              <a:buFont typeface="Arial" panose="020B0604020202020204" pitchFamily="34" charset="0"/>
              <a:buChar char="•"/>
            </a:pPr>
            <a:r>
              <a:rPr kumimoji="1" lang="ja-CN" altLang="en-US" sz="2000"/>
              <a:t>治療</a:t>
            </a:r>
            <a:endParaRPr kumimoji="1" lang="en-US" altLang="ja-CN" sz="2000"/>
          </a:p>
          <a:p>
            <a:pPr marL="285750" indent="-285750">
              <a:buFont typeface="Arial" panose="020B0604020202020204" pitchFamily="34" charset="0"/>
              <a:buChar char="•"/>
            </a:pPr>
            <a:r>
              <a:rPr kumimoji="1" lang="ja-CN" altLang="en-US" sz="2000"/>
              <a:t>治療は医学的問題を改善する</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32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33</a:t>
            </a:fld>
            <a:endParaRPr lang="en-US"/>
          </a:p>
        </p:txBody>
      </p:sp>
    </p:spTree>
    <p:extLst>
      <p:ext uri="{BB962C8B-B14F-4D97-AF65-F5344CB8AC3E}">
        <p14:creationId xmlns:p14="http://schemas.microsoft.com/office/powerpoint/2010/main" val="20768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a:latin typeface="MS Gothic"/>
                <a:ea typeface="MS Gothic"/>
                <a:cs typeface="Calibri"/>
              </a:rPr>
              <a:t>パイプライン</a:t>
            </a:r>
            <a:r>
              <a:rPr lang="en-US" altLang="ja-CN" sz="2000" err="1">
                <a:latin typeface="MS Gothic"/>
                <a:ea typeface="MS Gothic"/>
                <a:cs typeface="Calibri"/>
              </a:rPr>
              <a:t>方</a:t>
            </a:r>
            <a:r>
              <a:rPr lang="ja-CN" altLang="en-US" sz="2000">
                <a:latin typeface="MS Gothic"/>
                <a:ea typeface="MS Gothic"/>
                <a:cs typeface="Calibri"/>
              </a:rPr>
              <a:t>式の欠点</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誤った累積伝播が存在</a:t>
            </a:r>
            <a:r>
              <a:rPr lang="ja-CN" altLang="en-US" sz="2000">
                <a:latin typeface="MS Gothic"/>
                <a:ea typeface="MS Gothic"/>
                <a:cs typeface="Calibri"/>
              </a:rPr>
              <a:t>する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サブタスク間の依存関係が無視され</a:t>
            </a:r>
            <a:r>
              <a:rPr lang="ja-CN" altLang="en-US" sz="2000">
                <a:latin typeface="MS Gothic"/>
                <a:ea typeface="MS Gothic"/>
                <a:cs typeface="Calibri"/>
              </a:rPr>
              <a:t>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冗長な</a:t>
            </a:r>
            <a:r>
              <a:rPr lang="ja-CN" altLang="en-US" sz="2000">
                <a:latin typeface="MS Gothic"/>
                <a:ea typeface="MS Gothic"/>
                <a:cs typeface="Calibri"/>
              </a:rPr>
              <a:t>固有表現</a:t>
            </a:r>
            <a:r>
              <a:rPr lang="en-US" altLang="ja-CN" sz="2000" err="1">
                <a:latin typeface="MS Gothic"/>
                <a:ea typeface="MS Gothic"/>
                <a:cs typeface="Calibri"/>
              </a:rPr>
              <a:t>が生じる</a:t>
            </a:r>
            <a:endParaRPr lang="ja-CN" altLang="en-US" sz="240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a:t>共同学習モデル（</a:t>
            </a:r>
            <a:r>
              <a:rPr kumimoji="1" lang="en-US" altLang="ja-CN" sz="2800"/>
              <a:t>Joint model</a:t>
            </a:r>
            <a:r>
              <a:rPr kumimoji="1" lang="ja-CN" altLang="en-US" sz="2800"/>
              <a:t>）</a:t>
            </a:r>
            <a:r>
              <a:rPr kumimoji="1" lang="ja-CN" altLang="en-US" sz="2800">
                <a:latin typeface="MS Gothic" panose="020B0609070205080204" pitchFamily="49" charset="-128"/>
                <a:ea typeface="MS Gothic" panose="020B0609070205080204" pitchFamily="49" charset="-128"/>
              </a:rPr>
              <a:t>を電子カルテデータに応用する</a:t>
            </a:r>
            <a:endParaRPr kumimoji="1" lang="en-US" altLang="ja-CN" sz="2800">
              <a:latin typeface="MS Gothic" panose="020B0609070205080204" pitchFamily="49" charset="-128"/>
              <a:ea typeface="MS Gothic" panose="020B0609070205080204" pitchFamily="49" charset="-128"/>
            </a:endParaRPr>
          </a:p>
          <a:p>
            <a:endParaRPr kumimoji="1" lang="en-US" altLang="ja-CN"/>
          </a:p>
          <a:p>
            <a:endParaRPr kumimoji="1" lang="en-US" altLang="ja-CN"/>
          </a:p>
          <a:p>
            <a:pPr marL="457200" indent="-457200">
              <a:buFont typeface="Arial" panose="020B0604020202020204" pitchFamily="34" charset="0"/>
              <a:buChar char="•"/>
            </a:pPr>
            <a:r>
              <a:rPr kumimoji="1" lang="ja-CN" altLang="en-US" sz="2800">
                <a:latin typeface="MS Gothic" panose="020B0609070205080204" pitchFamily="49" charset="-128"/>
                <a:ea typeface="MS Gothic" panose="020B0609070205080204" pitchFamily="49" charset="-128"/>
              </a:rPr>
              <a:t>エンティティ関係抽出の精度を向上する</a:t>
            </a:r>
            <a:endParaRPr kumimoji="1" lang="ja-CN" altLang="en-US"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a:solidFill>
                  <a:schemeClr val="tx1"/>
                </a:solidFill>
                <a:latin typeface="MS PGothic" panose="020B0600070205080204" pitchFamily="34" charset="-128"/>
                <a:ea typeface="MS PGothic" panose="020B0600070205080204" pitchFamily="34" charset="-128"/>
              </a:rPr>
              <a:t>既存の共同学習手法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168536" y="4783081"/>
            <a:ext cx="2177112" cy="646331"/>
          </a:xfrm>
          <a:prstGeom prst="rect">
            <a:avLst/>
          </a:prstGeom>
          <a:noFill/>
        </p:spPr>
        <p:txBody>
          <a:bodyPr wrap="square" rtlCol="0">
            <a:spAutoFit/>
          </a:bodyPr>
          <a:lstStyle/>
          <a:p>
            <a:r>
              <a:rPr kumimoji="1" lang="en-US" altLang="ja-CN" b="1" err="1"/>
              <a:t>BiLSTM</a:t>
            </a:r>
            <a:r>
              <a:rPr kumimoji="1" lang="ja-CN" altLang="en-US" b="1"/>
              <a:t>の代わりに</a:t>
            </a:r>
            <a:r>
              <a:rPr kumimoji="1" lang="en-US" altLang="en-US" b="1"/>
              <a:t>BERT</a:t>
            </a:r>
            <a:r>
              <a:rPr kumimoji="1" lang="ja-CN" altLang="en-US" b="1"/>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4" y="1886148"/>
            <a:ext cx="6172829"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a:latin typeface="MS PGothic" panose="020B0600070205080204" pitchFamily="34" charset="-128"/>
                <a:ea typeface="MS PGothic" panose="020B0600070205080204" pitchFamily="34" charset="-128"/>
              </a:rPr>
              <a:t>エンティティ関係抽出の</a:t>
            </a:r>
            <a:endParaRPr kumimoji="1" lang="en-US" altLang="zh-CN" sz="2400" b="1">
              <a:latin typeface="MS PGothic" panose="020B0600070205080204" pitchFamily="34" charset="-128"/>
              <a:ea typeface="MS PGothic" panose="020B0600070205080204" pitchFamily="34" charset="-128"/>
            </a:endParaRPr>
          </a:p>
          <a:p>
            <a:pPr lvl="1"/>
            <a:r>
              <a:rPr kumimoji="1" lang="en-US" altLang="en-US" sz="2400" b="1">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a:latin typeface="MS PGothic" panose="020B0600070205080204" pitchFamily="34" charset="-128"/>
                <a:ea typeface="MS PGothic" panose="020B0600070205080204" pitchFamily="34" charset="-128"/>
              </a:rPr>
              <a:t>[</a:t>
            </a:r>
            <a:r>
              <a:rPr kumimoji="1" lang="zh-CN" altLang="en-US" sz="2400" b="1">
                <a:latin typeface="MS PGothic" panose="020B0600070205080204" pitchFamily="34" charset="-128"/>
                <a:ea typeface="MS PGothic" panose="020B0600070205080204" pitchFamily="34" charset="-128"/>
              </a:rPr>
              <a:t>１</a:t>
            </a:r>
            <a:r>
              <a:rPr kumimoji="1" lang="en-US" altLang="zh-CN" sz="2400" b="1">
                <a:latin typeface="MS PGothic" panose="020B0600070205080204" pitchFamily="34" charset="-128"/>
                <a:ea typeface="MS PGothic" panose="020B0600070205080204" pitchFamily="34" charset="-128"/>
              </a:rPr>
              <a:t>]</a:t>
            </a:r>
            <a:endParaRPr kumimoji="1" lang="ja-CN" altLang="en-US" sz="240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a:ea typeface="ＭＳ Ｐゴシック"/>
              </a:rPr>
              <a:t>[1] </a:t>
            </a:r>
            <a:r>
              <a:rPr lang="en-US" altLang="ja-CN" sz="1200" err="1">
                <a:ea typeface="ＭＳ Ｐゴシック"/>
              </a:rPr>
              <a:t>Bekoulis</a:t>
            </a:r>
            <a:r>
              <a:rPr lang="en-US" altLang="ja-CN" sz="1200">
                <a:ea typeface="ＭＳ Ｐゴシック"/>
              </a:rPr>
              <a:t>, G., </a:t>
            </a:r>
            <a:r>
              <a:rPr lang="en-US" altLang="ja-CN" sz="1200" err="1">
                <a:ea typeface="ＭＳ Ｐゴシック"/>
              </a:rPr>
              <a:t>Deleu</a:t>
            </a:r>
            <a:r>
              <a:rPr lang="en-US" altLang="ja-CN" sz="1200">
                <a:ea typeface="ＭＳ Ｐゴシック"/>
              </a:rPr>
              <a:t>, J., </a:t>
            </a:r>
            <a:r>
              <a:rPr lang="en-US" altLang="ja-CN" sz="1200" err="1">
                <a:ea typeface="ＭＳ Ｐゴシック"/>
              </a:rPr>
              <a:t>Demeester</a:t>
            </a:r>
            <a:r>
              <a:rPr lang="en-US" altLang="ja-CN" sz="1200">
                <a:ea typeface="ＭＳ Ｐゴシック"/>
              </a:rPr>
              <a:t>, T. and </a:t>
            </a:r>
            <a:r>
              <a:rPr lang="en-US" altLang="ja-CN" sz="1200" err="1">
                <a:ea typeface="ＭＳ Ｐゴシック"/>
              </a:rPr>
              <a:t>Develder</a:t>
            </a:r>
            <a:r>
              <a:rPr lang="en-US" altLang="ja-CN" sz="1200">
                <a:ea typeface="ＭＳ Ｐゴシック"/>
              </a:rPr>
              <a:t>, C., 2018. Joint entity recognition and relation extraction as a multi-head selection problem. </a:t>
            </a:r>
            <a:r>
              <a:rPr lang="en-US" altLang="ja-CN" sz="1200" i="1">
                <a:ea typeface="ＭＳ Ｐゴシック"/>
              </a:rPr>
              <a:t>Expert Systems with Applications</a:t>
            </a:r>
            <a:r>
              <a:rPr lang="en-US" altLang="ja-CN" sz="1200">
                <a:ea typeface="ＭＳ Ｐゴシック"/>
              </a:rPr>
              <a:t>, </a:t>
            </a:r>
            <a:r>
              <a:rPr lang="en-US" altLang="ja-CN" sz="1200" i="1">
                <a:ea typeface="ＭＳ Ｐゴシック"/>
              </a:rPr>
              <a:t>114</a:t>
            </a:r>
            <a:r>
              <a:rPr lang="en-US" altLang="ja-CN" sz="1200">
                <a:ea typeface="ＭＳ Ｐゴシック"/>
              </a:rPr>
              <a:t>, pp.34-45. </a:t>
            </a:r>
          </a:p>
          <a:p>
            <a:endParaRPr kumimoji="1" lang="ja-CN" altLang="en-US"/>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BERT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58532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a:ea typeface="MS Gothic"/>
                <a:cs typeface="Calibri"/>
              </a:rPr>
              <a:t>BERT</a:t>
            </a:r>
            <a:r>
              <a:rPr kumimoji="1" lang="ja-CN" altLang="en-US" sz="2400">
                <a:ea typeface="MS Gothic"/>
                <a:cs typeface="Calibri"/>
              </a:rPr>
              <a:t>とは</a:t>
            </a:r>
            <a:r>
              <a:rPr kumimoji="1" lang="en-US" altLang="zh-CN" sz="2400">
                <a:ea typeface="MS Gothic"/>
                <a:cs typeface="Calibri"/>
              </a:rPr>
              <a:t>”</a:t>
            </a:r>
            <a:r>
              <a:rPr kumimoji="1" lang="en" altLang="ja-CN" sz="2400">
                <a:ea typeface="MS Gothic"/>
                <a:cs typeface="Calibri"/>
              </a:rPr>
              <a:t>Bidirectional Encoder Representations from Transformers</a:t>
            </a:r>
            <a:r>
              <a:rPr kumimoji="1" lang="en-US" altLang="zh-CN" sz="2400">
                <a:ea typeface="MS Gothic"/>
                <a:cs typeface="Calibri"/>
              </a:rPr>
              <a:t>”</a:t>
            </a:r>
            <a:r>
              <a:rPr kumimoji="1" lang="ja-CN" altLang="en-US" sz="2400">
                <a:ea typeface="MS Gothic"/>
                <a:cs typeface="Calibri"/>
              </a:rPr>
              <a:t>を指し、</a:t>
            </a:r>
            <a:r>
              <a:rPr kumimoji="1" lang="en-US" altLang="ja-CN" sz="2400">
                <a:ea typeface="MS Gothic"/>
                <a:cs typeface="Calibri"/>
              </a:rPr>
              <a:t>Google</a:t>
            </a:r>
            <a:r>
              <a:rPr kumimoji="1" lang="ja-CN" altLang="en-US" sz="2400">
                <a:ea typeface="MS Gothic"/>
                <a:cs typeface="Calibri"/>
              </a:rPr>
              <a:t>により発表された自然言語処理モデル</a:t>
            </a:r>
            <a:r>
              <a:rPr kumimoji="1" lang="en-US" altLang="ja-CN" sz="2400">
                <a:ea typeface="MS Gothic"/>
                <a:cs typeface="Calibri"/>
              </a:rPr>
              <a:t>[2]</a:t>
            </a:r>
          </a:p>
          <a:p>
            <a:endParaRPr kumimoji="1" lang="en-US" altLang="ja-CN"/>
          </a:p>
          <a:p>
            <a:pPr marL="285750" indent="-285750">
              <a:buFont typeface="Arial" panose="020B0604020202020204" pitchFamily="34" charset="0"/>
              <a:buChar char="•"/>
            </a:pPr>
            <a:r>
              <a:rPr kumimoji="1" lang="en" altLang="ja-CN" sz="240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a:ea typeface="MS Gothic"/>
                <a:cs typeface="Calibri"/>
              </a:rPr>
              <a:t>Fine-tuning</a:t>
            </a:r>
            <a:r>
              <a:rPr kumimoji="1" lang="ja-CN" altLang="en-US" sz="2400">
                <a:ea typeface="MS Gothic"/>
                <a:cs typeface="Calibri"/>
              </a:rPr>
              <a:t>する</a:t>
            </a:r>
            <a:r>
              <a:rPr kumimoji="1" lang="ja-JP" altLang="en-US" sz="2400">
                <a:ea typeface="MS Gothic"/>
                <a:cs typeface="Calibri"/>
              </a:rPr>
              <a:t>ことで、そのモデルの精度を向上させられる</a:t>
            </a:r>
            <a:endParaRPr kumimoji="1" lang="en-US" altLang="ja-CN" sz="2400">
              <a:ea typeface="MS Gothic"/>
              <a:cs typeface="Calibri"/>
            </a:endParaRPr>
          </a:p>
          <a:p>
            <a:pPr marL="742950" lvl="1"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24497" y="1094526"/>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744499"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a:latin typeface="MS PGothic" panose="020B0600070205080204" pitchFamily="34" charset="-128"/>
                <a:ea typeface="MS PGothic" panose="020B0600070205080204" pitchFamily="34" charset="-128"/>
              </a:rPr>
              <a:t>BERT[3]</a:t>
            </a:r>
            <a:endParaRPr kumimoji="1" lang="ja-CN" altLang="en-US" sz="240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1107996"/>
          </a:xfrm>
          <a:prstGeom prst="rect">
            <a:avLst/>
          </a:prstGeom>
          <a:noFill/>
        </p:spPr>
        <p:txBody>
          <a:bodyPr wrap="square" rtlCol="0">
            <a:spAutoFit/>
          </a:bodyPr>
          <a:lstStyle/>
          <a:p>
            <a:r>
              <a:rPr lang="en-US" altLang="ja-CN" sz="1200">
                <a:ea typeface="+mn-lt"/>
                <a:cs typeface="+mn-lt"/>
              </a:rPr>
              <a:t>[3] Peng, </a:t>
            </a:r>
            <a:r>
              <a:rPr lang="en-US" altLang="ja-CN" sz="1200" err="1">
                <a:ea typeface="+mn-lt"/>
                <a:cs typeface="+mn-lt"/>
              </a:rPr>
              <a:t>Yifan</a:t>
            </a:r>
            <a:r>
              <a:rPr lang="en-US" altLang="ja-CN" sz="1200">
                <a:ea typeface="+mn-lt"/>
                <a:cs typeface="+mn-lt"/>
              </a:rPr>
              <a:t>, </a:t>
            </a:r>
            <a:r>
              <a:rPr lang="en-US" altLang="ja-CN" sz="1200" err="1">
                <a:ea typeface="+mn-lt"/>
                <a:cs typeface="+mn-lt"/>
              </a:rPr>
              <a:t>Shankai</a:t>
            </a:r>
            <a:r>
              <a:rPr lang="en-US" altLang="ja-CN" sz="1200">
                <a:ea typeface="+mn-lt"/>
                <a:cs typeface="+mn-lt"/>
              </a:rPr>
              <a:t> Yan, and </a:t>
            </a:r>
            <a:r>
              <a:rPr lang="en-US" altLang="ja-CN" sz="1200" err="1">
                <a:ea typeface="+mn-lt"/>
                <a:cs typeface="+mn-lt"/>
              </a:rPr>
              <a:t>Zhiyong</a:t>
            </a:r>
            <a:r>
              <a:rPr lang="en-US" altLang="ja-CN" sz="1200">
                <a:ea typeface="+mn-lt"/>
                <a:cs typeface="+mn-lt"/>
              </a:rPr>
              <a:t> Lu. "Transfer Learning in Biomedical Natural Language Processing: An Evaluation of BERT and </a:t>
            </a:r>
            <a:r>
              <a:rPr lang="en-US" altLang="ja-CN" sz="1200" err="1">
                <a:ea typeface="+mn-lt"/>
                <a:cs typeface="+mn-lt"/>
              </a:rPr>
              <a:t>ELMo</a:t>
            </a:r>
            <a:r>
              <a:rPr lang="en-US" altLang="ja-CN" sz="1200">
                <a:ea typeface="+mn-lt"/>
                <a:cs typeface="+mn-lt"/>
              </a:rPr>
              <a:t> on Ten Benchmarking Datasets." In </a:t>
            </a:r>
            <a:r>
              <a:rPr lang="en-US" altLang="ja-CN" sz="1200" i="1">
                <a:ea typeface="+mn-lt"/>
                <a:cs typeface="+mn-lt"/>
              </a:rPr>
              <a:t>Proceedings of the 18th </a:t>
            </a:r>
            <a:r>
              <a:rPr lang="en-US" altLang="ja-CN" sz="1200" i="1" err="1">
                <a:ea typeface="+mn-lt"/>
                <a:cs typeface="+mn-lt"/>
              </a:rPr>
              <a:t>BioNLP</a:t>
            </a:r>
            <a:r>
              <a:rPr lang="en-US" altLang="ja-CN" sz="1200" i="1">
                <a:ea typeface="+mn-lt"/>
                <a:cs typeface="+mn-lt"/>
              </a:rPr>
              <a:t> Workshop and Shared Task</a:t>
            </a:r>
            <a:r>
              <a:rPr lang="en-US" altLang="ja-CN" sz="1200">
                <a:ea typeface="+mn-lt"/>
                <a:cs typeface="+mn-lt"/>
              </a:rPr>
              <a:t>, pp. 58-65. 2019.</a:t>
            </a:r>
            <a:endParaRPr lang="en-US" altLang="ja-CN" sz="1200">
              <a:ea typeface="ＭＳ Ｐゴシック"/>
              <a:cs typeface="Calibri"/>
            </a:endParaRPr>
          </a:p>
          <a:p>
            <a:endParaRPr kumimoji="1" lang="ja-CN" altLang="en-US"/>
          </a:p>
        </p:txBody>
      </p:sp>
    </p:spTree>
    <p:extLst>
      <p:ext uri="{BB962C8B-B14F-4D97-AF65-F5344CB8AC3E}">
        <p14:creationId xmlns:p14="http://schemas.microsoft.com/office/powerpoint/2010/main" val="18548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a:solidFill>
                  <a:schemeClr val="tx1"/>
                </a:solidFill>
                <a:latin typeface="MS PGothic" panose="020B0600070205080204" pitchFamily="34" charset="-128"/>
                <a:ea typeface="MS PGothic" panose="020B0600070205080204" pitchFamily="34" charset="-128"/>
              </a:rPr>
              <a:t>実験（１）</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44627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err="1">
                <a:ea typeface="MS PGothic" panose="020B0600070205080204" pitchFamily="34" charset="-128"/>
                <a:cs typeface="Calibri" panose="020F0502020204030204" pitchFamily="34" charset="0"/>
              </a:rPr>
              <a:t>BiLSTM</a:t>
            </a:r>
            <a:r>
              <a:rPr lang="zh-CN" altLang="en-US" sz="2800">
                <a:latin typeface="MS PGothic" panose="020B0600070205080204" pitchFamily="34" charset="-128"/>
                <a:ea typeface="MS PGothic" panose="020B0600070205080204" pitchFamily="34" charset="-128"/>
                <a:cs typeface="Calibri"/>
              </a:rPr>
              <a:t>、</a:t>
            </a:r>
            <a:r>
              <a:rPr lang="en-US" altLang="zh-CN" sz="2800">
                <a:latin typeface="MS PGothic" panose="020B0600070205080204" pitchFamily="34" charset="-128"/>
                <a:ea typeface="MS PGothic" panose="020B0600070205080204" pitchFamily="34" charset="-128"/>
                <a:cs typeface="Calibri"/>
              </a:rPr>
              <a:t>BERT</a:t>
            </a:r>
            <a:r>
              <a:rPr lang="zh-CN" altLang="en-US" sz="2800">
                <a:latin typeface="MS PGothic" panose="020B0600070205080204" pitchFamily="34" charset="-128"/>
                <a:ea typeface="MS PGothic" panose="020B0600070205080204" pitchFamily="34" charset="-128"/>
                <a:cs typeface="Calibri"/>
              </a:rPr>
              <a:t>、生物医療分野の</a:t>
            </a:r>
            <a:r>
              <a:rPr lang="en-US" altLang="zh-CN" sz="2800">
                <a:latin typeface="MS PGothic" panose="020B0600070205080204" pitchFamily="34" charset="-128"/>
                <a:ea typeface="MS PGothic" panose="020B0600070205080204" pitchFamily="34" charset="-128"/>
                <a:cs typeface="Calibri"/>
              </a:rPr>
              <a:t>BERT</a:t>
            </a:r>
            <a:r>
              <a:rPr lang="zh-CN" altLang="en-US" sz="2800">
                <a:latin typeface="MS PGothic" panose="020B0600070205080204" pitchFamily="34" charset="-128"/>
                <a:ea typeface="MS PGothic" panose="020B0600070205080204" pitchFamily="34" charset="-128"/>
                <a:cs typeface="Calibri"/>
              </a:rPr>
              <a:t>それぞれに基づいて実験を行う</a:t>
            </a:r>
            <a:endParaRPr lang="en-US" altLang="zh-CN" sz="2800">
              <a:latin typeface="MS PGothic" panose="020B0600070205080204" pitchFamily="34" charset="-128"/>
              <a:ea typeface="MS PGothic" panose="020B0600070205080204" pitchFamily="34" charset="-128"/>
              <a:cs typeface="Calibri"/>
            </a:endParaRPr>
          </a:p>
          <a:p>
            <a:pPr marL="742950" lvl="1" indent="-285750">
              <a:buFont typeface="Arial" panose="020B0604020202020204" pitchFamily="34" charset="0"/>
              <a:buChar char="•"/>
            </a:pPr>
            <a:r>
              <a:rPr lang="en-US" altLang="zh-CN" sz="2800" err="1">
                <a:ea typeface="MS PGothic" panose="020B0600070205080204" pitchFamily="34" charset="-128"/>
                <a:cs typeface="Calibri"/>
              </a:rPr>
              <a:t>BiLSTM</a:t>
            </a:r>
            <a:r>
              <a:rPr lang="zh-CN" altLang="en-US" sz="2800">
                <a:ea typeface="MS PGothic" panose="020B0600070205080204" pitchFamily="34" charset="-128"/>
                <a:cs typeface="Calibri"/>
              </a:rPr>
              <a:t>に基づいたモデルを</a:t>
            </a:r>
            <a:r>
              <a:rPr kumimoji="1" lang="en-US" altLang="zh-CN" sz="2800">
                <a:ea typeface="MS Gothic"/>
                <a:cs typeface="Calibri"/>
              </a:rPr>
              <a:t>Baseline</a:t>
            </a:r>
            <a:r>
              <a:rPr lang="zh-CN" altLang="en-US" sz="2800">
                <a:ea typeface="MS PGothic" panose="020B0600070205080204" pitchFamily="34" charset="-128"/>
                <a:cs typeface="Calibri"/>
              </a:rPr>
              <a:t>手法として、提案手法と比較した</a:t>
            </a:r>
            <a:endParaRPr lang="en-US" altLang="zh-CN" sz="2800">
              <a:ea typeface="MS PGothic" panose="020B0600070205080204" pitchFamily="34" charset="-128"/>
              <a:cs typeface="Calibri"/>
            </a:endParaRPr>
          </a:p>
          <a:p>
            <a:pPr marL="285750" indent="-285750">
              <a:buFont typeface="Arial" panose="020B0604020202020204" pitchFamily="34" charset="0"/>
              <a:buChar char="•"/>
            </a:pPr>
            <a:r>
              <a:rPr kumimoji="1" lang="zh-CN" altLang="en-US" sz="2800">
                <a:ea typeface="MS Gothic"/>
                <a:cs typeface="Calibri"/>
              </a:rPr>
              <a:t>実験データ</a:t>
            </a:r>
            <a:endParaRPr kumimoji="1" lang="en-US" altLang="zh-CN" sz="2800">
              <a:ea typeface="MS Gothic"/>
              <a:cs typeface="Calibri"/>
            </a:endParaRPr>
          </a:p>
          <a:p>
            <a:pPr marL="702000" indent="-285750">
              <a:buFont typeface="Arial" panose="020B0604020202020204" pitchFamily="34" charset="0"/>
              <a:buChar char="•"/>
            </a:pPr>
            <a:r>
              <a:rPr kumimoji="1" lang="en-US" altLang="zh-CN" sz="2400">
                <a:ea typeface="MS Gothic"/>
                <a:cs typeface="+mn-lt"/>
              </a:rPr>
              <a:t>2010</a:t>
            </a:r>
            <a:r>
              <a:rPr kumimoji="1" lang="zh-CN" altLang="en-US" sz="2400">
                <a:ea typeface="MS Gothic"/>
              </a:rPr>
              <a:t> </a:t>
            </a:r>
            <a:r>
              <a:rPr kumimoji="1" lang="en-US" altLang="zh-CN" sz="2400">
                <a:ea typeface="MS Gothic"/>
              </a:rPr>
              <a:t>i2b2/</a:t>
            </a:r>
            <a:r>
              <a:rPr kumimoji="1" lang="en-US" altLang="zh-CN" sz="2400" err="1">
                <a:ea typeface="MS Gothic"/>
              </a:rPr>
              <a:t>va</a:t>
            </a:r>
            <a:r>
              <a:rPr kumimoji="1" lang="zh-CN" altLang="en-US" sz="2400">
                <a:ea typeface="MS Gothic"/>
              </a:rPr>
              <a:t> </a:t>
            </a:r>
            <a:r>
              <a:rPr kumimoji="1" lang="en-US" altLang="zh-CN" sz="2400">
                <a:ea typeface="MS Gothic"/>
              </a:rPr>
              <a:t>challenge</a:t>
            </a:r>
            <a:r>
              <a:rPr kumimoji="1" lang="ja-JP" altLang="en-US" sz="2400">
                <a:ea typeface="MS Gothic"/>
              </a:rPr>
              <a:t> </a:t>
            </a:r>
            <a:endParaRPr kumimoji="1" lang="en-US" altLang="ja-JP" sz="2400">
              <a:ea typeface="MS Gothic"/>
            </a:endParaRPr>
          </a:p>
          <a:p>
            <a:pPr marL="702000" indent="-285750">
              <a:buFont typeface="Arial" panose="020B0604020202020204" pitchFamily="34" charset="0"/>
              <a:buChar char="•"/>
            </a:pPr>
            <a:r>
              <a:rPr kumimoji="1" lang="zh-CN" altLang="en-US" sz="2400">
                <a:ea typeface="MS Gothic"/>
                <a:cs typeface="Calibri"/>
              </a:rPr>
              <a:t>データ量</a:t>
            </a:r>
            <a:endParaRPr kumimoji="1" lang="en-US" altLang="zh-CN" sz="2400">
              <a:ea typeface="MS Gothic"/>
              <a:cs typeface="Calibri"/>
            </a:endParaRPr>
          </a:p>
          <a:p>
            <a:pPr marL="1159200" lvl="1" indent="-285750">
              <a:buFont typeface="Arial" panose="020B0604020202020204" pitchFamily="34" charset="0"/>
              <a:buChar char="•"/>
            </a:pPr>
            <a:r>
              <a:rPr kumimoji="1" lang="en-US" altLang="zh-CN" sz="2400">
                <a:ea typeface="MS Gothic"/>
                <a:cs typeface="Calibri"/>
              </a:rPr>
              <a:t>170</a:t>
            </a:r>
            <a:r>
              <a:rPr kumimoji="1" lang="zh-CN" altLang="en-US" sz="2400">
                <a:ea typeface="MS Gothic"/>
                <a:cs typeface="Calibri"/>
              </a:rPr>
              <a:t>件の訓練レポート、</a:t>
            </a:r>
            <a:r>
              <a:rPr kumimoji="1" lang="en-US" altLang="zh-CN" sz="2400">
                <a:ea typeface="MS Gothic"/>
                <a:cs typeface="Calibri"/>
              </a:rPr>
              <a:t>256</a:t>
            </a:r>
            <a:r>
              <a:rPr kumimoji="1" lang="zh-CN" altLang="en-US" sz="2400">
                <a:ea typeface="MS Gothic"/>
                <a:cs typeface="Calibri"/>
              </a:rPr>
              <a:t>件のテストレポート</a:t>
            </a:r>
            <a:endParaRPr kumimoji="1" lang="en-US" altLang="zh-CN" sz="2400">
              <a:ea typeface="MS Gothic"/>
              <a:cs typeface="Calibri"/>
            </a:endParaRPr>
          </a:p>
          <a:p>
            <a:pPr marL="1616400" lvl="2" indent="-285750">
              <a:buFont typeface="Arial" panose="020B0604020202020204" pitchFamily="34" charset="0"/>
              <a:buChar char="•"/>
            </a:pPr>
            <a:r>
              <a:rPr kumimoji="1" lang="en-US" altLang="ja-CN" sz="2400">
                <a:ea typeface="MS Gothic"/>
                <a:cs typeface="Calibri"/>
              </a:rPr>
              <a:t>1</a:t>
            </a:r>
            <a:r>
              <a:rPr kumimoji="1" lang="ja-CN" altLang="en-US" sz="2400">
                <a:ea typeface="MS Gothic"/>
                <a:cs typeface="Calibri"/>
              </a:rPr>
              <a:t>件レポートに約</a:t>
            </a:r>
            <a:r>
              <a:rPr kumimoji="1" lang="en-US" altLang="ja-CN" sz="2400">
                <a:ea typeface="MS Gothic"/>
                <a:cs typeface="Calibri"/>
              </a:rPr>
              <a:t>15</a:t>
            </a:r>
            <a:r>
              <a:rPr kumimoji="1" lang="ja-CN" altLang="en-US" sz="2400">
                <a:ea typeface="MS Gothic"/>
                <a:cs typeface="Calibri"/>
              </a:rPr>
              <a:t>文</a:t>
            </a:r>
            <a:r>
              <a:rPr kumimoji="1" lang="en-US" altLang="ja-CN" sz="2400">
                <a:ea typeface="MS Gothic"/>
                <a:cs typeface="Calibri"/>
              </a:rPr>
              <a:t>(</a:t>
            </a:r>
            <a:r>
              <a:rPr kumimoji="1" lang="ja-CN" altLang="en-US" sz="2400">
                <a:ea typeface="MS Gothic"/>
                <a:cs typeface="Calibri"/>
              </a:rPr>
              <a:t>タグあり</a:t>
            </a:r>
            <a:r>
              <a:rPr kumimoji="1" lang="en-US" altLang="ja-CN" sz="2400">
                <a:ea typeface="MS Gothic"/>
                <a:cs typeface="Calibri"/>
              </a:rPr>
              <a:t>)</a:t>
            </a:r>
            <a:r>
              <a:rPr kumimoji="1" lang="ja-CN" altLang="en-US" sz="2400">
                <a:ea typeface="MS Gothic"/>
                <a:cs typeface="Calibri"/>
              </a:rPr>
              <a:t>が利用できる</a:t>
            </a:r>
            <a:endParaRPr kumimoji="1" lang="en-US" altLang="zh-CN" sz="2400">
              <a:ea typeface="MS Gothic"/>
              <a:cs typeface="Calibri"/>
            </a:endParaRPr>
          </a:p>
          <a:p>
            <a:pPr marL="702000" indent="-285750">
              <a:buFont typeface="Arial" panose="020B0604020202020204" pitchFamily="34" charset="0"/>
              <a:buChar char="•"/>
            </a:pPr>
            <a:r>
              <a:rPr kumimoji="1" lang="zh-CN" altLang="en-US" sz="2400">
                <a:ea typeface="MS Gothic"/>
                <a:cs typeface="Calibri"/>
              </a:rPr>
              <a:t>訓練データ：検証データ：テストデータ＝</a:t>
            </a:r>
            <a:r>
              <a:rPr kumimoji="1" lang="en-US" altLang="zh-CN" sz="2400">
                <a:ea typeface="MS Gothic"/>
                <a:cs typeface="Calibri"/>
              </a:rPr>
              <a:t>3</a:t>
            </a:r>
            <a:r>
              <a:rPr kumimoji="1" lang="zh-CN" altLang="en-US" sz="2400">
                <a:ea typeface="MS Gothic"/>
                <a:cs typeface="Calibri"/>
              </a:rPr>
              <a:t>：</a:t>
            </a:r>
            <a:r>
              <a:rPr kumimoji="1" lang="en-US" altLang="zh-CN" sz="2400">
                <a:ea typeface="MS Gothic"/>
                <a:cs typeface="Calibri"/>
              </a:rPr>
              <a:t>1</a:t>
            </a:r>
            <a:r>
              <a:rPr kumimoji="1" lang="zh-CN" altLang="en-US" sz="2400">
                <a:ea typeface="MS Gothic"/>
                <a:cs typeface="Calibri"/>
              </a:rPr>
              <a:t>：</a:t>
            </a:r>
            <a:r>
              <a:rPr kumimoji="1" lang="en-US" altLang="zh-CN" sz="2400">
                <a:ea typeface="MS Gothic"/>
                <a:cs typeface="Calibri"/>
              </a:rPr>
              <a:t>1</a:t>
            </a:r>
          </a:p>
          <a:p>
            <a:pPr marL="416250"/>
            <a:endParaRPr kumimoji="1" lang="en-US" altLang="zh-CN" sz="240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43735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3957</TotalTime>
  <Words>2029</Words>
  <Application>Microsoft Macintosh PowerPoint</Application>
  <PresentationFormat>ワイド画面</PresentationFormat>
  <Paragraphs>350</Paragraphs>
  <Slides>33</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MS Gothic</vt:lpstr>
      <vt:lpstr>ＭＳ Ｐゴシック</vt:lpstr>
      <vt:lpstr>ＭＳ Ｐゴシック</vt:lpstr>
      <vt:lpstr>Arial</vt:lpstr>
      <vt:lpstr>Calibri</vt:lpstr>
      <vt:lpstr>Calibri Light</vt:lpstr>
      <vt:lpstr>Wingdings</vt:lpstr>
      <vt:lpstr>Retrospect</vt:lpstr>
      <vt:lpstr> 共同学習方式による電子カルテからの​ エンティティ関係抽出手法 </vt:lpstr>
      <vt:lpstr>研究背景</vt:lpstr>
      <vt:lpstr>エンティティ関係抽出</vt:lpstr>
      <vt:lpstr>エンティティ関係抽出方法</vt:lpstr>
      <vt:lpstr>研究目的</vt:lpstr>
      <vt:lpstr>既存の共同学習手法</vt:lpstr>
      <vt:lpstr>BERT</vt:lpstr>
      <vt:lpstr>提案手法</vt:lpstr>
      <vt:lpstr>実験（１）</vt:lpstr>
      <vt:lpstr>実験（２）</vt:lpstr>
      <vt:lpstr>実験（３）</vt:lpstr>
      <vt:lpstr>実験結果(1)</vt:lpstr>
      <vt:lpstr>PowerPoint プレゼンテーション</vt:lpstr>
      <vt:lpstr>前回の振り返り</vt:lpstr>
      <vt:lpstr>進捗</vt:lpstr>
      <vt:lpstr>N2C2 Challenge</vt:lpstr>
      <vt:lpstr>N2C2 Tasks</vt:lpstr>
      <vt:lpstr>固有表現 </vt:lpstr>
      <vt:lpstr>関係 </vt:lpstr>
      <vt:lpstr>医学的エンティティ関係（カテゴリ1〜2）</vt:lpstr>
      <vt:lpstr>医学的エンティティ関係（カテゴリ3〜4）</vt:lpstr>
      <vt:lpstr>医学的エンティティ関係（カテゴリ5〜6）</vt:lpstr>
      <vt:lpstr>医学的エンティティ関係（カテゴリ7〜8）</vt:lpstr>
      <vt:lpstr>N2C2　データ(1)</vt:lpstr>
      <vt:lpstr>N2C2　データ(2)</vt:lpstr>
      <vt:lpstr>End-to-end system</vt:lpstr>
      <vt:lpstr>n2c2 VS i2b2</vt:lpstr>
      <vt:lpstr>今後の課題</vt:lpstr>
      <vt:lpstr>付録一</vt:lpstr>
      <vt:lpstr>医学的エンティティ関係（カテゴリ１〜3）</vt:lpstr>
      <vt:lpstr>医学的エンティティ関係（カテゴリ4〜5）</vt:lpstr>
      <vt:lpstr>医学的エンティティ関係（カテゴリ6〜8）</vt:lpstr>
      <vt:lpstr>付録二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ＦＡＮＧ Ｘｉｎｔａｏ(gr0475vx)</cp:lastModifiedBy>
  <cp:revision>1</cp:revision>
  <dcterms:created xsi:type="dcterms:W3CDTF">2020-10-03T08:05:31Z</dcterms:created>
  <dcterms:modified xsi:type="dcterms:W3CDTF">2021-04-30T08:45:28Z</dcterms:modified>
</cp:coreProperties>
</file>