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4"/>
  </p:notesMasterIdLst>
  <p:sldIdLst>
    <p:sldId id="256" r:id="rId2"/>
    <p:sldId id="265" r:id="rId3"/>
    <p:sldId id="297" r:id="rId4"/>
    <p:sldId id="266" r:id="rId5"/>
    <p:sldId id="294" r:id="rId6"/>
    <p:sldId id="277" r:id="rId7"/>
    <p:sldId id="298" r:id="rId8"/>
    <p:sldId id="292" r:id="rId9"/>
    <p:sldId id="291" r:id="rId10"/>
    <p:sldId id="267" r:id="rId11"/>
    <p:sldId id="274" r:id="rId12"/>
    <p:sldId id="283" r:id="rId13"/>
    <p:sldId id="300" r:id="rId14"/>
    <p:sldId id="318" r:id="rId15"/>
    <p:sldId id="319" r:id="rId16"/>
    <p:sldId id="320" r:id="rId17"/>
    <p:sldId id="321" r:id="rId18"/>
    <p:sldId id="328" r:id="rId19"/>
    <p:sldId id="325" r:id="rId20"/>
    <p:sldId id="324" r:id="rId21"/>
    <p:sldId id="322" r:id="rId22"/>
    <p:sldId id="330" r:id="rId23"/>
    <p:sldId id="333" r:id="rId24"/>
    <p:sldId id="334" r:id="rId25"/>
    <p:sldId id="335" r:id="rId26"/>
    <p:sldId id="323" r:id="rId27"/>
    <p:sldId id="336" r:id="rId28"/>
    <p:sldId id="329" r:id="rId29"/>
    <p:sldId id="332" r:id="rId30"/>
    <p:sldId id="337" r:id="rId31"/>
    <p:sldId id="338" r:id="rId32"/>
    <p:sldId id="295" r:id="rId33"/>
    <p:sldId id="327" r:id="rId34"/>
    <p:sldId id="280" r:id="rId35"/>
    <p:sldId id="270" r:id="rId36"/>
    <p:sldId id="278" r:id="rId37"/>
    <p:sldId id="279" r:id="rId38"/>
    <p:sldId id="312" r:id="rId39"/>
    <p:sldId id="313" r:id="rId40"/>
    <p:sldId id="315" r:id="rId41"/>
    <p:sldId id="314" r:id="rId42"/>
    <p:sldId id="31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36CA9-F825-D646-A90F-590E633DA5EC}" v="171" dt="2021-05-14T01:11:40.18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6"/>
    <p:restoredTop sz="94694"/>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8818545813939E-2"/>
          <c:y val="3.037622690682051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Sheet1!$B$2:$B$6</c:f>
              <c:numCache>
                <c:formatCode>General</c:formatCode>
                <c:ptCount val="5"/>
                <c:pt idx="0">
                  <c:v>83.42</c:v>
                </c:pt>
                <c:pt idx="1">
                  <c:v>83.31</c:v>
                </c:pt>
                <c:pt idx="2">
                  <c:v>92.53</c:v>
                </c:pt>
                <c:pt idx="3">
                  <c:v>92.92</c:v>
                </c:pt>
                <c:pt idx="4">
                  <c:v>94.3</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Sheet1!$C$2:$C$6</c:f>
              <c:numCache>
                <c:formatCode>General</c:formatCode>
                <c:ptCount val="5"/>
                <c:pt idx="0">
                  <c:v>28.53</c:v>
                </c:pt>
                <c:pt idx="1">
                  <c:v>29.46</c:v>
                </c:pt>
                <c:pt idx="2">
                  <c:v>33.04</c:v>
                </c:pt>
                <c:pt idx="3">
                  <c:v>38.090000000000003</c:v>
                </c:pt>
                <c:pt idx="4">
                  <c:v>41.43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8818545813939E-2"/>
          <c:y val="3.037622690682051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Sheet1!$B$2:$B$6</c:f>
              <c:numCache>
                <c:formatCode>General</c:formatCode>
                <c:ptCount val="5"/>
                <c:pt idx="0">
                  <c:v>91.97</c:v>
                </c:pt>
                <c:pt idx="1">
                  <c:v>88.22</c:v>
                </c:pt>
                <c:pt idx="2">
                  <c:v>93.61</c:v>
                </c:pt>
                <c:pt idx="3">
                  <c:v>91.08</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Sheet1!$C$2:$C$6</c:f>
              <c:numCache>
                <c:formatCode>General</c:formatCode>
                <c:ptCount val="5"/>
                <c:pt idx="0">
                  <c:v>42.31</c:v>
                </c:pt>
                <c:pt idx="1">
                  <c:v>43.68</c:v>
                </c:pt>
                <c:pt idx="2">
                  <c:v>51.01</c:v>
                </c:pt>
                <c:pt idx="3">
                  <c:v>49.53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layout>
        <c:manualLayout>
          <c:xMode val="edge"/>
          <c:yMode val="edge"/>
          <c:x val="0.29380003926105741"/>
          <c:y val="0.94969420724224407"/>
          <c:w val="0.40922604859949113"/>
          <c:h val="5.0305792757755922E-2"/>
        </c:manualLayout>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5/14/21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32</a:t>
            </a:fld>
            <a:endParaRPr lang="en-US"/>
          </a:p>
        </p:txBody>
      </p:sp>
    </p:spTree>
    <p:extLst>
      <p:ext uri="{BB962C8B-B14F-4D97-AF65-F5344CB8AC3E}">
        <p14:creationId xmlns:p14="http://schemas.microsoft.com/office/powerpoint/2010/main" val="147135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33</a:t>
            </a:fld>
            <a:endParaRPr lang="en-US"/>
          </a:p>
        </p:txBody>
      </p:sp>
    </p:spTree>
    <p:extLst>
      <p:ext uri="{BB962C8B-B14F-4D97-AF65-F5344CB8AC3E}">
        <p14:creationId xmlns:p14="http://schemas.microsoft.com/office/powerpoint/2010/main" val="236727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5/14/21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5/14/21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5/14/21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5/14/21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5/14/21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5/14/21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5/14/21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5/14/21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5/14/21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5/14/21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5/14/21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5/14/21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ja-JP" altLang="en-US" sz="4400" b="1">
                <a:latin typeface="MS PGothic" panose="020B0600070205080204" pitchFamily="34" charset="-128"/>
                <a:ea typeface="MS PGothic" panose="020B0600070205080204" pitchFamily="34" charset="-128"/>
              </a:rPr>
              <a:t>共同学習方式による電子カルテからの​</a:t>
            </a:r>
            <a:br>
              <a:rPr lang="ja-JP" altLang="en-US" sz="4400" b="1">
                <a:latin typeface="MS PGothic" panose="020B0600070205080204" pitchFamily="34" charset="-128"/>
                <a:ea typeface="MS PGothic" panose="020B0600070205080204" pitchFamily="34" charset="-128"/>
              </a:rPr>
            </a:br>
            <a:r>
              <a:rPr lang="ja-JP" altLang="en-US" sz="4400" b="1">
                <a:latin typeface="MS PGothic" panose="020B0600070205080204" pitchFamily="34" charset="-128"/>
                <a:ea typeface="MS PGothic" panose="020B0600070205080204" pitchFamily="34" charset="-128"/>
              </a:rPr>
              <a:t>エンティティ関係抽出手法 </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第三回ゼミ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2021-05-14</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件の訓練レポートと</a:t>
            </a:r>
            <a:r>
              <a:rPr lang="en-US" altLang="ja-JP" sz="2800" dirty="0">
                <a:ea typeface="MS Gothic"/>
                <a:cs typeface="Calibri"/>
              </a:rPr>
              <a:t>256</a:t>
            </a:r>
            <a:r>
              <a:rPr lang="ja-JP" altLang="en-US" sz="2800">
                <a:latin typeface="MS Gothic"/>
                <a:ea typeface="MS Gothic"/>
                <a:cs typeface="Calibri"/>
              </a:rPr>
              <a:t>件のテストレポート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dirty="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dirty="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r>
              <a:rPr lang="ja-JP" altLang="en-US" sz="2800">
                <a:ea typeface="MS Gothic"/>
                <a:cs typeface="Calibri"/>
              </a:rPr>
              <a:t>）</a:t>
            </a:r>
            <a:endParaRPr lang="en-US" dirty="0">
              <a:cs typeface="Calibri"/>
            </a:endParaRPr>
          </a:p>
          <a:p>
            <a:pPr marL="1828800" lvl="3"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r>
              <a:rPr lang="ja-JP" altLang="en-US" sz="2800">
                <a:ea typeface="MS Gothic"/>
                <a:cs typeface="Calibri"/>
              </a:rPr>
              <a:t>）</a:t>
            </a:r>
            <a:endParaRPr lang="en-US" altLang="ja-JP" sz="2800" dirty="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dirty="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a:t>Entity(</a:t>
            </a:r>
            <a:r>
              <a:rPr kumimoji="1" lang="ja-CN" altLang="en-US" sz="2000">
                <a:latin typeface="MS Gothic" panose="020B0609070205080204" pitchFamily="49" charset="-128"/>
                <a:ea typeface="MS Gothic" panose="020B0609070205080204" pitchFamily="49" charset="-128"/>
              </a:rPr>
              <a:t>固有表現</a:t>
            </a:r>
            <a:r>
              <a:rPr kumimoji="1" lang="en-US" altLang="zh-CN" sz="2000"/>
              <a:t>)</a:t>
            </a:r>
            <a:endParaRPr kumimoji="1" lang="ja-CN" altLang="en-US" sz="200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a:t>Relation(</a:t>
            </a:r>
            <a:r>
              <a:rPr kumimoji="1" lang="zh-CN" altLang="en-US" sz="2000">
                <a:latin typeface="MS Gothic" panose="020B0609070205080204" pitchFamily="49" charset="-128"/>
                <a:ea typeface="MS Gothic" panose="020B0609070205080204" pitchFamily="49" charset="-128"/>
              </a:rPr>
              <a:t>関係</a:t>
            </a:r>
            <a:r>
              <a:rPr kumimoji="1" lang="en-US" altLang="zh-CN" sz="2000"/>
              <a:t>)</a:t>
            </a:r>
            <a:endParaRPr kumimoji="1" lang="ja-CN" altLang="en-US" sz="2000"/>
          </a:p>
        </p:txBody>
      </p:sp>
      <p:sp>
        <p:nvSpPr>
          <p:cNvPr id="4" name="テキスト ボックス 3">
            <a:extLst>
              <a:ext uri="{FF2B5EF4-FFF2-40B4-BE49-F238E27FC236}">
                <a16:creationId xmlns:a16="http://schemas.microsoft.com/office/drawing/2014/main" id="{A6E68455-ADAD-6F48-A2F9-44C73C5FF94C}"/>
              </a:ext>
            </a:extLst>
          </p:cNvPr>
          <p:cNvSpPr txBox="1"/>
          <p:nvPr/>
        </p:nvSpPr>
        <p:spPr>
          <a:xfrm>
            <a:off x="5982220" y="6019167"/>
            <a:ext cx="3193311"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a:t>詳細は付録を参考</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DEIM2021</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S Gothic"/>
                <a:ea typeface="ＭＳ Ｐゴシック"/>
              </a:rPr>
              <a:t>(1)</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3711130942"/>
              </p:ext>
            </p:extLst>
          </p:nvPr>
        </p:nvGraphicFramePr>
        <p:xfrm>
          <a:off x="1631092" y="1841916"/>
          <a:ext cx="9461986" cy="259588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r>
                        <a:rPr lang="en-US" err="1"/>
                        <a:t>手法</a:t>
                      </a:r>
                      <a:endParaRPr lang="en-US"/>
                    </a:p>
                    <a:p>
                      <a:pPr algn="ctr"/>
                      <a:r>
                        <a:rPr lang="en-US"/>
                        <a:t>（</a:t>
                      </a:r>
                      <a:r>
                        <a:rPr lang="en-US" err="1"/>
                        <a:t>データセット</a:t>
                      </a:r>
                      <a:r>
                        <a:rPr lang="en-US"/>
                        <a:t>）</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err="1"/>
                        <a:t>固有表現抽出</a:t>
                      </a:r>
                      <a:endParaRPr lang="en-US" sz="160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Bi-LSTM</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based</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altLang="zh-CN"/>
                        <a:t>83.98</a:t>
                      </a:r>
                      <a:endParaRPr lang="en-US"/>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82.87</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83.42</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43.26</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21.28</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28.53</a:t>
                      </a:r>
                      <a:endParaRPr lang="en-US"/>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Bi-LSTM</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(medical)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84.28</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a:t>82.36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83.31</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43.22</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22.35</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29.46</a:t>
                      </a:r>
                      <a:endParaRPr lang="en-US" altLang="ja-CN"/>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(based)</a:t>
                      </a:r>
                      <a:endParaRPr lang="en-US" baseline="-25000" dirty="0"/>
                    </a:p>
                  </a:txBody>
                  <a:tcPr/>
                </a:tc>
                <a:tc>
                  <a:txBody>
                    <a:bodyPr/>
                    <a:lstStyle/>
                    <a:p>
                      <a:pPr algn="ctr"/>
                      <a:r>
                        <a:rPr lang="en-US" altLang="zh-CN"/>
                        <a:t>89.91</a:t>
                      </a:r>
                      <a:endParaRPr lang="en-US"/>
                    </a:p>
                  </a:txBody>
                  <a:tcPr anchor="ctr"/>
                </a:tc>
                <a:tc>
                  <a:txBody>
                    <a:bodyPr/>
                    <a:lstStyle/>
                    <a:p>
                      <a:pPr algn="ctr"/>
                      <a:r>
                        <a:rPr lang="en-US" altLang="zh-CN"/>
                        <a:t>95.32</a:t>
                      </a:r>
                      <a:endParaRPr lang="en-US"/>
                    </a:p>
                  </a:txBody>
                  <a:tcPr anchor="ctr"/>
                </a:tc>
                <a:tc>
                  <a:txBody>
                    <a:bodyPr/>
                    <a:lstStyle/>
                    <a:p>
                      <a:pPr algn="ctr"/>
                      <a:r>
                        <a:rPr lang="en-US" altLang="zh-CN"/>
                        <a:t>92.53</a:t>
                      </a:r>
                      <a:endParaRPr lang="en-US"/>
                    </a:p>
                  </a:txBody>
                  <a:tcPr anchor="ctr"/>
                </a:tc>
                <a:tc>
                  <a:txBody>
                    <a:bodyPr/>
                    <a:lstStyle/>
                    <a:p>
                      <a:pPr algn="ctr"/>
                      <a:r>
                        <a:rPr lang="en-US" altLang="zh-CN"/>
                        <a:t>37.17</a:t>
                      </a:r>
                      <a:endParaRPr lang="en-US"/>
                    </a:p>
                  </a:txBody>
                  <a:tcPr anchor="ctr"/>
                </a:tc>
                <a:tc>
                  <a:txBody>
                    <a:bodyPr/>
                    <a:lstStyle/>
                    <a:p>
                      <a:pPr algn="ctr"/>
                      <a:r>
                        <a:rPr lang="en-US"/>
                        <a:t>29.73</a:t>
                      </a:r>
                    </a:p>
                  </a:txBody>
                  <a:tcPr anchor="ctr"/>
                </a:tc>
                <a:tc>
                  <a:txBody>
                    <a:bodyPr/>
                    <a:lstStyle/>
                    <a:p>
                      <a:pPr algn="ctr"/>
                      <a:r>
                        <a:rPr lang="en-US"/>
                        <a:t>33.04</a:t>
                      </a:r>
                    </a:p>
                  </a:txBody>
                  <a:tcPr anchor="ct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t>92.90</a:t>
                      </a:r>
                    </a:p>
                  </a:txBody>
                  <a:tcPr anchor="ctr"/>
                </a:tc>
                <a:tc>
                  <a:txBody>
                    <a:bodyPr/>
                    <a:lstStyle/>
                    <a:p>
                      <a:pPr algn="ctr"/>
                      <a:r>
                        <a:rPr lang="en-US"/>
                        <a:t>92.95</a:t>
                      </a:r>
                    </a:p>
                  </a:txBody>
                  <a:tcPr anchor="ctr"/>
                </a:tc>
                <a:tc>
                  <a:txBody>
                    <a:bodyPr/>
                    <a:lstStyle/>
                    <a:p>
                      <a:pPr algn="ctr"/>
                      <a:r>
                        <a:rPr lang="en-US"/>
                        <a:t>92.92</a:t>
                      </a:r>
                    </a:p>
                  </a:txBody>
                  <a:tcPr anchor="ctr"/>
                </a:tc>
                <a:tc>
                  <a:txBody>
                    <a:bodyPr/>
                    <a:lstStyle/>
                    <a:p>
                      <a:pPr algn="ctr"/>
                      <a:r>
                        <a:rPr lang="en-US"/>
                        <a:t>38.91</a:t>
                      </a:r>
                    </a:p>
                  </a:txBody>
                  <a:tcPr anchor="ctr"/>
                </a:tc>
                <a:tc>
                  <a:txBody>
                    <a:bodyPr/>
                    <a:lstStyle/>
                    <a:p>
                      <a:pPr algn="ctr"/>
                      <a:r>
                        <a:rPr lang="en-US"/>
                        <a:t>37.31</a:t>
                      </a:r>
                    </a:p>
                  </a:txBody>
                  <a:tcPr anchor="ctr"/>
                </a:tc>
                <a:tc>
                  <a:txBody>
                    <a:bodyPr/>
                    <a:lstStyle/>
                    <a:p>
                      <a:pPr algn="ctr"/>
                      <a:r>
                        <a:rPr lang="en-US"/>
                        <a:t>38.09</a:t>
                      </a:r>
                    </a:p>
                  </a:txBody>
                  <a:tcPr anchor="ctr"/>
                </a:tc>
                <a:extLst>
                  <a:ext uri="{0D108BD9-81ED-4DB2-BD59-A6C34878D82A}">
                    <a16:rowId xmlns:a16="http://schemas.microsoft.com/office/drawing/2014/main" val="2692257548"/>
                  </a:ext>
                </a:extLst>
              </a:tr>
              <a:tr h="370840">
                <a:tc>
                  <a:txBody>
                    <a:bodyPr/>
                    <a:lstStyle/>
                    <a:p>
                      <a:pPr algn="ctr"/>
                      <a:r>
                        <a:rPr lang="en-US" dirty="0"/>
                        <a:t>BERT</a:t>
                      </a:r>
                      <a:r>
                        <a:rPr lang="zh-CN" altLang="en-US" dirty="0"/>
                        <a:t> </a:t>
                      </a:r>
                      <a:r>
                        <a:rPr lang="en-US" baseline="-25000" dirty="0"/>
                        <a:t>(</a:t>
                      </a:r>
                      <a:r>
                        <a:rPr lang="en-US" altLang="zh-CN" baseline="-25000" dirty="0" err="1"/>
                        <a:t>medical+clinical</a:t>
                      </a:r>
                      <a:r>
                        <a:rPr lang="en-US" baseline="-25000" dirty="0"/>
                        <a:t>)</a:t>
                      </a:r>
                    </a:p>
                  </a:txBody>
                  <a:tcPr/>
                </a:tc>
                <a:tc>
                  <a:txBody>
                    <a:bodyPr/>
                    <a:lstStyle/>
                    <a:p>
                      <a:pPr algn="ctr"/>
                      <a:r>
                        <a:rPr lang="en-US"/>
                        <a:t>93.95</a:t>
                      </a:r>
                    </a:p>
                  </a:txBody>
                  <a:tcPr anchor="ctr"/>
                </a:tc>
                <a:tc>
                  <a:txBody>
                    <a:bodyPr/>
                    <a:lstStyle/>
                    <a:p>
                      <a:pPr algn="ctr"/>
                      <a:r>
                        <a:rPr lang="en-US" altLang="zh-CN"/>
                        <a:t>95.01</a:t>
                      </a:r>
                      <a:endParaRPr lang="en-US"/>
                    </a:p>
                  </a:txBody>
                  <a:tcPr anchor="ctr"/>
                </a:tc>
                <a:tc>
                  <a:txBody>
                    <a:bodyPr/>
                    <a:lstStyle/>
                    <a:p>
                      <a:pPr algn="ctr"/>
                      <a:r>
                        <a:rPr lang="en-US" altLang="zh-CN" b="1"/>
                        <a:t>94.30</a:t>
                      </a:r>
                      <a:endParaRPr lang="en-US" b="1"/>
                    </a:p>
                  </a:txBody>
                  <a:tcPr anchor="ctr"/>
                </a:tc>
                <a:tc>
                  <a:txBody>
                    <a:bodyPr/>
                    <a:lstStyle/>
                    <a:p>
                      <a:pPr algn="ctr"/>
                      <a:r>
                        <a:rPr lang="en-US" altLang="zh-CN"/>
                        <a:t>40.77</a:t>
                      </a:r>
                      <a:endParaRPr lang="en-US"/>
                    </a:p>
                  </a:txBody>
                  <a:tcPr anchor="ctr"/>
                </a:tc>
                <a:tc>
                  <a:txBody>
                    <a:bodyPr/>
                    <a:lstStyle/>
                    <a:p>
                      <a:pPr algn="ctr"/>
                      <a:r>
                        <a:rPr lang="en-US" altLang="zh-CN"/>
                        <a:t>42.11</a:t>
                      </a:r>
                      <a:endParaRPr lang="en-US"/>
                    </a:p>
                  </a:txBody>
                  <a:tcPr anchor="ctr"/>
                </a:tc>
                <a:tc>
                  <a:txBody>
                    <a:bodyPr/>
                    <a:lstStyle/>
                    <a:p>
                      <a:pPr algn="ctr"/>
                      <a:r>
                        <a:rPr lang="en-US" altLang="zh-CN" b="1" dirty="0"/>
                        <a:t>41.43</a:t>
                      </a:r>
                      <a:endParaRPr lang="en-US" b="1"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1368335" y="3772911"/>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118585" y="3780577"/>
            <a:ext cx="1133515"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ja-JP" sz="1400">
                <a:ea typeface="ＭＳ Ｐゴシック"/>
              </a:rPr>
              <a:t>BERT </a:t>
            </a:r>
            <a:endParaRPr lang="en-US" sz="1400"/>
          </a:p>
        </p:txBody>
      </p:sp>
      <p:sp>
        <p:nvSpPr>
          <p:cNvPr id="11" name="TextBox 10">
            <a:extLst>
              <a:ext uri="{FF2B5EF4-FFF2-40B4-BE49-F238E27FC236}">
                <a16:creationId xmlns:a16="http://schemas.microsoft.com/office/drawing/2014/main" id="{1F43357B-B462-D847-BDC3-79AB9AA4B4E4}"/>
              </a:ext>
            </a:extLst>
          </p:cNvPr>
          <p:cNvSpPr txBox="1"/>
          <p:nvPr/>
        </p:nvSpPr>
        <p:spPr>
          <a:xfrm>
            <a:off x="1631092" y="4582997"/>
            <a:ext cx="8128001" cy="1169551"/>
          </a:xfrm>
          <a:prstGeom prst="rect">
            <a:avLst/>
          </a:prstGeom>
          <a:noFill/>
        </p:spPr>
        <p:txBody>
          <a:bodyPr wrap="square" rtlCol="0">
            <a:spAutoFit/>
          </a:bodyPr>
          <a:lstStyle/>
          <a:p>
            <a:r>
              <a:rPr lang="en" altLang="ja-CN" sz="1400" dirty="0">
                <a:solidFill>
                  <a:schemeClr val="dk1"/>
                </a:solidFill>
              </a:rPr>
              <a:t>Bi-LSTM</a:t>
            </a:r>
            <a:r>
              <a:rPr lang="en" altLang="ja-CN" sz="1400" baseline="-25000" dirty="0">
                <a:solidFill>
                  <a:schemeClr val="dk1"/>
                </a:solidFill>
              </a:rPr>
              <a:t>(</a:t>
            </a:r>
            <a:r>
              <a:rPr lang="en-US" altLang="zh-CN" sz="1400" baseline="-25000" dirty="0">
                <a:solidFill>
                  <a:schemeClr val="dk1"/>
                </a:solidFill>
              </a:rPr>
              <a:t>based</a:t>
            </a:r>
            <a:r>
              <a:rPr lang="en" altLang="ja-CN" sz="1400" baseline="-25000" dirty="0">
                <a:solidFill>
                  <a:schemeClr val="dk1"/>
                </a:solidFill>
              </a:rPr>
              <a:t>)</a:t>
            </a:r>
            <a:r>
              <a:rPr lang="en-US" altLang="zh-CN" sz="1400" dirty="0">
                <a:solidFill>
                  <a:schemeClr val="dk1"/>
                </a:solidFill>
              </a:rPr>
              <a:t>:</a:t>
            </a:r>
            <a:r>
              <a:rPr lang="zh-CN" altLang="en-US" sz="1400" dirty="0">
                <a:solidFill>
                  <a:schemeClr val="dk1"/>
                </a:solidFill>
              </a:rPr>
              <a:t> </a:t>
            </a:r>
            <a:r>
              <a:rPr lang="en-US" altLang="zh-CN" sz="1400" dirty="0">
                <a:solidFill>
                  <a:schemeClr val="dk1"/>
                </a:solidFill>
              </a:rPr>
              <a:t>pre-trained</a:t>
            </a:r>
            <a:r>
              <a:rPr lang="zh-CN" altLang="en-US" sz="1400" dirty="0">
                <a:solidFill>
                  <a:schemeClr val="dk1"/>
                </a:solidFill>
              </a:rPr>
              <a:t> </a:t>
            </a:r>
            <a:r>
              <a:rPr lang="en-US" altLang="zh-CN" sz="1400" dirty="0" err="1">
                <a:solidFill>
                  <a:schemeClr val="dk1"/>
                </a:solidFill>
              </a:rPr>
              <a:t>GloVe</a:t>
            </a:r>
            <a:r>
              <a:rPr lang="zh-CN" altLang="en-US" sz="1400" dirty="0">
                <a:solidFill>
                  <a:schemeClr val="dk1"/>
                </a:solidFill>
              </a:rPr>
              <a:t> </a:t>
            </a:r>
            <a:r>
              <a:rPr lang="en-US" altLang="zh-CN" sz="1400" dirty="0">
                <a:solidFill>
                  <a:schemeClr val="dk1"/>
                </a:solidFill>
              </a:rPr>
              <a:t>on</a:t>
            </a:r>
            <a:r>
              <a:rPr lang="zh-CN" altLang="en-US" sz="1400" dirty="0">
                <a:solidFill>
                  <a:schemeClr val="dk1"/>
                </a:solidFill>
              </a:rPr>
              <a:t> </a:t>
            </a:r>
            <a:r>
              <a:rPr lang="en-US" altLang="zh-CN" sz="1400" dirty="0">
                <a:solidFill>
                  <a:schemeClr val="dk1"/>
                </a:solidFill>
              </a:rPr>
              <a:t>Wikipedia</a:t>
            </a:r>
            <a:r>
              <a:rPr lang="zh-CN" altLang="en-US" sz="1400" dirty="0">
                <a:solidFill>
                  <a:schemeClr val="dk1"/>
                </a:solidFill>
              </a:rPr>
              <a:t> </a:t>
            </a:r>
            <a:r>
              <a:rPr lang="en-US" altLang="zh-CN" sz="1400" dirty="0">
                <a:solidFill>
                  <a:schemeClr val="dk1"/>
                </a:solidFill>
              </a:rPr>
              <a:t>and</a:t>
            </a:r>
            <a:r>
              <a:rPr lang="zh-CN" altLang="en-US" sz="1400" dirty="0">
                <a:solidFill>
                  <a:schemeClr val="dk1"/>
                </a:solidFill>
              </a:rPr>
              <a:t> </a:t>
            </a:r>
            <a:r>
              <a:rPr lang="en-US" altLang="zh-CN" sz="1400" dirty="0" err="1">
                <a:solidFill>
                  <a:schemeClr val="dk1"/>
                </a:solidFill>
              </a:rPr>
              <a:t>Gigaword</a:t>
            </a:r>
            <a:endParaRPr lang="en-US" altLang="ja-JP" sz="1400" dirty="0">
              <a:ea typeface="ＭＳ Ｐゴシック"/>
            </a:endParaRPr>
          </a:p>
          <a:p>
            <a:r>
              <a:rPr lang="en" altLang="ja-CN" sz="1400" dirty="0">
                <a:solidFill>
                  <a:schemeClr val="dk1"/>
                </a:solidFill>
              </a:rPr>
              <a:t>Bi-LSTM</a:t>
            </a:r>
            <a:r>
              <a:rPr lang="en-US" altLang="zh-CN" sz="1400" baseline="-25000" dirty="0">
                <a:solidFill>
                  <a:schemeClr val="dk1"/>
                </a:solidFill>
              </a:rPr>
              <a:t>(medical)</a:t>
            </a:r>
            <a:r>
              <a:rPr lang="en-US" altLang="zh-CN" sz="1400" dirty="0">
                <a:solidFill>
                  <a:schemeClr val="dk1"/>
                </a:solidFill>
              </a:rPr>
              <a:t>:</a:t>
            </a:r>
            <a:r>
              <a:rPr lang="zh-CN" altLang="en-US" sz="1400" dirty="0">
                <a:solidFill>
                  <a:schemeClr val="dk1"/>
                </a:solidFill>
              </a:rPr>
              <a:t> </a:t>
            </a:r>
            <a:r>
              <a:rPr lang="en-US" altLang="zh-CN" sz="1400" dirty="0">
                <a:solidFill>
                  <a:schemeClr val="dk1"/>
                </a:solidFill>
              </a:rPr>
              <a:t>pre-trained</a:t>
            </a:r>
            <a:r>
              <a:rPr lang="zh-CN" altLang="en-US" sz="1400" dirty="0">
                <a:solidFill>
                  <a:schemeClr val="dk1"/>
                </a:solidFill>
              </a:rPr>
              <a:t> </a:t>
            </a:r>
            <a:r>
              <a:rPr lang="en-US" altLang="zh-CN" sz="1400" dirty="0">
                <a:solidFill>
                  <a:schemeClr val="dk1"/>
                </a:solidFill>
              </a:rPr>
              <a:t>Word2vec</a:t>
            </a:r>
            <a:r>
              <a:rPr lang="zh-CN" altLang="en-US" sz="1400" dirty="0">
                <a:solidFill>
                  <a:schemeClr val="dk1"/>
                </a:solidFill>
              </a:rPr>
              <a:t> </a:t>
            </a:r>
            <a:r>
              <a:rPr lang="en-US" altLang="zh-CN" sz="1400" dirty="0">
                <a:solidFill>
                  <a:schemeClr val="dk1"/>
                </a:solidFill>
              </a:rPr>
              <a:t>on</a:t>
            </a:r>
            <a:r>
              <a:rPr lang="zh-CN" altLang="en-US" sz="1400" dirty="0">
                <a:solidFill>
                  <a:schemeClr val="dk1"/>
                </a:solidFill>
              </a:rPr>
              <a:t> </a:t>
            </a:r>
            <a:r>
              <a:rPr lang="en-US" altLang="zh-CN" sz="1400" dirty="0">
                <a:solidFill>
                  <a:schemeClr val="dk1"/>
                </a:solidFill>
              </a:rPr>
              <a:t>PubMed</a:t>
            </a:r>
            <a:r>
              <a:rPr lang="zh-CN" altLang="en-US" sz="1400" dirty="0">
                <a:solidFill>
                  <a:schemeClr val="dk1"/>
                </a:solidFill>
              </a:rPr>
              <a:t> </a:t>
            </a:r>
            <a:r>
              <a:rPr lang="en-US" altLang="zh-CN" sz="1400" dirty="0">
                <a:solidFill>
                  <a:schemeClr val="dk1"/>
                </a:solidFill>
              </a:rPr>
              <a:t>abstracts</a:t>
            </a:r>
            <a:r>
              <a:rPr lang="zh-CN" altLang="en-US" sz="1400" dirty="0">
                <a:solidFill>
                  <a:schemeClr val="dk1"/>
                </a:solidFill>
              </a:rPr>
              <a:t> </a:t>
            </a:r>
            <a:r>
              <a:rPr lang="en-US" altLang="zh-CN" sz="1400" dirty="0">
                <a:solidFill>
                  <a:schemeClr val="dk1"/>
                </a:solidFill>
              </a:rPr>
              <a:t>and</a:t>
            </a:r>
            <a:r>
              <a:rPr lang="zh-CN" altLang="en-US" sz="1400" dirty="0">
                <a:solidFill>
                  <a:schemeClr val="dk1"/>
                </a:solidFill>
              </a:rPr>
              <a:t> </a:t>
            </a:r>
            <a:r>
              <a:rPr lang="en-US" altLang="zh-CN" sz="1400" dirty="0">
                <a:solidFill>
                  <a:schemeClr val="dk1"/>
                </a:solidFill>
              </a:rPr>
              <a:t>PMC</a:t>
            </a:r>
            <a:endParaRPr lang="en-US" altLang="ja-JP" sz="1400" dirty="0">
              <a:ea typeface="ＭＳ Ｐゴシック"/>
            </a:endParaRPr>
          </a:p>
          <a:p>
            <a:r>
              <a:rPr lang="en-US" altLang="ja-CN" sz="1400" dirty="0"/>
              <a:t>BERT</a:t>
            </a:r>
            <a:r>
              <a:rPr lang="en-US" altLang="zh-CN" sz="1400" baseline="-25000" dirty="0"/>
              <a:t>(</a:t>
            </a:r>
            <a:r>
              <a:rPr lang="en-US" altLang="zh-CN" sz="1400" baseline="-25000" dirty="0">
                <a:solidFill>
                  <a:schemeClr val="dk1"/>
                </a:solidFill>
              </a:rPr>
              <a:t>based</a:t>
            </a:r>
            <a:r>
              <a:rPr lang="en-US" altLang="zh-CN" sz="1400" baseline="-25000" dirty="0"/>
              <a:t>)</a:t>
            </a:r>
            <a:r>
              <a:rPr lang="zh-CN" altLang="en-US" sz="1400" baseline="-25000" dirty="0"/>
              <a:t> </a:t>
            </a:r>
            <a:r>
              <a:rPr lang="en-US" altLang="zh-CN" sz="1400" dirty="0"/>
              <a:t>:</a:t>
            </a:r>
            <a:r>
              <a:rPr lang="zh-CN" altLang="en-US" sz="1400"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p>
          <a:p>
            <a:r>
              <a:rPr lang="en-US" sz="1400" dirty="0"/>
              <a:t>BERT</a:t>
            </a:r>
            <a:r>
              <a:rPr lang="en-US" sz="1400" baseline="-25000" dirty="0"/>
              <a:t>(</a:t>
            </a:r>
            <a:r>
              <a:rPr lang="en-US" altLang="zh-CN" sz="1400" baseline="-25000" dirty="0">
                <a:solidFill>
                  <a:schemeClr val="dk1"/>
                </a:solidFill>
              </a:rPr>
              <a:t>medical</a:t>
            </a:r>
            <a:r>
              <a:rPr lang="en-US" sz="1400" baseline="-25000" dirty="0"/>
              <a:t>)</a:t>
            </a:r>
            <a:r>
              <a:rPr lang="zh-CN" altLang="en-US" sz="1400" baseline="-25000" dirty="0"/>
              <a:t> </a:t>
            </a:r>
            <a:r>
              <a:rPr lang="en-US" sz="1400" dirty="0"/>
              <a:t>: pre-trained BERT on PubMed abstracts</a:t>
            </a:r>
          </a:p>
          <a:p>
            <a:r>
              <a:rPr lang="en-US" sz="1400" dirty="0"/>
              <a:t>BERT</a:t>
            </a:r>
            <a:r>
              <a:rPr lang="en-US" altLang="zh-CN" sz="1400" baseline="-25000" dirty="0"/>
              <a:t>(</a:t>
            </a:r>
            <a:r>
              <a:rPr lang="en-US" altLang="zh-CN" sz="1400" baseline="-25000" dirty="0" err="1"/>
              <a:t>medical+clinical</a:t>
            </a:r>
            <a:r>
              <a:rPr lang="en-US" altLang="zh-CN" sz="1400" baseline="-25000" dirty="0"/>
              <a:t>)</a:t>
            </a:r>
            <a:r>
              <a:rPr lang="en-US" sz="1400" dirty="0"/>
              <a:t>: pre-trained BERT on </a:t>
            </a:r>
            <a:r>
              <a:rPr lang="en-US" altLang="ja-JP" sz="1400" dirty="0">
                <a:ea typeface="ＭＳ Ｐゴシック"/>
              </a:rPr>
              <a:t>PubMed abstracts and MIMIC-III (clinical notes)</a:t>
            </a:r>
            <a:endParaRPr lang="en-US" sz="1400" dirty="0"/>
          </a:p>
        </p:txBody>
      </p:sp>
      <p:cxnSp>
        <p:nvCxnSpPr>
          <p:cNvPr id="6" name="直線矢印コネクタ 5">
            <a:extLst>
              <a:ext uri="{FF2B5EF4-FFF2-40B4-BE49-F238E27FC236}">
                <a16:creationId xmlns:a16="http://schemas.microsoft.com/office/drawing/2014/main" id="{EEB53D4F-26B0-E646-B590-79580EF5B243}"/>
              </a:ext>
            </a:extLst>
          </p:cNvPr>
          <p:cNvCxnSpPr/>
          <p:nvPr/>
        </p:nvCxnSpPr>
        <p:spPr>
          <a:xfrm>
            <a:off x="1321269" y="3127443"/>
            <a:ext cx="262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2A0D2F2A-7CE0-7040-9E10-6779814A9E25}"/>
              </a:ext>
            </a:extLst>
          </p:cNvPr>
          <p:cNvSpPr txBox="1"/>
          <p:nvPr/>
        </p:nvSpPr>
        <p:spPr>
          <a:xfrm>
            <a:off x="118584" y="2930791"/>
            <a:ext cx="1461747"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zh-CN" sz="1400">
                <a:ea typeface="ＭＳ Ｐゴシック"/>
              </a:rPr>
              <a:t>Word2vec</a:t>
            </a:r>
            <a:endParaRPr lang="en-US" sz="1400"/>
          </a:p>
        </p:txBody>
      </p:sp>
      <p:sp>
        <p:nvSpPr>
          <p:cNvPr id="7" name="角丸四角形 6">
            <a:extLst>
              <a:ext uri="{FF2B5EF4-FFF2-40B4-BE49-F238E27FC236}">
                <a16:creationId xmlns:a16="http://schemas.microsoft.com/office/drawing/2014/main" id="{88781A53-9243-7241-A35E-7AEEB24B83E0}"/>
              </a:ext>
            </a:extLst>
          </p:cNvPr>
          <p:cNvSpPr/>
          <p:nvPr/>
        </p:nvSpPr>
        <p:spPr>
          <a:xfrm>
            <a:off x="1546465" y="2527923"/>
            <a:ext cx="2578063" cy="7892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cxnSp>
        <p:nvCxnSpPr>
          <p:cNvPr id="12" name="直線矢印コネクタ 11">
            <a:extLst>
              <a:ext uri="{FF2B5EF4-FFF2-40B4-BE49-F238E27FC236}">
                <a16:creationId xmlns:a16="http://schemas.microsoft.com/office/drawing/2014/main" id="{5BDD8BE1-7675-0141-BC39-3C11A8A8C471}"/>
              </a:ext>
            </a:extLst>
          </p:cNvPr>
          <p:cNvCxnSpPr>
            <a:cxnSpLocks/>
          </p:cNvCxnSpPr>
          <p:nvPr/>
        </p:nvCxnSpPr>
        <p:spPr>
          <a:xfrm flipH="1">
            <a:off x="3805039" y="1635376"/>
            <a:ext cx="943231" cy="8102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88CE1AC-59AF-5F41-BDC7-D1090B540A84}"/>
              </a:ext>
            </a:extLst>
          </p:cNvPr>
          <p:cNvSpPr txBox="1"/>
          <p:nvPr/>
        </p:nvSpPr>
        <p:spPr>
          <a:xfrm>
            <a:off x="4737760" y="1450710"/>
            <a:ext cx="1813564" cy="369332"/>
          </a:xfrm>
          <a:prstGeom prst="rect">
            <a:avLst/>
          </a:prstGeom>
          <a:noFill/>
        </p:spPr>
        <p:txBody>
          <a:bodyPr wrap="square" rtlCol="0">
            <a:spAutoFit/>
          </a:bodyPr>
          <a:lstStyle/>
          <a:p>
            <a:r>
              <a:rPr kumimoji="1" lang="en-US" altLang="zh-CN" b="1" dirty="0"/>
              <a:t>baseline</a:t>
            </a:r>
            <a:endParaRPr kumimoji="1" lang="ja-CN" altLang="en-US" b="1" dirty="0"/>
          </a:p>
        </p:txBody>
      </p:sp>
    </p:spTree>
    <p:extLst>
      <p:ext uri="{BB962C8B-B14F-4D97-AF65-F5344CB8AC3E}">
        <p14:creationId xmlns:p14="http://schemas.microsoft.com/office/powerpoint/2010/main" val="26755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754082"/>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en-US" altLang="zh-CN" sz="4000" b="1" dirty="0">
                <a:solidFill>
                  <a:schemeClr val="tx1"/>
                </a:solidFill>
                <a:latin typeface="+mn-lt"/>
                <a:ea typeface="ＭＳ Ｐゴシック"/>
              </a:rPr>
              <a:t>DEIM2021</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3108341776"/>
              </p:ext>
            </p:extLst>
          </p:nvPr>
        </p:nvGraphicFramePr>
        <p:xfrm>
          <a:off x="3501482" y="1293541"/>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422815"/>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a:t>F</a:t>
            </a:r>
            <a:r>
              <a:rPr kumimoji="1" lang="ja-CN" altLang="en-US"/>
              <a:t>値</a:t>
            </a:r>
            <a:endParaRPr kumimoji="1" lang="en-US" altLang="ja-CN"/>
          </a:p>
          <a:p>
            <a:pPr marL="742950" lvl="1" indent="-285750">
              <a:buFont typeface="Arial" panose="020B0604020202020204" pitchFamily="34" charset="0"/>
              <a:buChar char="•"/>
            </a:pPr>
            <a:r>
              <a:rPr kumimoji="1" lang="ja-CN" altLang="en-US"/>
              <a:t>固有表現</a:t>
            </a:r>
            <a:endParaRPr kumimoji="1" lang="en-US" altLang="ja-CN"/>
          </a:p>
          <a:p>
            <a:pPr marL="742950" lvl="1" indent="-285750">
              <a:buFont typeface="Arial" panose="020B0604020202020204" pitchFamily="34" charset="0"/>
              <a:buChar char="•"/>
            </a:pPr>
            <a:r>
              <a:rPr kumimoji="1" lang="ja-CN" altLang="en-US"/>
              <a:t>エンティティ関係</a:t>
            </a:r>
          </a:p>
        </p:txBody>
      </p:sp>
    </p:spTree>
    <p:extLst>
      <p:ext uri="{BB962C8B-B14F-4D97-AF65-F5344CB8AC3E}">
        <p14:creationId xmlns:p14="http://schemas.microsoft.com/office/powerpoint/2010/main" val="48528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前回の振り返り</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790248"/>
            <a:ext cx="9896541" cy="461664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000" b="1" dirty="0">
                <a:ea typeface="MS Gothic" panose="020B0609070205080204" pitchFamily="49" charset="-128"/>
              </a:rPr>
              <a:t>N2C2</a:t>
            </a:r>
            <a:r>
              <a:rPr kumimoji="1" lang="zh-CN" altLang="en-US" sz="2000" b="1" dirty="0">
                <a:ea typeface="MS Gothic" panose="020B0609070205080204" pitchFamily="49" charset="-128"/>
              </a:rPr>
              <a:t>データセット</a:t>
            </a:r>
            <a:endParaRPr kumimoji="1" lang="en-US" altLang="zh-CN" sz="2000" b="1" dirty="0">
              <a:ea typeface="MS Gothic" panose="020B0609070205080204" pitchFamily="49" charset="-128"/>
            </a:endParaRPr>
          </a:p>
          <a:p>
            <a:pPr marL="914400" lvl="1" indent="-457200">
              <a:buFont typeface="Arial" panose="020B0604020202020204" pitchFamily="34" charset="0"/>
              <a:buChar char="•"/>
            </a:pPr>
            <a:r>
              <a:rPr lang="ja-CN" altLang="en-US" dirty="0">
                <a:latin typeface="MS Gothic" panose="020B0609070205080204" pitchFamily="49" charset="-128"/>
                <a:ea typeface="MS Gothic" panose="020B0609070205080204" pitchFamily="49" charset="-128"/>
              </a:rPr>
              <a:t>固有表現のカテゴリ（９つ）</a:t>
            </a:r>
            <a:endParaRPr lang="en-US" altLang="ja-CN"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lang="en-US" altLang="zh-CN" dirty="0"/>
              <a:t>Drug,</a:t>
            </a:r>
            <a:r>
              <a:rPr lang="en" altLang="ja-CN" dirty="0"/>
              <a:t>Strength</a:t>
            </a:r>
            <a:r>
              <a:rPr lang="en-US" altLang="zh-CN" dirty="0"/>
              <a:t>,</a:t>
            </a:r>
            <a:r>
              <a:rPr lang="en" altLang="ja-CN" dirty="0"/>
              <a:t> Form</a:t>
            </a:r>
            <a:r>
              <a:rPr lang="en-US" altLang="zh-CN" dirty="0"/>
              <a:t>,</a:t>
            </a:r>
            <a:r>
              <a:rPr lang="en" altLang="ja-CN" dirty="0"/>
              <a:t> Dosage</a:t>
            </a:r>
            <a:r>
              <a:rPr lang="en-US" altLang="zh-CN" dirty="0"/>
              <a:t>,</a:t>
            </a:r>
            <a:r>
              <a:rPr lang="en" altLang="ja-CN" dirty="0"/>
              <a:t> Frequency</a:t>
            </a:r>
            <a:r>
              <a:rPr lang="en-US" altLang="zh-CN" dirty="0"/>
              <a:t>,</a:t>
            </a:r>
            <a:r>
              <a:rPr lang="en" altLang="ja-CN" dirty="0"/>
              <a:t> Route</a:t>
            </a:r>
            <a:r>
              <a:rPr lang="en-US" altLang="zh-CN" dirty="0"/>
              <a:t>,</a:t>
            </a:r>
            <a:r>
              <a:rPr lang="en" altLang="ja-CN" dirty="0"/>
              <a:t> Duration</a:t>
            </a:r>
            <a:r>
              <a:rPr lang="en-US" altLang="zh-CN" dirty="0"/>
              <a:t>,</a:t>
            </a:r>
            <a:r>
              <a:rPr lang="en" altLang="ja-CN" dirty="0"/>
              <a:t> Reason</a:t>
            </a:r>
            <a:r>
              <a:rPr lang="en-US" altLang="zh-CN" dirty="0"/>
              <a:t>,</a:t>
            </a:r>
            <a:r>
              <a:rPr kumimoji="1" lang="en-US" altLang="zh-CN" dirty="0">
                <a:ea typeface="MS Gothic" panose="020B0609070205080204" pitchFamily="49" charset="-128"/>
              </a:rPr>
              <a:t> Adverse</a:t>
            </a:r>
            <a:r>
              <a:rPr kumimoji="1" lang="zh-CN" altLang="en-US" dirty="0">
                <a:ea typeface="MS Gothic" panose="020B0609070205080204" pitchFamily="49" charset="-128"/>
              </a:rPr>
              <a:t> </a:t>
            </a:r>
            <a:r>
              <a:rPr kumimoji="1" lang="en-US" altLang="zh-CN" dirty="0">
                <a:ea typeface="MS Gothic" panose="020B0609070205080204" pitchFamily="49" charset="-128"/>
              </a:rPr>
              <a:t>drug</a:t>
            </a:r>
            <a:r>
              <a:rPr kumimoji="1" lang="zh-CN" altLang="en-US" dirty="0">
                <a:ea typeface="MS Gothic" panose="020B0609070205080204" pitchFamily="49" charset="-128"/>
              </a:rPr>
              <a:t> </a:t>
            </a:r>
            <a:r>
              <a:rPr kumimoji="1" lang="en-US" altLang="zh-CN" dirty="0">
                <a:ea typeface="MS Gothic" panose="020B0609070205080204" pitchFamily="49" charset="-128"/>
              </a:rPr>
              <a:t>events</a:t>
            </a:r>
          </a:p>
          <a:p>
            <a:pPr marL="914400" lvl="1" indent="-457200">
              <a:buFont typeface="Arial" panose="020B0604020202020204" pitchFamily="34" charset="0"/>
              <a:buChar char="•"/>
            </a:pPr>
            <a:r>
              <a:rPr kumimoji="1" lang="ja-CN" altLang="en-US" dirty="0">
                <a:latin typeface="MS Gothic" panose="020B0609070205080204" pitchFamily="49" charset="-128"/>
                <a:ea typeface="MS Gothic" panose="020B0609070205080204" pitchFamily="49" charset="-128"/>
              </a:rPr>
              <a:t>関係のカテゴリ（８つ）</a:t>
            </a:r>
            <a:endParaRPr kumimoji="1" lang="en-US" altLang="ja-CN"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lang="en" altLang="ja-CN" dirty="0"/>
              <a:t>Strength-Drug</a:t>
            </a:r>
            <a:r>
              <a:rPr lang="en-US" altLang="zh-CN" dirty="0"/>
              <a:t>,</a:t>
            </a:r>
            <a:r>
              <a:rPr lang="en" altLang="ja-CN" dirty="0"/>
              <a:t> Form-Drug</a:t>
            </a:r>
            <a:r>
              <a:rPr lang="en-US" altLang="zh-CN" dirty="0"/>
              <a:t>,</a:t>
            </a:r>
            <a:r>
              <a:rPr lang="en" altLang="ja-CN" dirty="0"/>
              <a:t> Dosage-Drug</a:t>
            </a:r>
            <a:r>
              <a:rPr lang="en-US" altLang="zh-CN" dirty="0"/>
              <a:t>,</a:t>
            </a:r>
            <a:r>
              <a:rPr lang="en" altLang="ja-CN" dirty="0"/>
              <a:t> Frequency-Drug</a:t>
            </a:r>
            <a:r>
              <a:rPr lang="en-US" altLang="zh-CN" dirty="0"/>
              <a:t>,</a:t>
            </a:r>
            <a:r>
              <a:rPr lang="en" altLang="ja-CN" dirty="0"/>
              <a:t> Route-Drug</a:t>
            </a:r>
            <a:r>
              <a:rPr lang="en-US" altLang="zh-CN" dirty="0"/>
              <a:t>,</a:t>
            </a:r>
            <a:r>
              <a:rPr lang="en" altLang="ja-CN" dirty="0"/>
              <a:t> Duration-Drug</a:t>
            </a:r>
            <a:r>
              <a:rPr lang="en-US" altLang="zh-CN" dirty="0"/>
              <a:t>,</a:t>
            </a:r>
            <a:r>
              <a:rPr lang="en" altLang="ja-CN" dirty="0"/>
              <a:t> Reason-Drug</a:t>
            </a:r>
            <a:r>
              <a:rPr lang="en-US" altLang="zh-CN" dirty="0"/>
              <a:t>,</a:t>
            </a:r>
            <a:r>
              <a:rPr lang="en" altLang="ja-CN" dirty="0"/>
              <a:t> ADE-Drug</a:t>
            </a:r>
            <a:endParaRPr lang="en-US" altLang="ja-CN"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lang="en-US" altLang="ja-JP" sz="2000" b="1" dirty="0"/>
              <a:t>End</a:t>
            </a:r>
            <a:r>
              <a:rPr lang="en-US" altLang="zh-CN" sz="2000" b="1" dirty="0"/>
              <a:t>-to-End</a:t>
            </a:r>
            <a:r>
              <a:rPr lang="zh-CN" altLang="en-US" sz="2000" b="1" dirty="0"/>
              <a:t> </a:t>
            </a:r>
            <a:r>
              <a:rPr lang="en-US" altLang="zh-CN" sz="2000" b="1" dirty="0"/>
              <a:t>system</a:t>
            </a:r>
          </a:p>
          <a:p>
            <a:pPr marL="914400" lvl="1" indent="-457200">
              <a:buFont typeface="Arial" panose="020B0604020202020204" pitchFamily="34" charset="0"/>
              <a:buChar char="•"/>
            </a:pPr>
            <a:r>
              <a:rPr lang="ja-JP" altLang="en-US">
                <a:latin typeface="MS Gothic" panose="020B0609070205080204" pitchFamily="49" charset="-128"/>
                <a:ea typeface="MS Gothic" panose="020B0609070205080204" pitchFamily="49" charset="-128"/>
              </a:rPr>
              <a:t>最上位チーム</a:t>
            </a:r>
            <a:endParaRPr lang="en-US" altLang="ja-JP"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lang="ja-JP" altLang="en-US">
                <a:latin typeface="MS Gothic" panose="020B0609070205080204" pitchFamily="49" charset="-128"/>
                <a:ea typeface="MS Gothic" panose="020B0609070205080204" pitchFamily="49" charset="-128"/>
              </a:rPr>
              <a:t>実験手法：</a:t>
            </a:r>
            <a:r>
              <a:rPr lang="en-US" altLang="ja-JP" dirty="0" err="1">
                <a:ea typeface="MS Gothic" panose="020B0609070205080204" pitchFamily="49" charset="-128"/>
              </a:rPr>
              <a:t>bilstm</a:t>
            </a:r>
            <a:r>
              <a:rPr lang="en-US" altLang="ja-JP" dirty="0">
                <a:ea typeface="MS Gothic" panose="020B0609070205080204" pitchFamily="49" charset="-128"/>
              </a:rPr>
              <a:t> + </a:t>
            </a:r>
            <a:r>
              <a:rPr lang="en-US" altLang="ja-JP" dirty="0" err="1">
                <a:ea typeface="MS Gothic" panose="020B0609070205080204" pitchFamily="49" charset="-128"/>
              </a:rPr>
              <a:t>crf</a:t>
            </a:r>
            <a:r>
              <a:rPr lang="en-US" altLang="ja-JP" dirty="0">
                <a:ea typeface="MS Gothic" panose="020B0609070205080204" pitchFamily="49" charset="-128"/>
              </a:rPr>
              <a:t>(joint method)</a:t>
            </a:r>
          </a:p>
          <a:p>
            <a:pPr marL="1371600" lvl="2" indent="-457200">
              <a:buFont typeface="Arial" panose="020B0604020202020204" pitchFamily="34" charset="0"/>
              <a:buChar char="•"/>
            </a:pPr>
            <a:r>
              <a:rPr lang="ja-JP" altLang="en-US">
                <a:ea typeface="MS Gothic" panose="020B0609070205080204" pitchFamily="49" charset="-128"/>
              </a:rPr>
              <a:t>実験結果：</a:t>
            </a:r>
            <a:r>
              <a:rPr lang="en-US" altLang="ja-JP" dirty="0">
                <a:ea typeface="MS Gothic" panose="020B0609070205080204" pitchFamily="49" charset="-128"/>
              </a:rPr>
              <a:t>F</a:t>
            </a:r>
            <a:r>
              <a:rPr lang="ja-JP" altLang="en-US">
                <a:ea typeface="MS Gothic" panose="020B0609070205080204" pitchFamily="49" charset="-128"/>
              </a:rPr>
              <a:t>値：</a:t>
            </a:r>
            <a:r>
              <a:rPr lang="en-US" altLang="ja-JP" dirty="0">
                <a:ea typeface="MS Gothic" panose="020B0609070205080204" pitchFamily="49" charset="-128"/>
              </a:rPr>
              <a:t>0.8905</a:t>
            </a:r>
          </a:p>
          <a:p>
            <a:pPr marL="457200" indent="-457200">
              <a:buFont typeface="Arial" panose="020B0604020202020204" pitchFamily="34" charset="0"/>
              <a:buChar char="•"/>
            </a:pPr>
            <a:r>
              <a:rPr lang="en-US" altLang="ja-JP" sz="2000" b="1" dirty="0">
                <a:ea typeface="MS Gothic" panose="020B0609070205080204" pitchFamily="49" charset="-128"/>
              </a:rPr>
              <a:t>n2c2 vs i2b2</a:t>
            </a:r>
          </a:p>
          <a:p>
            <a:pPr marL="914400" lvl="1" indent="-457200">
              <a:buFont typeface="Arial" panose="020B0604020202020204" pitchFamily="34" charset="0"/>
              <a:buChar char="•"/>
            </a:pPr>
            <a:r>
              <a:rPr lang="ja-JP" altLang="en-US">
                <a:ea typeface="MS Gothic" panose="020B0609070205080204" pitchFamily="49" charset="-128"/>
              </a:rPr>
              <a:t>データ量</a:t>
            </a:r>
            <a:r>
              <a:rPr lang="en-US" altLang="ja-JP" dirty="0">
                <a:ea typeface="MS Gothic" panose="020B0609070205080204" pitchFamily="49" charset="-128"/>
              </a:rPr>
              <a:t>(train data + dev data)</a:t>
            </a:r>
          </a:p>
          <a:p>
            <a:pPr marL="1371600" lvl="2" indent="-457200">
              <a:buFont typeface="Arial" panose="020B0604020202020204" pitchFamily="34" charset="0"/>
              <a:buChar char="•"/>
            </a:pPr>
            <a:r>
              <a:rPr lang="en-US" altLang="ja-JP" dirty="0">
                <a:ea typeface="MS Gothic" panose="020B0609070205080204" pitchFamily="49" charset="-128"/>
              </a:rPr>
              <a:t>n2c2:18617</a:t>
            </a:r>
            <a:r>
              <a:rPr lang="ja-JP" altLang="en-US">
                <a:ea typeface="MS Gothic" panose="020B0609070205080204" pitchFamily="49" charset="-128"/>
              </a:rPr>
              <a:t>文</a:t>
            </a:r>
            <a:r>
              <a:rPr lang="en-US" altLang="ja-JP" dirty="0">
                <a:ea typeface="MS Gothic" panose="020B0609070205080204" pitchFamily="49" charset="-128"/>
              </a:rPr>
              <a:t>		i2b2:5022</a:t>
            </a:r>
            <a:r>
              <a:rPr lang="ja-JP" altLang="en-US">
                <a:ea typeface="MS Gothic" panose="020B0609070205080204" pitchFamily="49" charset="-128"/>
              </a:rPr>
              <a:t>文</a:t>
            </a:r>
            <a:endParaRPr lang="en-US" altLang="ja-JP" dirty="0">
              <a:ea typeface="MS Gothic" panose="020B0609070205080204" pitchFamily="49" charset="-128"/>
            </a:endParaRPr>
          </a:p>
          <a:p>
            <a:pPr marL="914400" lvl="1" indent="-457200">
              <a:buFont typeface="Arial" panose="020B0604020202020204" pitchFamily="34" charset="0"/>
              <a:buChar char="•"/>
            </a:pPr>
            <a:r>
              <a:rPr lang="ja-JP" altLang="en-US">
                <a:ea typeface="MS Gothic" panose="020B0609070205080204" pitchFamily="49" charset="-128"/>
              </a:rPr>
              <a:t>固有表現と関係のカテゴリ</a:t>
            </a:r>
            <a:endParaRPr lang="en-US" altLang="ja-JP" dirty="0">
              <a:ea typeface="MS Gothic" panose="020B0609070205080204" pitchFamily="49" charset="-128"/>
            </a:endParaRPr>
          </a:p>
          <a:p>
            <a:pPr marL="1371600" lvl="2" indent="-457200">
              <a:buFont typeface="Arial" panose="020B0604020202020204" pitchFamily="34" charset="0"/>
              <a:buChar char="•"/>
            </a:pPr>
            <a:r>
              <a:rPr lang="en-US" altLang="ja-JP" dirty="0">
                <a:ea typeface="MS Gothic" panose="020B0609070205080204" pitchFamily="49" charset="-128"/>
              </a:rPr>
              <a:t>n2c2:	</a:t>
            </a:r>
            <a:r>
              <a:rPr lang="ja-JP" altLang="en-US">
                <a:ea typeface="MS Gothic" panose="020B0609070205080204" pitchFamily="49" charset="-128"/>
              </a:rPr>
              <a:t>固有表現</a:t>
            </a:r>
            <a:r>
              <a:rPr lang="en-US" altLang="ja-JP" dirty="0">
                <a:ea typeface="MS Gothic" panose="020B0609070205080204" pitchFamily="49" charset="-128"/>
              </a:rPr>
              <a:t>:9		</a:t>
            </a:r>
            <a:r>
              <a:rPr lang="ja-JP" altLang="en-US">
                <a:ea typeface="MS Gothic" panose="020B0609070205080204" pitchFamily="49" charset="-128"/>
              </a:rPr>
              <a:t>関係：</a:t>
            </a:r>
            <a:r>
              <a:rPr lang="en-US" altLang="ja-JP" dirty="0">
                <a:ea typeface="MS Gothic" panose="020B0609070205080204" pitchFamily="49" charset="-128"/>
              </a:rPr>
              <a:t>8</a:t>
            </a:r>
          </a:p>
          <a:p>
            <a:pPr marL="1371600" lvl="2" indent="-457200">
              <a:buFont typeface="Arial" panose="020B0604020202020204" pitchFamily="34" charset="0"/>
              <a:buChar char="•"/>
            </a:pPr>
            <a:r>
              <a:rPr lang="en-US" altLang="ja-JP" dirty="0">
                <a:ea typeface="MS Gothic" panose="020B0609070205080204" pitchFamily="49" charset="-128"/>
              </a:rPr>
              <a:t>i2b2:	</a:t>
            </a:r>
            <a:r>
              <a:rPr lang="ja-JP" altLang="en-US">
                <a:ea typeface="MS Gothic" panose="020B0609070205080204" pitchFamily="49" charset="-128"/>
              </a:rPr>
              <a:t>固有表現</a:t>
            </a:r>
            <a:r>
              <a:rPr lang="en-US" altLang="ja-JP" dirty="0">
                <a:ea typeface="MS Gothic" panose="020B0609070205080204" pitchFamily="49" charset="-128"/>
              </a:rPr>
              <a:t>:3		</a:t>
            </a:r>
            <a:r>
              <a:rPr lang="ja-JP" altLang="en-US">
                <a:ea typeface="MS Gothic" panose="020B0609070205080204" pitchFamily="49" charset="-128"/>
              </a:rPr>
              <a:t>関係：</a:t>
            </a:r>
            <a:r>
              <a:rPr lang="en-US" altLang="ja-JP" dirty="0">
                <a:ea typeface="MS Gothic" panose="020B0609070205080204" pitchFamily="49" charset="-128"/>
              </a:rPr>
              <a:t>8</a:t>
            </a:r>
          </a:p>
        </p:txBody>
      </p:sp>
      <p:sp>
        <p:nvSpPr>
          <p:cNvPr id="7" name="テキスト ボックス 6">
            <a:extLst>
              <a:ext uri="{FF2B5EF4-FFF2-40B4-BE49-F238E27FC236}">
                <a16:creationId xmlns:a16="http://schemas.microsoft.com/office/drawing/2014/main" id="{82C8EDC8-00B5-FC4C-B40D-4DEB7539405B}"/>
              </a:ext>
            </a:extLst>
          </p:cNvPr>
          <p:cNvSpPr txBox="1"/>
          <p:nvPr/>
        </p:nvSpPr>
        <p:spPr>
          <a:xfrm>
            <a:off x="6747641" y="5597806"/>
            <a:ext cx="5675455" cy="738664"/>
          </a:xfrm>
          <a:prstGeom prst="rect">
            <a:avLst/>
          </a:prstGeom>
          <a:noFill/>
        </p:spPr>
        <p:txBody>
          <a:bodyPr wrap="square" rtlCol="0">
            <a:spAutoFit/>
          </a:bodyPr>
          <a:lstStyle/>
          <a:p>
            <a:r>
              <a:rPr lang="en" altLang="ja-CN" sz="1200" dirty="0"/>
              <a:t>[</a:t>
            </a:r>
            <a:r>
              <a:rPr lang="en-US" altLang="zh-CN" sz="1200" dirty="0"/>
              <a:t>4</a:t>
            </a:r>
            <a:r>
              <a:rPr lang="en" altLang="ja-CN" sz="1200" dirty="0"/>
              <a:t>]</a:t>
            </a:r>
            <a:r>
              <a:rPr lang="en" altLang="ja-CN" dirty="0"/>
              <a:t> </a:t>
            </a:r>
            <a:r>
              <a:rPr lang="en" altLang="ja-CN" sz="1200" dirty="0"/>
              <a:t>Henry, S., Buchan, K., </a:t>
            </a:r>
            <a:r>
              <a:rPr lang="en" altLang="ja-CN" sz="1200" dirty="0" err="1"/>
              <a:t>Filannino</a:t>
            </a:r>
            <a:r>
              <a:rPr lang="en" altLang="ja-CN" sz="1200" dirty="0"/>
              <a:t>, M., Stubbs, A., &amp; </a:t>
            </a:r>
            <a:r>
              <a:rPr lang="en" altLang="ja-CN" sz="1200" dirty="0" err="1"/>
              <a:t>Uzuner</a:t>
            </a:r>
            <a:r>
              <a:rPr lang="en" altLang="ja-CN" sz="1200" dirty="0"/>
              <a:t>, O. (2020). 2018 n2c2 shared task on adverse drug events and medication extraction in electronic health records. Journal of the American Medical Informatics Association, 27(1), 3-12.</a:t>
            </a:r>
            <a:endParaRPr lang="ja-CN" altLang="en-US" sz="1200" dirty="0"/>
          </a:p>
        </p:txBody>
      </p:sp>
    </p:spTree>
    <p:extLst>
      <p:ext uri="{BB962C8B-B14F-4D97-AF65-F5344CB8AC3E}">
        <p14:creationId xmlns:p14="http://schemas.microsoft.com/office/powerpoint/2010/main" val="230111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進捗</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53943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ea typeface="MS Gothic" panose="020B0609070205080204" pitchFamily="49" charset="-128"/>
              </a:rPr>
              <a:t>データ前処理のエラー訂正</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zh-CN" altLang="en-US" sz="2800" dirty="0">
                <a:ea typeface="MS Gothic" panose="020B0609070205080204" pitchFamily="49" charset="-128"/>
              </a:rPr>
              <a:t>一文に複数の関係が存在するのは正しくと含めていなかった</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BERT</a:t>
            </a:r>
            <a:r>
              <a:rPr kumimoji="1" lang="en-US" altLang="zh-CN" sz="2800" baseline="-25000" dirty="0">
                <a:ea typeface="MS Gothic" panose="020B0609070205080204" pitchFamily="49" charset="-128"/>
              </a:rPr>
              <a:t>(general)</a:t>
            </a:r>
            <a:r>
              <a:rPr kumimoji="1" lang="en-US" altLang="zh-CN" sz="2800" dirty="0">
                <a:ea typeface="MS Gothic" panose="020B0609070205080204" pitchFamily="49" charset="-128"/>
              </a:rPr>
              <a:t>,</a:t>
            </a:r>
            <a:r>
              <a:rPr lang="en-US" altLang="ja-CN" sz="2800" baseline="-25000" dirty="0"/>
              <a:t> </a:t>
            </a:r>
            <a:r>
              <a:rPr lang="en-US" altLang="ja-CN" sz="2800" dirty="0"/>
              <a:t>BERT</a:t>
            </a:r>
            <a:r>
              <a:rPr lang="en-US" altLang="zh-CN" sz="2800" baseline="-25000" dirty="0"/>
              <a:t>(medical)</a:t>
            </a:r>
            <a:r>
              <a:rPr lang="en-US" altLang="zh-CN" sz="2800" dirty="0"/>
              <a:t> ,</a:t>
            </a:r>
            <a:r>
              <a:rPr kumimoji="1" lang="en-US" altLang="zh-CN" sz="2800" dirty="0">
                <a:ea typeface="MS Gothic" panose="020B0609070205080204" pitchFamily="49" charset="-128"/>
              </a:rPr>
              <a:t>Character-BERT</a:t>
            </a:r>
            <a:r>
              <a:rPr kumimoji="1" lang="en-US" altLang="zh-CN" sz="2800" baseline="-25000" dirty="0">
                <a:ea typeface="MS Gothic" panose="020B0609070205080204" pitchFamily="49" charset="-128"/>
              </a:rPr>
              <a:t> (general)</a:t>
            </a:r>
            <a:r>
              <a:rPr kumimoji="1" lang="en-US" altLang="zh-CN" sz="2800" dirty="0">
                <a:ea typeface="MS Gothic" panose="020B0609070205080204" pitchFamily="49" charset="-128"/>
              </a:rPr>
              <a:t>, Character-BERT</a:t>
            </a:r>
            <a:r>
              <a:rPr kumimoji="1" lang="en-US" altLang="zh-CN" sz="2800" baseline="-25000" dirty="0">
                <a:ea typeface="MS Gothic" panose="020B0609070205080204" pitchFamily="49" charset="-128"/>
              </a:rPr>
              <a:t> (medical)</a:t>
            </a:r>
            <a:r>
              <a:rPr kumimoji="1" lang="zh-CN" altLang="en-US" sz="2800" dirty="0">
                <a:ea typeface="MS Gothic" panose="020B0609070205080204" pitchFamily="49" charset="-128"/>
              </a:rPr>
              <a:t>を用いて、改めて実験を行った</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en-US" altLang="zh-CN" sz="2800" dirty="0">
                <a:ea typeface="MS Gothic" panose="020B0609070205080204" pitchFamily="49" charset="-128"/>
              </a:rPr>
              <a:t>DEIM</a:t>
            </a:r>
            <a:r>
              <a:rPr kumimoji="1" lang="zh-CN" altLang="en-US" sz="2800" dirty="0">
                <a:ea typeface="MS Gothic" panose="020B0609070205080204" pitchFamily="49" charset="-128"/>
              </a:rPr>
              <a:t>で使った</a:t>
            </a:r>
            <a:r>
              <a:rPr kumimoji="1" lang="en-US" altLang="zh-CN" sz="2800" dirty="0">
                <a:ea typeface="MS Gothic" panose="020B0609070205080204" pitchFamily="49" charset="-128"/>
              </a:rPr>
              <a:t>BERT</a:t>
            </a:r>
            <a:r>
              <a:rPr kumimoji="1" lang="zh-CN" altLang="en-US" sz="2800" dirty="0">
                <a:ea typeface="MS Gothic" panose="020B0609070205080204" pitchFamily="49" charset="-128"/>
              </a:rPr>
              <a:t>とは異なる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p:txBody>
      </p:sp>
      <p:sp>
        <p:nvSpPr>
          <p:cNvPr id="5" name="テキスト ボックス 4">
            <a:extLst>
              <a:ext uri="{FF2B5EF4-FFF2-40B4-BE49-F238E27FC236}">
                <a16:creationId xmlns:a16="http://schemas.microsoft.com/office/drawing/2014/main" id="{71F8B700-2D08-7241-A986-D15CCD32A508}"/>
              </a:ext>
            </a:extLst>
          </p:cNvPr>
          <p:cNvSpPr txBox="1"/>
          <p:nvPr/>
        </p:nvSpPr>
        <p:spPr>
          <a:xfrm>
            <a:off x="630622" y="5765971"/>
            <a:ext cx="11645330" cy="553998"/>
          </a:xfrm>
          <a:prstGeom prst="rect">
            <a:avLst/>
          </a:prstGeom>
          <a:noFill/>
        </p:spPr>
        <p:txBody>
          <a:bodyPr wrap="square" rtlCol="0">
            <a:spAutoFit/>
          </a:bodyPr>
          <a:lstStyle/>
          <a:p>
            <a:r>
              <a:rPr lang="en" altLang="ja-CN" sz="1200" dirty="0"/>
              <a:t>[</a:t>
            </a:r>
            <a:r>
              <a:rPr lang="en-US" altLang="zh-CN" sz="1200" dirty="0"/>
              <a:t>5</a:t>
            </a:r>
            <a:r>
              <a:rPr lang="en" altLang="ja-CN" sz="1200" dirty="0"/>
              <a:t>]</a:t>
            </a:r>
            <a:r>
              <a:rPr lang="en" altLang="ja-CN" dirty="0"/>
              <a:t> </a:t>
            </a:r>
            <a:r>
              <a:rPr lang="en" altLang="ja-CN" sz="1200" dirty="0"/>
              <a:t>El </a:t>
            </a:r>
            <a:r>
              <a:rPr lang="en" altLang="ja-CN" sz="1200" dirty="0" err="1"/>
              <a:t>Boukkouri</a:t>
            </a:r>
            <a:r>
              <a:rPr lang="en" altLang="ja-CN" sz="1200" dirty="0"/>
              <a:t>, H., Ferret, O., Lavergne, T., </a:t>
            </a:r>
            <a:r>
              <a:rPr lang="en" altLang="ja-CN" sz="1200" dirty="0" err="1"/>
              <a:t>Noji</a:t>
            </a:r>
            <a:r>
              <a:rPr lang="en" altLang="ja-CN" sz="1200" dirty="0"/>
              <a:t>, H., </a:t>
            </a:r>
            <a:r>
              <a:rPr lang="en" altLang="ja-CN" sz="1200" dirty="0" err="1"/>
              <a:t>Zweigenbaum</a:t>
            </a:r>
            <a:r>
              <a:rPr lang="en" altLang="ja-CN" sz="1200" dirty="0"/>
              <a:t>, P., &amp; </a:t>
            </a:r>
            <a:r>
              <a:rPr lang="en" altLang="ja-CN" sz="1200" dirty="0" err="1"/>
              <a:t>Tsujii</a:t>
            </a:r>
            <a:r>
              <a:rPr lang="en" altLang="ja-CN" sz="1200" dirty="0"/>
              <a:t>, J. I. (2020, December). </a:t>
            </a:r>
            <a:r>
              <a:rPr lang="en" altLang="ja-CN" sz="1200" dirty="0" err="1"/>
              <a:t>CharacterBERT</a:t>
            </a:r>
            <a:r>
              <a:rPr lang="en" altLang="ja-CN" sz="1200" dirty="0"/>
              <a:t>: Reconciling </a:t>
            </a:r>
            <a:r>
              <a:rPr lang="en" altLang="ja-CN" sz="1200" dirty="0" err="1"/>
              <a:t>ELMo</a:t>
            </a:r>
            <a:r>
              <a:rPr lang="en" altLang="ja-CN" sz="1200" dirty="0"/>
              <a:t> and BERT for Word-Level Open-Vocabulary Representations From Characters. In Proceedings of the 28th International Conference on Computational Linguistics (pp. 6903-6915).</a:t>
            </a:r>
            <a:endParaRPr lang="ja-CN" altLang="en-US" sz="1200" dirty="0"/>
          </a:p>
        </p:txBody>
      </p:sp>
    </p:spTree>
    <p:extLst>
      <p:ext uri="{BB962C8B-B14F-4D97-AF65-F5344CB8AC3E}">
        <p14:creationId xmlns:p14="http://schemas.microsoft.com/office/powerpoint/2010/main" val="119825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ja-CN" sz="4000" b="1" dirty="0">
                <a:solidFill>
                  <a:schemeClr val="tx1"/>
                </a:solidFill>
                <a:latin typeface="+mn-lt"/>
                <a:ea typeface="MS Gothic" panose="020B0609070205080204" pitchFamily="49" charset="-128"/>
              </a:rPr>
              <a:t>I2B2</a:t>
            </a:r>
            <a:r>
              <a:rPr kumimoji="1" lang="ja-CN" altLang="en-US" sz="4000" b="1" dirty="0">
                <a:solidFill>
                  <a:schemeClr val="tx1"/>
                </a:solidFill>
                <a:latin typeface="+mn-lt"/>
                <a:ea typeface="MS Gothic" panose="020B0609070205080204" pitchFamily="49" charset="-128"/>
              </a:rPr>
              <a:t>前処理の修正</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16</a:t>
            </a:fld>
            <a:endParaRPr lang="en-US"/>
          </a:p>
        </p:txBody>
      </p:sp>
      <p:pic>
        <p:nvPicPr>
          <p:cNvPr id="6" name="図 5" descr="テキスト&#10;&#10;中程度の精度で自動的に生成された説明">
            <a:extLst>
              <a:ext uri="{FF2B5EF4-FFF2-40B4-BE49-F238E27FC236}">
                <a16:creationId xmlns:a16="http://schemas.microsoft.com/office/drawing/2014/main" id="{CB78676B-87A2-1E4C-BB52-D8C0952C6A7A}"/>
              </a:ext>
            </a:extLst>
          </p:cNvPr>
          <p:cNvPicPr>
            <a:picLocks noChangeAspect="1"/>
          </p:cNvPicPr>
          <p:nvPr/>
        </p:nvPicPr>
        <p:blipFill>
          <a:blip r:embed="rId2"/>
          <a:stretch>
            <a:fillRect/>
          </a:stretch>
        </p:blipFill>
        <p:spPr>
          <a:xfrm>
            <a:off x="6294547" y="2639170"/>
            <a:ext cx="5897453" cy="2667001"/>
          </a:xfrm>
          <a:prstGeom prst="rect">
            <a:avLst/>
          </a:prstGeom>
        </p:spPr>
      </p:pic>
      <p:pic>
        <p:nvPicPr>
          <p:cNvPr id="8" name="図 7" descr="テキスト&#10;&#10;自動的に生成された説明">
            <a:extLst>
              <a:ext uri="{FF2B5EF4-FFF2-40B4-BE49-F238E27FC236}">
                <a16:creationId xmlns:a16="http://schemas.microsoft.com/office/drawing/2014/main" id="{8A3A6B67-0DDE-4642-B5D0-EB1BAAF9B986}"/>
              </a:ext>
            </a:extLst>
          </p:cNvPr>
          <p:cNvPicPr>
            <a:picLocks noChangeAspect="1"/>
          </p:cNvPicPr>
          <p:nvPr/>
        </p:nvPicPr>
        <p:blipFill>
          <a:blip r:embed="rId3"/>
          <a:stretch>
            <a:fillRect/>
          </a:stretch>
        </p:blipFill>
        <p:spPr>
          <a:xfrm>
            <a:off x="474299" y="2639171"/>
            <a:ext cx="5080000" cy="2667000"/>
          </a:xfrm>
          <a:prstGeom prst="rect">
            <a:avLst/>
          </a:prstGeom>
        </p:spPr>
      </p:pic>
      <p:cxnSp>
        <p:nvCxnSpPr>
          <p:cNvPr id="10" name="直線矢印コネクタ 9">
            <a:extLst>
              <a:ext uri="{FF2B5EF4-FFF2-40B4-BE49-F238E27FC236}">
                <a16:creationId xmlns:a16="http://schemas.microsoft.com/office/drawing/2014/main" id="{8175699A-ECC7-0247-B07A-2662F636D81D}"/>
              </a:ext>
            </a:extLst>
          </p:cNvPr>
          <p:cNvCxnSpPr/>
          <p:nvPr/>
        </p:nvCxnSpPr>
        <p:spPr>
          <a:xfrm>
            <a:off x="5629602" y="3564834"/>
            <a:ext cx="572181"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角丸四角形 10">
            <a:extLst>
              <a:ext uri="{FF2B5EF4-FFF2-40B4-BE49-F238E27FC236}">
                <a16:creationId xmlns:a16="http://schemas.microsoft.com/office/drawing/2014/main" id="{4752D398-968C-E040-8D22-E7A3C55AE999}"/>
              </a:ext>
            </a:extLst>
          </p:cNvPr>
          <p:cNvSpPr/>
          <p:nvPr/>
        </p:nvSpPr>
        <p:spPr>
          <a:xfrm>
            <a:off x="3313043" y="3349488"/>
            <a:ext cx="2014331" cy="424402"/>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2" name="角丸四角形 11">
            <a:extLst>
              <a:ext uri="{FF2B5EF4-FFF2-40B4-BE49-F238E27FC236}">
                <a16:creationId xmlns:a16="http://schemas.microsoft.com/office/drawing/2014/main" id="{07B7FF55-A442-414A-A618-5FA320F52F83}"/>
              </a:ext>
            </a:extLst>
          </p:cNvPr>
          <p:cNvSpPr/>
          <p:nvPr/>
        </p:nvSpPr>
        <p:spPr>
          <a:xfrm>
            <a:off x="9141349" y="3366054"/>
            <a:ext cx="2692842" cy="424402"/>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E228FF40-723B-7449-9594-0AC9AE897C25}"/>
              </a:ext>
            </a:extLst>
          </p:cNvPr>
          <p:cNvSpPr txBox="1"/>
          <p:nvPr/>
        </p:nvSpPr>
        <p:spPr>
          <a:xfrm>
            <a:off x="1524000" y="2175641"/>
            <a:ext cx="2953407" cy="369332"/>
          </a:xfrm>
          <a:prstGeom prst="rect">
            <a:avLst/>
          </a:prstGeom>
          <a:noFill/>
        </p:spPr>
        <p:txBody>
          <a:bodyPr wrap="square" rtlCol="0">
            <a:spAutoFit/>
          </a:bodyPr>
          <a:lstStyle/>
          <a:p>
            <a:r>
              <a:rPr kumimoji="1" lang="ja-CN" altLang="en-US" dirty="0"/>
              <a:t>修正前</a:t>
            </a:r>
          </a:p>
        </p:txBody>
      </p:sp>
      <p:sp>
        <p:nvSpPr>
          <p:cNvPr id="13" name="テキスト ボックス 12">
            <a:extLst>
              <a:ext uri="{FF2B5EF4-FFF2-40B4-BE49-F238E27FC236}">
                <a16:creationId xmlns:a16="http://schemas.microsoft.com/office/drawing/2014/main" id="{676BEE8F-351B-CF45-9AD0-A89CAD61F26B}"/>
              </a:ext>
            </a:extLst>
          </p:cNvPr>
          <p:cNvSpPr txBox="1"/>
          <p:nvPr/>
        </p:nvSpPr>
        <p:spPr>
          <a:xfrm>
            <a:off x="6289866" y="2175641"/>
            <a:ext cx="2953407" cy="369332"/>
          </a:xfrm>
          <a:prstGeom prst="rect">
            <a:avLst/>
          </a:prstGeom>
          <a:noFill/>
        </p:spPr>
        <p:txBody>
          <a:bodyPr wrap="square" rtlCol="0">
            <a:spAutoFit/>
          </a:bodyPr>
          <a:lstStyle/>
          <a:p>
            <a:r>
              <a:rPr kumimoji="1" lang="ja-CN" altLang="en-US" dirty="0"/>
              <a:t>修正後</a:t>
            </a:r>
          </a:p>
        </p:txBody>
      </p:sp>
    </p:spTree>
    <p:extLst>
      <p:ext uri="{BB962C8B-B14F-4D97-AF65-F5344CB8AC3E}">
        <p14:creationId xmlns:p14="http://schemas.microsoft.com/office/powerpoint/2010/main" val="413224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n-lt"/>
                <a:ea typeface="ＭＳ Ｐゴシック"/>
              </a:rPr>
              <a:t>(1)</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17</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462251966"/>
              </p:ext>
            </p:extLst>
          </p:nvPr>
        </p:nvGraphicFramePr>
        <p:xfrm>
          <a:off x="1580331" y="1974174"/>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dirty="0"/>
                        <a:t>92.01</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91.94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91.97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41.84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42.80</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42.31</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89.20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87.27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45.37</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42.11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43.68</a:t>
                      </a:r>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US" dirty="0"/>
                        <a:t>93.82</a:t>
                      </a:r>
                    </a:p>
                  </a:txBody>
                  <a:tcPr anchor="ctr"/>
                </a:tc>
                <a:tc>
                  <a:txBody>
                    <a:bodyPr/>
                    <a:lstStyle/>
                    <a:p>
                      <a:pPr algn="ctr"/>
                      <a:r>
                        <a:rPr lang="en-US" altLang="zh-CN" dirty="0"/>
                        <a:t>93.39</a:t>
                      </a:r>
                      <a:endParaRPr lang="en-US" dirty="0"/>
                    </a:p>
                  </a:txBody>
                  <a:tcPr anchor="ctr"/>
                </a:tc>
                <a:tc>
                  <a:txBody>
                    <a:bodyPr/>
                    <a:lstStyle/>
                    <a:p>
                      <a:pPr algn="ctr"/>
                      <a:r>
                        <a:rPr lang="en-US" altLang="zh-CN" dirty="0"/>
                        <a:t>93.63</a:t>
                      </a:r>
                      <a:endParaRPr lang="en-US" dirty="0"/>
                    </a:p>
                  </a:txBody>
                  <a:tcPr anchor="ctr"/>
                </a:tc>
                <a:tc>
                  <a:txBody>
                    <a:bodyPr/>
                    <a:lstStyle/>
                    <a:p>
                      <a:pPr algn="ctr"/>
                      <a:r>
                        <a:rPr lang="en-US" dirty="0"/>
                        <a:t>52.21</a:t>
                      </a:r>
                    </a:p>
                  </a:txBody>
                  <a:tcPr anchor="ctr"/>
                </a:tc>
                <a:tc>
                  <a:txBody>
                    <a:bodyPr/>
                    <a:lstStyle/>
                    <a:p>
                      <a:pPr algn="ctr"/>
                      <a:r>
                        <a:rPr lang="en-US" dirty="0"/>
                        <a:t>49.86</a:t>
                      </a:r>
                    </a:p>
                  </a:txBody>
                  <a:tcPr anchor="ctr"/>
                </a:tc>
                <a:tc>
                  <a:txBody>
                    <a:bodyPr/>
                    <a:lstStyle/>
                    <a:p>
                      <a:pPr algn="ctr"/>
                      <a:r>
                        <a:rPr lang="en-US" dirty="0"/>
                        <a:t>51.01</a:t>
                      </a:r>
                    </a:p>
                  </a:txBody>
                  <a:tcPr anchor="ct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91.63</a:t>
                      </a:r>
                    </a:p>
                  </a:txBody>
                  <a:tcPr anchor="ctr"/>
                </a:tc>
                <a:tc>
                  <a:txBody>
                    <a:bodyPr/>
                    <a:lstStyle/>
                    <a:p>
                      <a:pPr algn="ctr"/>
                      <a:r>
                        <a:rPr lang="en-US" dirty="0"/>
                        <a:t>90.54</a:t>
                      </a:r>
                    </a:p>
                  </a:txBody>
                  <a:tcPr anchor="ctr"/>
                </a:tc>
                <a:tc>
                  <a:txBody>
                    <a:bodyPr/>
                    <a:lstStyle/>
                    <a:p>
                      <a:pPr algn="ctr"/>
                      <a:r>
                        <a:rPr lang="en-US" dirty="0"/>
                        <a:t>91.08</a:t>
                      </a:r>
                    </a:p>
                  </a:txBody>
                  <a:tcPr anchor="ctr"/>
                </a:tc>
                <a:tc>
                  <a:txBody>
                    <a:bodyPr/>
                    <a:lstStyle/>
                    <a:p>
                      <a:pPr algn="ctr"/>
                      <a:r>
                        <a:rPr lang="en-US" dirty="0"/>
                        <a:t>51.98</a:t>
                      </a:r>
                    </a:p>
                  </a:txBody>
                  <a:tcPr anchor="ctr"/>
                </a:tc>
                <a:tc>
                  <a:txBody>
                    <a:bodyPr/>
                    <a:lstStyle/>
                    <a:p>
                      <a:pPr algn="ctr"/>
                      <a:r>
                        <a:rPr lang="en-US" dirty="0"/>
                        <a:t>47.30</a:t>
                      </a:r>
                    </a:p>
                  </a:txBody>
                  <a:tcPr anchor="ctr"/>
                </a:tc>
                <a:tc>
                  <a:txBody>
                    <a:bodyPr/>
                    <a:lstStyle/>
                    <a:p>
                      <a:pPr algn="ctr"/>
                      <a:r>
                        <a:rPr lang="en-US" dirty="0"/>
                        <a:t>49.53</a:t>
                      </a:r>
                    </a:p>
                  </a:txBody>
                  <a:tcPr anchor="ctr"/>
                </a:tc>
                <a:extLst>
                  <a:ext uri="{0D108BD9-81ED-4DB2-BD59-A6C34878D82A}">
                    <a16:rowId xmlns:a16="http://schemas.microsoft.com/office/drawing/2014/main" val="2692257548"/>
                  </a:ext>
                </a:extLst>
              </a:tr>
            </a:tbl>
          </a:graphicData>
        </a:graphic>
      </p:graphicFrame>
      <p:sp>
        <p:nvSpPr>
          <p:cNvPr id="11" name="TextBox 10">
            <a:extLst>
              <a:ext uri="{FF2B5EF4-FFF2-40B4-BE49-F238E27FC236}">
                <a16:creationId xmlns:a16="http://schemas.microsoft.com/office/drawing/2014/main" id="{1F43357B-B462-D847-BDC3-79AB9AA4B4E4}"/>
              </a:ext>
            </a:extLst>
          </p:cNvPr>
          <p:cNvSpPr txBox="1"/>
          <p:nvPr/>
        </p:nvSpPr>
        <p:spPr>
          <a:xfrm>
            <a:off x="1580331" y="4345669"/>
            <a:ext cx="9461986" cy="2821285"/>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2689981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18</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754082"/>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575033564"/>
              </p:ext>
            </p:extLst>
          </p:nvPr>
        </p:nvGraphicFramePr>
        <p:xfrm>
          <a:off x="3594247" y="1108011"/>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422815"/>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a:t>F</a:t>
            </a:r>
            <a:r>
              <a:rPr kumimoji="1" lang="ja-CN" altLang="en-US"/>
              <a:t>値</a:t>
            </a:r>
            <a:endParaRPr kumimoji="1" lang="en-US" altLang="ja-CN"/>
          </a:p>
          <a:p>
            <a:pPr marL="742950" lvl="1" indent="-285750">
              <a:buFont typeface="Arial" panose="020B0604020202020204" pitchFamily="34" charset="0"/>
              <a:buChar char="•"/>
            </a:pPr>
            <a:r>
              <a:rPr kumimoji="1" lang="ja-CN" altLang="en-US"/>
              <a:t>固有表現</a:t>
            </a:r>
            <a:endParaRPr kumimoji="1" lang="en-US" altLang="ja-CN"/>
          </a:p>
          <a:p>
            <a:pPr marL="742950" lvl="1" indent="-285750">
              <a:buFont typeface="Arial" panose="020B0604020202020204" pitchFamily="34" charset="0"/>
              <a:buChar char="•"/>
            </a:pPr>
            <a:r>
              <a:rPr kumimoji="1" lang="ja-CN" altLang="en-US"/>
              <a:t>エンティティ関係</a:t>
            </a:r>
          </a:p>
        </p:txBody>
      </p:sp>
    </p:spTree>
    <p:extLst>
      <p:ext uri="{BB962C8B-B14F-4D97-AF65-F5344CB8AC3E}">
        <p14:creationId xmlns:p14="http://schemas.microsoft.com/office/powerpoint/2010/main" val="10631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実験結果</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3</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838280"/>
            <a:ext cx="9896541" cy="5878532"/>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400" b="1" dirty="0">
                <a:ea typeface="MS Gothic" panose="020B0609070205080204" pitchFamily="49" charset="-128"/>
              </a:rPr>
              <a:t>Normal</a:t>
            </a:r>
            <a:endParaRPr kumimoji="1" lang="en" altLang="ja-CN" sz="2400" b="1" dirty="0">
              <a:ea typeface="MS Gothic" panose="020B0609070205080204" pitchFamily="49" charset="-128"/>
            </a:endParaRPr>
          </a:p>
          <a:p>
            <a:pPr marL="914400" lvl="1" indent="-457200">
              <a:buFont typeface="Arial" panose="020B0604020202020204" pitchFamily="34" charset="0"/>
              <a:buChar char="•"/>
            </a:pPr>
            <a:r>
              <a:rPr kumimoji="1" lang="en-US" altLang="zh-CN" sz="2000" dirty="0">
                <a:ea typeface="MS Gothic" panose="020B0609070205080204" pitchFamily="49" charset="-128"/>
              </a:rPr>
              <a:t>Input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sentence:</a:t>
            </a:r>
            <a:r>
              <a:rPr kumimoji="1" lang="zh-CN" altLang="en-US" sz="2000" dirty="0">
                <a:ea typeface="MS Gothic" panose="020B0609070205080204" pitchFamily="49" charset="-128"/>
              </a:rPr>
              <a:t> </a:t>
            </a:r>
            <a:endParaRPr kumimoji="1" lang="en-US" altLang="zh-CN" sz="2000" dirty="0">
              <a:ea typeface="MS Gothic" panose="020B0609070205080204" pitchFamily="49" charset="-128"/>
            </a:endParaRPr>
          </a:p>
          <a:p>
            <a:pPr marL="1371600" lvl="2" indent="-457200">
              <a:buFont typeface="Arial" panose="020B0604020202020204" pitchFamily="34" charset="0"/>
              <a:buChar char="•"/>
            </a:pPr>
            <a:r>
              <a:rPr kumimoji="1" lang="en-US" altLang="zh-CN" sz="2000" dirty="0">
                <a:ea typeface="MS Gothic" panose="020B0609070205080204" pitchFamily="49" charset="-128"/>
              </a:rPr>
              <a:t>’you</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were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started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week</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course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of</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vancomycin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be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given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at</a:t>
            </a:r>
            <a:r>
              <a:rPr kumimoji="1" lang="zh-CN" altLang="en-US" sz="2000" dirty="0">
                <a:ea typeface="MS Gothic" panose="020B0609070205080204" pitchFamily="49" charset="-128"/>
              </a:rPr>
              <a:t> </a:t>
            </a:r>
            <a:r>
              <a:rPr kumimoji="1" lang="en-US" altLang="zh-CN" sz="2000" dirty="0">
                <a:solidFill>
                  <a:srgbClr val="FF0000"/>
                </a:solidFill>
                <a:ea typeface="MS Gothic" panose="020B0609070205080204" pitchFamily="49" charset="-128"/>
              </a:rPr>
              <a:t>hemodialysis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for</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your</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line</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infection</a:t>
            </a:r>
            <a:r>
              <a:rPr kumimoji="1" lang="en-US" altLang="zh-CN" sz="2000" dirty="0">
                <a:ea typeface="MS Gothic" panose="020B0609070205080204" pitchFamily="49" charset="-128"/>
              </a:rPr>
              <a:t>.’</a:t>
            </a:r>
          </a:p>
          <a:p>
            <a:pPr marL="914400" lvl="1" indent="-457200">
              <a:buFont typeface="Arial" panose="020B0604020202020204" pitchFamily="34" charset="0"/>
              <a:buChar char="•"/>
            </a:pPr>
            <a:r>
              <a:rPr kumimoji="1" lang="en-US" altLang="zh-CN" sz="2000" dirty="0">
                <a:ea typeface="MS Gothic" panose="020B0609070205080204" pitchFamily="49" charset="-128"/>
              </a:rPr>
              <a:t>Label:</a:t>
            </a:r>
          </a:p>
          <a:p>
            <a:pPr marL="1371600" lvl="2" indent="-457200">
              <a:buFont typeface="Arial" panose="020B0604020202020204" pitchFamily="34" charset="0"/>
              <a:buChar char="•"/>
            </a:pPr>
            <a:r>
              <a:rPr kumimoji="1" lang="zh-CN" altLang="en-US" sz="2000" dirty="0">
                <a:ea typeface="MS Gothic" panose="020B0609070205080204" pitchFamily="49" charset="-128"/>
              </a:rPr>
              <a:t> </a:t>
            </a: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“vancomycin”</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TrAP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”your</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line</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infection”</a:t>
            </a:r>
            <a:r>
              <a:rPr kumimoji="1" lang="en-US" altLang="zh-CN" sz="2000" dirty="0">
                <a:ea typeface="MS Gothic" panose="020B0609070205080204" pitchFamily="49" charset="-128"/>
              </a:rPr>
              <a:t>}]</a:t>
            </a:r>
            <a:endParaRPr kumimoji="1" lang="en" altLang="ja-CN" sz="2000" dirty="0">
              <a:ea typeface="MS Gothic" panose="020B0609070205080204" pitchFamily="49" charset="-128"/>
            </a:endParaRPr>
          </a:p>
          <a:p>
            <a:pPr marL="457200" indent="-457200">
              <a:buFont typeface="Arial" panose="020B0604020202020204" pitchFamily="34" charset="0"/>
              <a:buChar char="•"/>
            </a:pPr>
            <a:r>
              <a:rPr kumimoji="1" lang="en" altLang="ja-CN" sz="2400" b="1" dirty="0" err="1">
                <a:ea typeface="MS Gothic" panose="020B0609070205080204" pitchFamily="49" charset="-128"/>
              </a:rPr>
              <a:t>SingleEntityOverlap</a:t>
            </a:r>
            <a:endParaRPr kumimoji="1" lang="en" altLang="ja-CN" sz="2400" b="1" dirty="0">
              <a:ea typeface="MS Gothic" panose="020B0609070205080204" pitchFamily="49" charset="-128"/>
            </a:endParaRPr>
          </a:p>
          <a:p>
            <a:pPr marL="914400" lvl="1" indent="-457200">
              <a:buFont typeface="Arial" panose="020B0604020202020204" pitchFamily="34" charset="0"/>
              <a:buChar char="•"/>
            </a:pPr>
            <a:r>
              <a:rPr kumimoji="1" lang="en-US" altLang="zh-CN" sz="2000" dirty="0">
                <a:ea typeface="MS Gothic" panose="020B0609070205080204" pitchFamily="49" charset="-128"/>
              </a:rPr>
              <a:t>Input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sentence:</a:t>
            </a:r>
            <a:r>
              <a:rPr kumimoji="1" lang="zh-CN" altLang="en-US" sz="2000" dirty="0">
                <a:ea typeface="MS Gothic" panose="020B0609070205080204" pitchFamily="49" charset="-128"/>
              </a:rPr>
              <a:t> </a:t>
            </a:r>
            <a:endParaRPr kumimoji="1" lang="en-US" altLang="zh-CN" sz="2000" dirty="0">
              <a:ea typeface="MS Gothic" panose="020B0609070205080204" pitchFamily="49" charset="-128"/>
            </a:endParaRPr>
          </a:p>
          <a:p>
            <a:pPr marL="1371600" lvl="2" indent="-457200">
              <a:buFont typeface="Arial" panose="020B0604020202020204" pitchFamily="34" charset="0"/>
              <a:buChar char="•"/>
            </a:pPr>
            <a:r>
              <a:rPr kumimoji="1" lang="en-US" altLang="zh-CN" sz="2000" dirty="0">
                <a:ea typeface="MS Gothic" panose="020B0609070205080204" pitchFamily="49" charset="-128"/>
              </a:rPr>
              <a:t>’</a:t>
            </a:r>
            <a:r>
              <a:rPr kumimoji="1" lang="en-US" altLang="zh-CN" sz="2000" dirty="0">
                <a:solidFill>
                  <a:srgbClr val="00B050"/>
                </a:solidFill>
                <a:ea typeface="MS Gothic" panose="020B0609070205080204" pitchFamily="49" charset="-128"/>
              </a:rPr>
              <a:t>electrocardiogram</a:t>
            </a:r>
            <a:r>
              <a:rPr kumimoji="1" lang="zh-CN" altLang="en-US" sz="2000" dirty="0">
                <a:solidFill>
                  <a:srgbClr val="00B050"/>
                </a:solidFill>
                <a:ea typeface="MS Gothic" panose="020B0609070205080204" pitchFamily="49" charset="-128"/>
              </a:rPr>
              <a:t> </a:t>
            </a:r>
            <a:r>
              <a:rPr kumimoji="1" lang="en-US" altLang="zh-CN" sz="2000" dirty="0">
                <a:ea typeface="MS Gothic" panose="020B0609070205080204" pitchFamily="49" charset="-128"/>
              </a:rPr>
              <a:t>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time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showed</a:t>
            </a:r>
            <a:r>
              <a:rPr kumimoji="1" lang="zh-CN" altLang="en-US" sz="2000" dirty="0">
                <a:ea typeface="MS Gothic" panose="020B0609070205080204" pitchFamily="49" charset="-128"/>
              </a:rPr>
              <a:t> </a:t>
            </a:r>
            <a:r>
              <a:rPr kumimoji="1" lang="en-US" altLang="zh-CN" sz="2000" dirty="0" err="1">
                <a:solidFill>
                  <a:srgbClr val="0070C0"/>
                </a:solidFill>
                <a:ea typeface="MS Gothic" panose="020B0609070205080204" pitchFamily="49" charset="-128"/>
              </a:rPr>
              <a:t>st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elevations</a:t>
            </a:r>
            <a:r>
              <a:rPr kumimoji="1" lang="zh-CN" altLang="en-US" sz="2000" dirty="0">
                <a:solidFill>
                  <a:srgbClr val="FF0000"/>
                </a:solidFill>
                <a:ea typeface="MS Gothic" panose="020B0609070205080204" pitchFamily="49" charset="-128"/>
              </a:rPr>
              <a:t> </a:t>
            </a:r>
            <a:r>
              <a:rPr kumimoji="1" lang="en-US" altLang="zh-CN" sz="2000" dirty="0">
                <a:ea typeface="MS Gothic" panose="020B0609070205080204" pitchFamily="49" charset="-128"/>
              </a:rPr>
              <a:t>and</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j</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point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elevations</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in</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v2</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through</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v4</a:t>
            </a:r>
            <a:r>
              <a:rPr kumimoji="1" lang="en-US" altLang="zh-CN" sz="2000" dirty="0">
                <a:ea typeface="MS Gothic" panose="020B0609070205080204" pitchFamily="49" charset="-128"/>
              </a:rPr>
              <a:t>.’</a:t>
            </a:r>
          </a:p>
          <a:p>
            <a:pPr marL="914400" lvl="1" indent="-457200">
              <a:buFont typeface="Arial" panose="020B0604020202020204" pitchFamily="34" charset="0"/>
              <a:buChar char="•"/>
            </a:pPr>
            <a:r>
              <a:rPr kumimoji="1" lang="en-US" altLang="zh-CN" sz="2000" dirty="0">
                <a:ea typeface="MS Gothic" panose="020B0609070205080204" pitchFamily="49" charset="-128"/>
              </a:rPr>
              <a:t>Label:</a:t>
            </a:r>
          </a:p>
          <a:p>
            <a:pPr marL="1371600" lvl="2" indent="-457200">
              <a:buFont typeface="Arial" panose="020B0604020202020204" pitchFamily="34" charset="0"/>
              <a:buChar char="•"/>
            </a:pP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“electrocardiogram”</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err="1">
                <a:solidFill>
                  <a:srgbClr val="0070C0"/>
                </a:solidFill>
                <a:ea typeface="MS Gothic" panose="020B0609070205080204" pitchFamily="49" charset="-128"/>
              </a:rPr>
              <a:t>st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elevations”</a:t>
            </a:r>
            <a:r>
              <a:rPr kumimoji="1" lang="en-US" altLang="zh-CN" sz="2000" dirty="0">
                <a:ea typeface="MS Gothic" panose="020B0609070205080204" pitchFamily="49" charset="-128"/>
              </a:rPr>
              <a:t>}, {‘subject’: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“electrocardiogram”</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”j</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point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elevations</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in</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v2</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through</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v4”</a:t>
            </a:r>
            <a:r>
              <a:rPr kumimoji="1" lang="en-US" altLang="zh-CN" sz="2000" dirty="0">
                <a:ea typeface="MS Gothic" panose="020B0609070205080204" pitchFamily="49" charset="-128"/>
              </a:rPr>
              <a:t>}]</a:t>
            </a:r>
            <a:endParaRPr kumimoji="1" lang="en" altLang="ja-CN" sz="2000" dirty="0">
              <a:ea typeface="MS Gothic" panose="020B0609070205080204" pitchFamily="49" charset="-128"/>
            </a:endParaRPr>
          </a:p>
          <a:p>
            <a:pPr marL="1371600" lvl="2" indent="-457200">
              <a:buFont typeface="Arial" panose="020B0604020202020204" pitchFamily="34" charset="0"/>
              <a:buChar char="•"/>
            </a:pPr>
            <a:endParaRPr kumimoji="1" lang="en" altLang="ja-CN" sz="2000" dirty="0">
              <a:ea typeface="MS Gothic" panose="020B0609070205080204" pitchFamily="49" charset="-128"/>
            </a:endParaRPr>
          </a:p>
          <a:p>
            <a:endParaRPr kumimoji="1" lang="en" altLang="ja-CN" sz="2000" dirty="0">
              <a:ea typeface="MS Gothic" panose="020B0609070205080204" pitchFamily="49" charset="-128"/>
            </a:endParaRPr>
          </a:p>
          <a:p>
            <a:pPr marL="914400" lvl="1" indent="-457200">
              <a:buFont typeface="Arial" panose="020B0604020202020204" pitchFamily="34" charset="0"/>
              <a:buChar char="•"/>
            </a:pPr>
            <a:endParaRPr kumimoji="1" lang="en" altLang="ja-CN" sz="20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88570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Normal</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1</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37057"/>
            <a:ext cx="9896541"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b="1" dirty="0">
                <a:ea typeface="MS Gothic" panose="020B0609070205080204" pitchFamily="49" charset="-128"/>
              </a:rPr>
              <a:t>Input</a:t>
            </a:r>
            <a:r>
              <a:rPr kumimoji="1" lang="zh-CN" altLang="en-US" b="1" dirty="0">
                <a:ea typeface="MS Gothic" panose="020B0609070205080204" pitchFamily="49" charset="-128"/>
              </a:rPr>
              <a:t> </a:t>
            </a:r>
            <a:r>
              <a:rPr kumimoji="1" lang="en-US" altLang="zh-CN" b="1" dirty="0">
                <a:ea typeface="MS Gothic" panose="020B0609070205080204" pitchFamily="49" charset="-128"/>
              </a:rPr>
              <a:t>sentence:</a:t>
            </a:r>
            <a:r>
              <a:rPr kumimoji="1" lang="zh-CN" altLang="en-US" b="1" dirty="0">
                <a:ea typeface="MS Gothic" panose="020B0609070205080204" pitchFamily="49" charset="-128"/>
              </a:rPr>
              <a:t> </a:t>
            </a:r>
            <a:r>
              <a:rPr kumimoji="1" lang="en-US" altLang="zh-CN" dirty="0">
                <a:ea typeface="MS Gothic" panose="020B0609070205080204" pitchFamily="49" charset="-128"/>
              </a:rPr>
              <a:t>‘he</a:t>
            </a:r>
            <a:r>
              <a:rPr kumimoji="1" lang="zh-CN" altLang="en-US" dirty="0">
                <a:ea typeface="MS Gothic" panose="020B0609070205080204" pitchFamily="49" charset="-128"/>
              </a:rPr>
              <a:t> </a:t>
            </a:r>
            <a:r>
              <a:rPr kumimoji="1" lang="en-US" altLang="zh-CN" dirty="0">
                <a:ea typeface="MS Gothic" panose="020B0609070205080204" pitchFamily="49" charset="-128"/>
              </a:rPr>
              <a:t>eloped</a:t>
            </a:r>
            <a:r>
              <a:rPr kumimoji="1" lang="zh-CN" altLang="en-US" dirty="0">
                <a:ea typeface="MS Gothic" panose="020B0609070205080204" pitchFamily="49" charset="-128"/>
              </a:rPr>
              <a:t> </a:t>
            </a:r>
            <a:r>
              <a:rPr kumimoji="1" lang="en-US" altLang="zh-CN" dirty="0">
                <a:ea typeface="MS Gothic" panose="020B0609070205080204" pitchFamily="49" charset="-128"/>
              </a:rPr>
              <a:t>prior</a:t>
            </a:r>
            <a:r>
              <a:rPr kumimoji="1" lang="zh-CN" altLang="en-US" dirty="0">
                <a:ea typeface="MS Gothic" panose="020B0609070205080204" pitchFamily="49" charset="-128"/>
              </a:rPr>
              <a:t> </a:t>
            </a:r>
            <a:r>
              <a:rPr kumimoji="1" lang="en-US" altLang="zh-CN" dirty="0">
                <a:ea typeface="MS Gothic" panose="020B0609070205080204" pitchFamily="49" charset="-128"/>
              </a:rPr>
              <a:t>to</a:t>
            </a:r>
            <a:r>
              <a:rPr kumimoji="1" lang="zh-CN" altLang="en-US" dirty="0">
                <a:ea typeface="MS Gothic" panose="020B0609070205080204" pitchFamily="49" charset="-128"/>
              </a:rPr>
              <a:t> </a:t>
            </a:r>
            <a:r>
              <a:rPr kumimoji="1" lang="en-US" altLang="zh-CN" dirty="0">
                <a:ea typeface="MS Gothic" panose="020B0609070205080204" pitchFamily="49" charset="-128"/>
              </a:rPr>
              <a:t>formal</a:t>
            </a:r>
            <a:r>
              <a:rPr kumimoji="1" lang="zh-CN" altLang="en-US" dirty="0">
                <a:ea typeface="MS Gothic" panose="020B0609070205080204" pitchFamily="49" charset="-128"/>
              </a:rPr>
              <a:t> </a:t>
            </a:r>
            <a:r>
              <a:rPr kumimoji="1" lang="en-US" altLang="zh-CN" dirty="0">
                <a:ea typeface="MS Gothic" panose="020B0609070205080204" pitchFamily="49" charset="-128"/>
              </a:rPr>
              <a:t>discharge</a:t>
            </a:r>
            <a:r>
              <a:rPr kumimoji="1" lang="zh-CN" altLang="en-US" dirty="0">
                <a:ea typeface="MS Gothic" panose="020B0609070205080204" pitchFamily="49" charset="-128"/>
              </a:rPr>
              <a:t> </a:t>
            </a:r>
            <a:r>
              <a:rPr kumimoji="1" lang="en-US" altLang="zh-CN" dirty="0">
                <a:ea typeface="MS Gothic" panose="020B0609070205080204" pitchFamily="49" charset="-128"/>
              </a:rPr>
              <a:t>when</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his</a:t>
            </a:r>
            <a:r>
              <a:rPr kumimoji="1" lang="zh-CN" altLang="en-US" dirty="0">
                <a:solidFill>
                  <a:srgbClr val="00B050"/>
                </a:solidFill>
                <a:ea typeface="MS Gothic" panose="020B0609070205080204" pitchFamily="49" charset="-128"/>
              </a:rPr>
              <a:t> </a:t>
            </a:r>
            <a:r>
              <a:rPr kumimoji="1" lang="en-US" altLang="zh-CN" dirty="0">
                <a:solidFill>
                  <a:srgbClr val="00B050"/>
                </a:solidFill>
                <a:ea typeface="MS Gothic" panose="020B0609070205080204" pitchFamily="49" charset="-128"/>
              </a:rPr>
              <a:t>FS</a:t>
            </a:r>
            <a:r>
              <a:rPr kumimoji="1" lang="zh-CN" altLang="en-US" dirty="0">
                <a:solidFill>
                  <a:srgbClr val="00B050"/>
                </a:solidFill>
                <a:ea typeface="MS Gothic" panose="020B0609070205080204" pitchFamily="49" charset="-128"/>
              </a:rPr>
              <a:t> </a:t>
            </a:r>
            <a:r>
              <a:rPr kumimoji="1" lang="en-US" altLang="zh-CN" dirty="0">
                <a:ea typeface="MS Gothic" panose="020B0609070205080204" pitchFamily="49" charset="-128"/>
              </a:rPr>
              <a:t>was</a:t>
            </a:r>
            <a:r>
              <a:rPr kumimoji="1" lang="zh-CN" altLang="en-US" dirty="0">
                <a:ea typeface="MS Gothic" panose="020B0609070205080204" pitchFamily="49" charset="-128"/>
              </a:rPr>
              <a:t> </a:t>
            </a:r>
            <a:r>
              <a:rPr kumimoji="1" lang="en-US" altLang="zh-CN" dirty="0">
                <a:ea typeface="MS Gothic" panose="020B0609070205080204" pitchFamily="49" charset="-128"/>
              </a:rPr>
              <a:t>found</a:t>
            </a:r>
            <a:r>
              <a:rPr kumimoji="1" lang="zh-CN" altLang="en-US" dirty="0">
                <a:ea typeface="MS Gothic" panose="020B0609070205080204" pitchFamily="49" charset="-128"/>
              </a:rPr>
              <a:t> </a:t>
            </a:r>
            <a:r>
              <a:rPr kumimoji="1" lang="en-US" altLang="zh-CN" dirty="0">
                <a:ea typeface="MS Gothic" panose="020B0609070205080204" pitchFamily="49" charset="-128"/>
              </a:rPr>
              <a:t>to</a:t>
            </a:r>
            <a:r>
              <a:rPr kumimoji="1" lang="zh-CN" altLang="en-US" dirty="0">
                <a:ea typeface="MS Gothic" panose="020B0609070205080204" pitchFamily="49" charset="-128"/>
              </a:rPr>
              <a:t> </a:t>
            </a:r>
            <a:r>
              <a:rPr kumimoji="1" lang="en-US" altLang="zh-CN" dirty="0">
                <a:ea typeface="MS Gothic" panose="020B0609070205080204" pitchFamily="49" charset="-128"/>
              </a:rPr>
              <a:t>be</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critically</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high</a:t>
            </a:r>
            <a:r>
              <a:rPr kumimoji="1" lang="zh-CN" altLang="en-US" dirty="0">
                <a:solidFill>
                  <a:srgbClr val="0070C0"/>
                </a:solidFill>
                <a:ea typeface="MS Gothic" panose="020B0609070205080204" pitchFamily="49" charset="-128"/>
              </a:rPr>
              <a:t> </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recommended</a:t>
            </a:r>
            <a:r>
              <a:rPr kumimoji="1" lang="zh-CN" altLang="en-US" dirty="0">
                <a:ea typeface="MS Gothic" panose="020B0609070205080204" pitchFamily="49" charset="-128"/>
              </a:rPr>
              <a:t> </a:t>
            </a:r>
            <a:r>
              <a:rPr kumimoji="1" lang="en-US" altLang="zh-CN" dirty="0">
                <a:ea typeface="MS Gothic" panose="020B0609070205080204" pitchFamily="49" charset="-128"/>
              </a:rPr>
              <a:t>to</a:t>
            </a:r>
            <a:r>
              <a:rPr kumimoji="1" lang="zh-CN" altLang="en-US" dirty="0">
                <a:ea typeface="MS Gothic" panose="020B0609070205080204" pitchFamily="49" charset="-128"/>
              </a:rPr>
              <a:t> </a:t>
            </a:r>
            <a:r>
              <a:rPr kumimoji="1" lang="en-US" altLang="zh-CN" dirty="0">
                <a:ea typeface="MS Gothic" panose="020B0609070205080204" pitchFamily="49" charset="-128"/>
              </a:rPr>
              <a:t>patient</a:t>
            </a:r>
            <a:r>
              <a:rPr kumimoji="1" lang="zh-CN" altLang="en-US" dirty="0">
                <a:ea typeface="MS Gothic" panose="020B0609070205080204" pitchFamily="49" charset="-128"/>
              </a:rPr>
              <a:t> </a:t>
            </a:r>
            <a:r>
              <a:rPr kumimoji="1" lang="en-US" altLang="zh-CN" dirty="0">
                <a:ea typeface="MS Gothic" panose="020B0609070205080204" pitchFamily="49" charset="-128"/>
              </a:rPr>
              <a:t>that</a:t>
            </a:r>
            <a:r>
              <a:rPr kumimoji="1" lang="zh-CN" altLang="en-US" dirty="0">
                <a:ea typeface="MS Gothic" panose="020B0609070205080204" pitchFamily="49" charset="-128"/>
              </a:rPr>
              <a:t> </a:t>
            </a:r>
            <a:r>
              <a:rPr kumimoji="1" lang="en-US" altLang="zh-CN" dirty="0">
                <a:ea typeface="MS Gothic" panose="020B0609070205080204" pitchFamily="49" charset="-128"/>
              </a:rPr>
              <a:t>he</a:t>
            </a:r>
            <a:r>
              <a:rPr kumimoji="1" lang="zh-CN" altLang="en-US" dirty="0">
                <a:ea typeface="MS Gothic" panose="020B0609070205080204" pitchFamily="49" charset="-128"/>
              </a:rPr>
              <a:t> </a:t>
            </a:r>
            <a:r>
              <a:rPr kumimoji="1" lang="en-US" altLang="zh-CN" dirty="0">
                <a:ea typeface="MS Gothic" panose="020B0609070205080204" pitchFamily="49" charset="-128"/>
              </a:rPr>
              <a:t>stay</a:t>
            </a:r>
            <a:r>
              <a:rPr kumimoji="1" lang="zh-CN" altLang="en-US" dirty="0">
                <a:ea typeface="MS Gothic" panose="020B0609070205080204" pitchFamily="49" charset="-128"/>
              </a:rPr>
              <a:t> </a:t>
            </a:r>
            <a:r>
              <a:rPr kumimoji="1" lang="en-US" altLang="zh-CN" dirty="0">
                <a:ea typeface="MS Gothic" panose="020B0609070205080204" pitchFamily="49" charset="-128"/>
              </a:rPr>
              <a:t>for</a:t>
            </a:r>
            <a:r>
              <a:rPr kumimoji="1" lang="zh-CN" altLang="en-US" dirty="0">
                <a:ea typeface="MS Gothic" panose="020B0609070205080204" pitchFamily="49" charset="-128"/>
              </a:rPr>
              <a:t> </a:t>
            </a:r>
            <a:r>
              <a:rPr kumimoji="1" lang="en-US" altLang="zh-CN" dirty="0">
                <a:ea typeface="MS Gothic" panose="020B0609070205080204" pitchFamily="49" charset="-128"/>
              </a:rPr>
              <a:t>repeat,</a:t>
            </a:r>
            <a:r>
              <a:rPr kumimoji="1" lang="zh-CN" altLang="en-US" dirty="0">
                <a:ea typeface="MS Gothic" panose="020B0609070205080204" pitchFamily="49" charset="-128"/>
              </a:rPr>
              <a:t> </a:t>
            </a:r>
            <a:r>
              <a:rPr kumimoji="1" lang="en-US" altLang="zh-CN" dirty="0">
                <a:ea typeface="MS Gothic" panose="020B0609070205080204" pitchFamily="49" charset="-128"/>
              </a:rPr>
              <a:t>but</a:t>
            </a:r>
            <a:r>
              <a:rPr kumimoji="1" lang="zh-CN" altLang="en-US" dirty="0">
                <a:ea typeface="MS Gothic" panose="020B0609070205080204" pitchFamily="49" charset="-128"/>
              </a:rPr>
              <a:t> </a:t>
            </a:r>
            <a:r>
              <a:rPr kumimoji="1" lang="en-US" altLang="zh-CN" dirty="0">
                <a:ea typeface="MS Gothic" panose="020B0609070205080204" pitchFamily="49" charset="-128"/>
              </a:rPr>
              <a:t>left</a:t>
            </a:r>
            <a:r>
              <a:rPr kumimoji="1" lang="zh-CN" altLang="en-US" dirty="0">
                <a:ea typeface="MS Gothic" panose="020B0609070205080204" pitchFamily="49" charset="-128"/>
              </a:rPr>
              <a:t> </a:t>
            </a:r>
            <a:r>
              <a:rPr kumimoji="1" lang="en-US" altLang="zh-CN" dirty="0">
                <a:ea typeface="MS Gothic" panose="020B0609070205080204" pitchFamily="49" charset="-128"/>
              </a:rPr>
              <a:t>AMA</a:t>
            </a:r>
            <a:r>
              <a:rPr kumimoji="1" lang="zh-CN" altLang="en-US" dirty="0">
                <a:ea typeface="MS Gothic" panose="020B0609070205080204" pitchFamily="49" charset="-128"/>
              </a:rPr>
              <a:t> </a:t>
            </a:r>
            <a:r>
              <a:rPr kumimoji="1" lang="en-US" altLang="zh-CN" dirty="0">
                <a:ea typeface="MS Gothic" panose="020B0609070205080204" pitchFamily="49" charset="-128"/>
              </a:rPr>
              <a:t>without</a:t>
            </a:r>
            <a:r>
              <a:rPr kumimoji="1" lang="zh-CN" altLang="en-US" dirty="0">
                <a:ea typeface="MS Gothic" panose="020B0609070205080204" pitchFamily="49" charset="-128"/>
              </a:rPr>
              <a:t> </a:t>
            </a:r>
            <a:r>
              <a:rPr kumimoji="1" lang="en-US" altLang="zh-CN" dirty="0">
                <a:ea typeface="MS Gothic" panose="020B0609070205080204" pitchFamily="49" charset="-128"/>
              </a:rPr>
              <a:t>signing</a:t>
            </a:r>
            <a:r>
              <a:rPr kumimoji="1" lang="zh-CN" altLang="en-US" dirty="0">
                <a:ea typeface="MS Gothic" panose="020B0609070205080204" pitchFamily="49" charset="-128"/>
              </a:rPr>
              <a:t> </a:t>
            </a:r>
            <a:r>
              <a:rPr kumimoji="1" lang="en-US" altLang="zh-CN" dirty="0">
                <a:ea typeface="MS Gothic" panose="020B0609070205080204" pitchFamily="49" charset="-128"/>
              </a:rPr>
              <a:t>any</a:t>
            </a:r>
            <a:r>
              <a:rPr kumimoji="1" lang="zh-CN" altLang="en-US" dirty="0">
                <a:ea typeface="MS Gothic" panose="020B0609070205080204" pitchFamily="49" charset="-128"/>
              </a:rPr>
              <a:t> </a:t>
            </a:r>
            <a:r>
              <a:rPr kumimoji="1" lang="en-US" altLang="zh-CN" dirty="0">
                <a:ea typeface="MS Gothic" panose="020B0609070205080204" pitchFamily="49" charset="-128"/>
              </a:rPr>
              <a:t>forms.’</a:t>
            </a:r>
          </a:p>
          <a:p>
            <a:pPr marL="457200" indent="-457200">
              <a:buFont typeface="Arial" panose="020B0604020202020204" pitchFamily="34" charset="0"/>
              <a:buChar char="•"/>
            </a:pPr>
            <a:r>
              <a:rPr kumimoji="1" lang="en-US" altLang="zh-CN" b="1" dirty="0">
                <a:ea typeface="MS Gothic" panose="020B0609070205080204" pitchFamily="49" charset="-128"/>
              </a:rPr>
              <a:t>Label:</a:t>
            </a:r>
            <a:r>
              <a:rPr kumimoji="1" lang="zh-CN" altLang="en-US" b="1" dirty="0">
                <a:ea typeface="MS Gothic" panose="020B0609070205080204" pitchFamily="49" charset="-128"/>
              </a:rPr>
              <a:t> </a:t>
            </a:r>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“his</a:t>
            </a:r>
            <a:r>
              <a:rPr kumimoji="1" lang="zh-CN" altLang="en-US" dirty="0">
                <a:solidFill>
                  <a:srgbClr val="00B050"/>
                </a:solidFill>
                <a:ea typeface="MS Gothic" panose="020B0609070205080204" pitchFamily="49" charset="-128"/>
              </a:rPr>
              <a:t> </a:t>
            </a:r>
            <a:r>
              <a:rPr kumimoji="1" lang="en-US" altLang="zh-CN" dirty="0">
                <a:solidFill>
                  <a:srgbClr val="00B050"/>
                </a:solidFill>
                <a:ea typeface="MS Gothic" panose="020B0609070205080204" pitchFamily="49" charset="-128"/>
              </a:rPr>
              <a:t>fs”</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TeRP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”critically</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high”</a:t>
            </a:r>
            <a:r>
              <a:rPr kumimoji="1" lang="en-US" altLang="zh-CN" dirty="0">
                <a:ea typeface="MS Gothic" panose="020B0609070205080204" pitchFamily="49" charset="-128"/>
              </a:rPr>
              <a:t>}]	</a:t>
            </a:r>
          </a:p>
          <a:p>
            <a:pPr marL="457200" indent="-457200">
              <a:buFont typeface="Arial" panose="020B0604020202020204" pitchFamily="34" charset="0"/>
              <a:buChar char="•"/>
            </a:pPr>
            <a:r>
              <a:rPr kumimoji="1" lang="en-US" altLang="zh-CN" b="1" dirty="0">
                <a:ea typeface="MS Gothic" panose="020B0609070205080204" pitchFamily="49" charset="-128"/>
              </a:rPr>
              <a:t>Tokenizer</a:t>
            </a:r>
            <a:endParaRPr kumimoji="1" lang="en-US" altLang="zh-CN" dirty="0">
              <a:ea typeface="MS Gothic" panose="020B0609070205080204" pitchFamily="49" charset="-128"/>
            </a:endParaRPr>
          </a:p>
          <a:p>
            <a:pPr marL="742950" lvl="1" indent="-285750">
              <a:buFont typeface="Arial" panose="020B0604020202020204" pitchFamily="34" charset="0"/>
              <a:buChar char="•"/>
            </a:pPr>
            <a:r>
              <a:rPr kumimoji="1" lang="en-US" altLang="zh-CN" dirty="0">
                <a:ea typeface="MS Gothic" panose="020B0609070205080204" pitchFamily="49" charset="-128"/>
              </a:rPr>
              <a:t>BERT:</a:t>
            </a:r>
          </a:p>
          <a:p>
            <a:pPr marL="1200150" lvl="2" indent="-285750">
              <a:buFont typeface="Arial" panose="020B0604020202020204" pitchFamily="34" charset="0"/>
              <a:buChar char="•"/>
            </a:pPr>
            <a:r>
              <a:rPr lang="en" altLang="ja-CN" dirty="0"/>
              <a:t>["[CLS]", "he", "el", "##</a:t>
            </a:r>
            <a:r>
              <a:rPr lang="en" altLang="ja-CN" dirty="0" err="1"/>
              <a:t>oped</a:t>
            </a:r>
            <a:r>
              <a:rPr lang="en" altLang="ja-CN" dirty="0"/>
              <a:t>", "prior", "to", "formal", "discharge", "when", </a:t>
            </a:r>
            <a:r>
              <a:rPr lang="en" altLang="ja-CN" dirty="0">
                <a:solidFill>
                  <a:srgbClr val="00B050"/>
                </a:solidFill>
              </a:rPr>
              <a:t>"his", "f", "##s", </a:t>
            </a:r>
            <a:r>
              <a:rPr lang="en" altLang="ja-CN" dirty="0"/>
              <a:t>"was", "found", "to", "be", </a:t>
            </a:r>
            <a:r>
              <a:rPr lang="en" altLang="ja-CN" dirty="0">
                <a:solidFill>
                  <a:srgbClr val="0070C0"/>
                </a:solidFill>
              </a:rPr>
              <a:t>"critically", "high", </a:t>
            </a:r>
            <a:r>
              <a:rPr lang="en" altLang="ja-CN" dirty="0"/>
              <a:t>"-", "recommended", "to", "patient", "that", "he", "stay", "for", "repeat", ",", "but", "left", "ama", "without", "signing", "any", "forms", ".", "[SEP]"]</a:t>
            </a:r>
            <a:endParaRPr kumimoji="1" lang="en-US" altLang="zh-CN" dirty="0">
              <a:ea typeface="MS Gothic" panose="020B0609070205080204" pitchFamily="49" charset="-128"/>
            </a:endParaRPr>
          </a:p>
          <a:p>
            <a:pPr marL="742950" lvl="1" indent="-285750">
              <a:buFont typeface="Arial" panose="020B0604020202020204" pitchFamily="34" charset="0"/>
              <a:buChar char="•"/>
            </a:pPr>
            <a:r>
              <a:rPr kumimoji="1" lang="en-US" altLang="zh-CN" dirty="0" err="1">
                <a:ea typeface="MS Gothic" panose="020B0609070205080204" pitchFamily="49" charset="-128"/>
              </a:rPr>
              <a:t>CharacterBERT</a:t>
            </a:r>
            <a:r>
              <a:rPr kumimoji="1" lang="en-US" altLang="zh-CN" dirty="0">
                <a:ea typeface="MS Gothic" panose="020B0609070205080204" pitchFamily="49" charset="-128"/>
              </a:rPr>
              <a:t>:</a:t>
            </a:r>
          </a:p>
          <a:p>
            <a:pPr marL="1200150" lvl="2" indent="-285750">
              <a:buFont typeface="Arial" panose="020B0604020202020204" pitchFamily="34" charset="0"/>
              <a:buChar char="•"/>
            </a:pPr>
            <a:r>
              <a:rPr lang="en" altLang="ja-CN" dirty="0"/>
              <a:t>["[CLS]", "he", "eloped", "prior", "to", "formal", "discharge", "when", </a:t>
            </a:r>
            <a:r>
              <a:rPr lang="en" altLang="ja-CN" dirty="0">
                <a:solidFill>
                  <a:srgbClr val="00B050"/>
                </a:solidFill>
              </a:rPr>
              <a:t>"his", "fs", </a:t>
            </a:r>
            <a:r>
              <a:rPr lang="en" altLang="ja-CN" dirty="0"/>
              <a:t>"was", "found", "to", "be", </a:t>
            </a:r>
            <a:r>
              <a:rPr lang="en" altLang="ja-CN" dirty="0">
                <a:solidFill>
                  <a:srgbClr val="0070C0"/>
                </a:solidFill>
              </a:rPr>
              <a:t>"critically", "high", </a:t>
            </a:r>
            <a:r>
              <a:rPr lang="en" altLang="ja-CN" dirty="0"/>
              <a:t>"-", "recommended", "to", "patient", "that", "he", "stay", "for", "repeat", ",", "but", "left", "ama", "without", "signing", "any", "forms", ".", "[SEP]"]</a:t>
            </a:r>
            <a:endParaRPr kumimoji="1" lang="en-US" altLang="zh-CN" dirty="0">
              <a:ea typeface="MS Gothic" panose="020B0609070205080204" pitchFamily="49" charset="-128"/>
            </a:endParaRPr>
          </a:p>
        </p:txBody>
      </p:sp>
    </p:spTree>
    <p:extLst>
      <p:ext uri="{BB962C8B-B14F-4D97-AF65-F5344CB8AC3E}">
        <p14:creationId xmlns:p14="http://schemas.microsoft.com/office/powerpoint/2010/main" val="1241118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Normal</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2</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774859"/>
            <a:ext cx="9896541" cy="4678204"/>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b="1" dirty="0">
                <a:ea typeface="MS Gothic" panose="020B0609070205080204" pitchFamily="49" charset="-128"/>
              </a:rPr>
              <a:t>Input</a:t>
            </a:r>
            <a:r>
              <a:rPr kumimoji="1" lang="zh-CN" altLang="en-US" sz="2000" b="1" dirty="0">
                <a:ea typeface="MS Gothic" panose="020B0609070205080204" pitchFamily="49" charset="-128"/>
              </a:rPr>
              <a:t> </a:t>
            </a:r>
            <a:r>
              <a:rPr kumimoji="1" lang="en-US" altLang="zh-CN" sz="2000" b="1" dirty="0">
                <a:ea typeface="MS Gothic" panose="020B0609070205080204" pitchFamily="49" charset="-128"/>
              </a:rPr>
              <a:t>sentence:</a:t>
            </a:r>
            <a:r>
              <a:rPr kumimoji="1" lang="zh-CN" altLang="en-US" sz="2000" b="1" dirty="0">
                <a:ea typeface="MS Gothic" panose="020B0609070205080204" pitchFamily="49" charset="-128"/>
              </a:rPr>
              <a:t> </a:t>
            </a:r>
            <a:r>
              <a:rPr kumimoji="1" lang="en-US" altLang="zh-CN" sz="2000" dirty="0">
                <a:ea typeface="MS Gothic" panose="020B0609070205080204" pitchFamily="49" charset="-128"/>
              </a:rPr>
              <a:t>‘he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eloped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prior</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formal</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discharge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when</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his</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fs</a:t>
            </a:r>
            <a:r>
              <a:rPr kumimoji="1" lang="zh-CN" altLang="en-US" sz="2000" dirty="0">
                <a:solidFill>
                  <a:srgbClr val="00B050"/>
                </a:solidFill>
                <a:ea typeface="MS Gothic" panose="020B0609070205080204" pitchFamily="49" charset="-128"/>
              </a:rPr>
              <a:t> </a:t>
            </a:r>
            <a:r>
              <a:rPr kumimoji="1" lang="en-US" altLang="zh-CN" sz="2000" dirty="0">
                <a:ea typeface="MS Gothic" panose="020B0609070205080204" pitchFamily="49" charset="-128"/>
              </a:rPr>
              <a:t>was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found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be</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critically</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high</a:t>
            </a:r>
            <a:r>
              <a:rPr kumimoji="1" lang="zh-CN" altLang="en-US" sz="2000" dirty="0">
                <a:solidFill>
                  <a:srgbClr val="0070C0"/>
                </a:solidFill>
                <a:ea typeface="MS Gothic" panose="020B0609070205080204" pitchFamily="49" charset="-128"/>
              </a:rPr>
              <a:t> </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recommended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patient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stay</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for</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repeat,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but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left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ama</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without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signing</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any</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forms.’</a:t>
            </a:r>
          </a:p>
          <a:p>
            <a:pPr marL="285750" indent="-285750">
              <a:buFont typeface="Arial" panose="020B0604020202020204" pitchFamily="34" charset="0"/>
              <a:buChar char="•"/>
            </a:pPr>
            <a:r>
              <a:rPr kumimoji="1" lang="en-US" altLang="zh-CN" sz="2000" b="1" dirty="0">
                <a:ea typeface="MS Gothic" panose="020B0609070205080204" pitchFamily="49" charset="-128"/>
              </a:rPr>
              <a:t>Label:</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“his</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fs”</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”critically</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high”</a:t>
            </a:r>
            <a:r>
              <a:rPr kumimoji="1" lang="en-US" altLang="zh-CN" sz="2000" dirty="0">
                <a:ea typeface="MS Gothic" panose="020B0609070205080204" pitchFamily="49" charset="-128"/>
              </a:rPr>
              <a:t>}]	</a:t>
            </a: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general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a:t>
            </a: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“his</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f</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##s”</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”critically</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high”</a:t>
            </a:r>
            <a:r>
              <a:rPr kumimoji="1" lang="en-US" altLang="zh-CN" sz="2000" dirty="0">
                <a:ea typeface="MS Gothic" panose="020B0609070205080204" pitchFamily="49" charset="-128"/>
              </a:rPr>
              <a:t>}]</a:t>
            </a:r>
            <a:endParaRPr kumimoji="1" lang="en-US" altLang="zh-CN" sz="2000" b="1" dirty="0">
              <a:ea typeface="MS Gothic" panose="020B0609070205080204" pitchFamily="49" charset="-128"/>
            </a:endParaRP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CharacterBERT</a:t>
            </a:r>
            <a:r>
              <a:rPr kumimoji="1" lang="en-US" altLang="zh-CN" sz="2000" b="1" baseline="-25000" dirty="0" err="1">
                <a:ea typeface="MS Gothic" panose="020B0609070205080204" pitchFamily="49" charset="-128"/>
              </a:rPr>
              <a:t>general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a:t>
            </a: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CharacterBERT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“his</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fs”</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”critically</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high”</a:t>
            </a:r>
            <a:r>
              <a:rPr kumimoji="1" lang="en-US" altLang="zh-CN" sz="2000" dirty="0">
                <a:ea typeface="MS Gothic" panose="020B0609070205080204" pitchFamily="49" charset="-128"/>
              </a:rPr>
              <a:t>}]	</a:t>
            </a:r>
          </a:p>
          <a:p>
            <a:pPr lvl="1"/>
            <a:endParaRPr kumimoji="1" lang="en-US" altLang="zh-CN" dirty="0">
              <a:ea typeface="MS Gothic" panose="020B0609070205080204" pitchFamily="49" charset="-128"/>
            </a:endParaRPr>
          </a:p>
          <a:p>
            <a:pPr marL="1371600" lvl="2" indent="-457200">
              <a:buFont typeface="Arial" panose="020B0604020202020204" pitchFamily="34" charset="0"/>
              <a:buChar char="•"/>
            </a:pPr>
            <a:endParaRPr kumimoji="1" lang="en-US" altLang="zh-CN" sz="2000" dirty="0">
              <a:ea typeface="MS Gothic" panose="020B0609070205080204" pitchFamily="49" charset="-128"/>
            </a:endParaRPr>
          </a:p>
        </p:txBody>
      </p:sp>
    </p:spTree>
    <p:extLst>
      <p:ext uri="{BB962C8B-B14F-4D97-AF65-F5344CB8AC3E}">
        <p14:creationId xmlns:p14="http://schemas.microsoft.com/office/powerpoint/2010/main" val="396672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Normal</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3</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774859"/>
            <a:ext cx="9896541" cy="4555093"/>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ea typeface="MS Gothic" panose="020B0609070205080204" pitchFamily="49" charset="-128"/>
              </a:rPr>
              <a:t>Input</a:t>
            </a:r>
            <a:r>
              <a:rPr kumimoji="1" lang="zh-CN" altLang="en-US" b="1" dirty="0">
                <a:ea typeface="MS Gothic" panose="020B0609070205080204" pitchFamily="49" charset="-128"/>
              </a:rPr>
              <a:t> </a:t>
            </a:r>
            <a:r>
              <a:rPr kumimoji="1" lang="en-US" altLang="zh-CN" b="1" dirty="0">
                <a:ea typeface="MS Gothic" panose="020B0609070205080204" pitchFamily="49" charset="-128"/>
              </a:rPr>
              <a:t>sentence:</a:t>
            </a:r>
            <a:r>
              <a:rPr kumimoji="1" lang="zh-CN" altLang="en-US" b="1" dirty="0">
                <a:ea typeface="MS Gothic" panose="020B0609070205080204" pitchFamily="49" charset="-128"/>
              </a:rPr>
              <a:t> </a:t>
            </a:r>
            <a:r>
              <a:rPr kumimoji="1" lang="en-US" altLang="zh-CN" dirty="0">
                <a:ea typeface="MS Gothic" panose="020B0609070205080204" pitchFamily="49" charset="-128"/>
              </a:rPr>
              <a:t>’</a:t>
            </a:r>
            <a:r>
              <a:rPr kumimoji="1" lang="en-US" altLang="zh-CN" dirty="0" err="1">
                <a:ea typeface="MS Gothic" panose="020B0609070205080204" pitchFamily="49" charset="-128"/>
              </a:rPr>
              <a:t>pt</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a:ea typeface="MS Gothic" panose="020B0609070205080204" pitchFamily="49" charset="-128"/>
              </a:rPr>
              <a:t>two</a:t>
            </a:r>
            <a:r>
              <a:rPr kumimoji="1" lang="zh-CN" altLang="en-US" dirty="0">
                <a:ea typeface="MS Gothic" panose="020B0609070205080204" pitchFamily="49" charset="-128"/>
              </a:rPr>
              <a:t> </a:t>
            </a:r>
            <a:r>
              <a:rPr kumimoji="1" lang="en-US" altLang="zh-CN" dirty="0">
                <a:ea typeface="MS Gothic" panose="020B0609070205080204" pitchFamily="49" charset="-128"/>
              </a:rPr>
              <a:t>episodes</a:t>
            </a:r>
            <a:r>
              <a:rPr kumimoji="1" lang="zh-CN" altLang="en-US" dirty="0">
                <a:ea typeface="MS Gothic" panose="020B0609070205080204" pitchFamily="49" charset="-128"/>
              </a:rPr>
              <a:t> </a:t>
            </a:r>
            <a:r>
              <a:rPr kumimoji="1" lang="en-US" altLang="zh-CN" dirty="0">
                <a:ea typeface="MS Gothic" panose="020B0609070205080204" pitchFamily="49" charset="-128"/>
              </a:rPr>
              <a:t>of</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hypoglycemia</a:t>
            </a:r>
            <a:r>
              <a:rPr kumimoji="1" lang="zh-CN" altLang="en-US" dirty="0">
                <a:ea typeface="MS Gothic" panose="020B0609070205080204" pitchFamily="49" charset="-128"/>
              </a:rPr>
              <a:t> </a:t>
            </a:r>
            <a:r>
              <a:rPr kumimoji="1" lang="en-US" altLang="zh-CN" dirty="0">
                <a:ea typeface="MS Gothic" panose="020B0609070205080204" pitchFamily="49" charset="-128"/>
              </a:rPr>
              <a:t>(</a:t>
            </a:r>
            <a:r>
              <a:rPr kumimoji="1" lang="en-US" altLang="zh-CN" dirty="0" err="1">
                <a:solidFill>
                  <a:srgbClr val="00B050"/>
                </a:solidFill>
                <a:ea typeface="MS Gothic" panose="020B0609070205080204" pitchFamily="49" charset="-128"/>
              </a:rPr>
              <a:t>fsbs</a:t>
            </a:r>
            <a:r>
              <a:rPr kumimoji="1" lang="zh-CN" altLang="en-US" dirty="0">
                <a:ea typeface="MS Gothic" panose="020B0609070205080204" pitchFamily="49" charset="-128"/>
              </a:rPr>
              <a:t> </a:t>
            </a:r>
            <a:r>
              <a:rPr kumimoji="1" lang="en-US" altLang="zh-CN" dirty="0">
                <a:ea typeface="MS Gothic" panose="020B0609070205080204" pitchFamily="49" charset="-128"/>
              </a:rPr>
              <a:t>22</a:t>
            </a:r>
            <a:r>
              <a:rPr kumimoji="1" lang="zh-CN" altLang="en-US" dirty="0">
                <a:ea typeface="MS Gothic" panose="020B0609070205080204" pitchFamily="49" charset="-128"/>
              </a:rPr>
              <a:t> </a:t>
            </a:r>
            <a:r>
              <a:rPr kumimoji="1" lang="en-US" altLang="zh-CN" dirty="0">
                <a:ea typeface="MS Gothic" panose="020B0609070205080204" pitchFamily="49" charset="-128"/>
              </a:rPr>
              <a:t>and</a:t>
            </a:r>
            <a:r>
              <a:rPr kumimoji="1" lang="zh-CN" altLang="en-US" dirty="0">
                <a:ea typeface="MS Gothic" panose="020B0609070205080204" pitchFamily="49" charset="-128"/>
              </a:rPr>
              <a:t> </a:t>
            </a:r>
            <a:r>
              <a:rPr kumimoji="1" lang="en-US" altLang="zh-CN" dirty="0">
                <a:ea typeface="MS Gothic" panose="020B0609070205080204" pitchFamily="49" charset="-128"/>
              </a:rPr>
              <a:t>27),</a:t>
            </a:r>
            <a:r>
              <a:rPr kumimoji="1" lang="zh-CN" altLang="en-US" dirty="0">
                <a:ea typeface="MS Gothic" panose="020B0609070205080204" pitchFamily="49" charset="-128"/>
              </a:rPr>
              <a:t> </a:t>
            </a:r>
            <a:r>
              <a:rPr kumimoji="1" lang="en-US" altLang="zh-CN" dirty="0">
                <a:ea typeface="MS Gothic" panose="020B0609070205080204" pitchFamily="49" charset="-128"/>
              </a:rPr>
              <a:t>etiology</a:t>
            </a:r>
            <a:r>
              <a:rPr kumimoji="1" lang="zh-CN" altLang="en-US" dirty="0">
                <a:ea typeface="MS Gothic" panose="020B0609070205080204" pitchFamily="49" charset="-128"/>
              </a:rPr>
              <a:t> </a:t>
            </a:r>
            <a:r>
              <a:rPr kumimoji="1" lang="en-US" altLang="zh-CN" dirty="0">
                <a:ea typeface="MS Gothic" panose="020B0609070205080204" pitchFamily="49" charset="-128"/>
              </a:rPr>
              <a:t>unclear,</a:t>
            </a:r>
            <a:r>
              <a:rPr kumimoji="1" lang="zh-CN" altLang="en-US" dirty="0">
                <a:ea typeface="MS Gothic" panose="020B0609070205080204" pitchFamily="49" charset="-128"/>
              </a:rPr>
              <a:t> </a:t>
            </a:r>
            <a:r>
              <a:rPr kumimoji="1" lang="en-US" altLang="zh-CN" dirty="0" err="1">
                <a:ea typeface="MS Gothic" panose="020B0609070205080204" pitchFamily="49" charset="-128"/>
              </a:rPr>
              <a:t>pt</a:t>
            </a:r>
            <a:r>
              <a:rPr kumimoji="1" lang="zh-CN" altLang="en-US" dirty="0">
                <a:ea typeface="MS Gothic" panose="020B0609070205080204" pitchFamily="49" charset="-128"/>
              </a:rPr>
              <a:t> </a:t>
            </a:r>
            <a:r>
              <a:rPr kumimoji="1" lang="en-US" altLang="zh-CN" dirty="0">
                <a:ea typeface="MS Gothic" panose="020B0609070205080204" pitchFamily="49" charset="-128"/>
              </a:rPr>
              <a:t>followed</a:t>
            </a:r>
            <a:r>
              <a:rPr kumimoji="1" lang="zh-CN" altLang="en-US" dirty="0">
                <a:ea typeface="MS Gothic" panose="020B0609070205080204" pitchFamily="49" charset="-128"/>
              </a:rPr>
              <a:t> </a:t>
            </a:r>
            <a:r>
              <a:rPr kumimoji="1" lang="en-US" altLang="zh-CN" dirty="0">
                <a:ea typeface="MS Gothic" panose="020B0609070205080204" pitchFamily="49" charset="-128"/>
              </a:rPr>
              <a:t>by</a:t>
            </a:r>
            <a:r>
              <a:rPr kumimoji="1" lang="zh-CN" altLang="en-US" dirty="0">
                <a:ea typeface="MS Gothic" panose="020B0609070205080204" pitchFamily="49" charset="-128"/>
              </a:rPr>
              <a:t> </a:t>
            </a:r>
            <a:r>
              <a:rPr kumimoji="1" lang="en-US" altLang="zh-CN" dirty="0" err="1">
                <a:ea typeface="MS Gothic" panose="020B0609070205080204" pitchFamily="49" charset="-128"/>
              </a:rPr>
              <a:t>strickland</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who</a:t>
            </a:r>
            <a:r>
              <a:rPr kumimoji="1" lang="zh-CN" altLang="en-US" dirty="0">
                <a:ea typeface="MS Gothic" panose="020B0609070205080204" pitchFamily="49" charset="-128"/>
              </a:rPr>
              <a:t> </a:t>
            </a:r>
            <a:r>
              <a:rPr kumimoji="1" lang="en-US" altLang="zh-CN" dirty="0">
                <a:ea typeface="MS Gothic" panose="020B0609070205080204" pitchFamily="49" charset="-128"/>
              </a:rPr>
              <a:t>recommend</a:t>
            </a:r>
            <a:r>
              <a:rPr kumimoji="1" lang="zh-CN" altLang="en-US" dirty="0">
                <a:ea typeface="MS Gothic" panose="020B0609070205080204" pitchFamily="49" charset="-128"/>
              </a:rPr>
              <a:t> </a:t>
            </a:r>
            <a:r>
              <a:rPr kumimoji="1" lang="en-US" altLang="zh-CN" dirty="0">
                <a:ea typeface="MS Gothic" panose="020B0609070205080204" pitchFamily="49" charset="-128"/>
              </a:rPr>
              <a:t>no</a:t>
            </a:r>
            <a:r>
              <a:rPr kumimoji="1" lang="zh-CN" altLang="en-US" dirty="0">
                <a:ea typeface="MS Gothic" panose="020B0609070205080204" pitchFamily="49" charset="-128"/>
              </a:rPr>
              <a:t> </a:t>
            </a:r>
            <a:r>
              <a:rPr kumimoji="1" lang="en-US" altLang="zh-CN" dirty="0">
                <a:ea typeface="MS Gothic" panose="020B0609070205080204" pitchFamily="49" charset="-128"/>
              </a:rPr>
              <a:t>changes</a:t>
            </a:r>
            <a:r>
              <a:rPr kumimoji="1" lang="zh-CN" altLang="en-US" dirty="0">
                <a:ea typeface="MS Gothic" panose="020B0609070205080204" pitchFamily="49" charset="-128"/>
              </a:rPr>
              <a:t> </a:t>
            </a:r>
            <a:r>
              <a:rPr kumimoji="1" lang="en-US" altLang="zh-CN" dirty="0">
                <a:ea typeface="MS Gothic" panose="020B0609070205080204" pitchFamily="49" charset="-128"/>
              </a:rPr>
              <a:t>to</a:t>
            </a:r>
            <a:r>
              <a:rPr kumimoji="1" lang="zh-CN" altLang="en-US" dirty="0">
                <a:ea typeface="MS Gothic" panose="020B0609070205080204" pitchFamily="49" charset="-128"/>
              </a:rPr>
              <a:t> </a:t>
            </a:r>
            <a:r>
              <a:rPr kumimoji="1" lang="en-US" altLang="zh-CN" dirty="0">
                <a:solidFill>
                  <a:srgbClr val="FF0000"/>
                </a:solidFill>
                <a:ea typeface="MS Gothic" panose="020B0609070205080204" pitchFamily="49" charset="-128"/>
              </a:rPr>
              <a:t>current</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insulin</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regimen</a:t>
            </a:r>
            <a:r>
              <a:rPr kumimoji="1" lang="en-US" altLang="zh-CN" dirty="0">
                <a:ea typeface="MS Gothic" panose="020B0609070205080204" pitchFamily="49" charset="-128"/>
              </a:rPr>
              <a:t>.’</a:t>
            </a:r>
          </a:p>
          <a:p>
            <a:pPr marL="285750" indent="-285750">
              <a:buFont typeface="Arial" panose="020B0604020202020204" pitchFamily="34" charset="0"/>
              <a:buChar char="•"/>
            </a:pPr>
            <a:r>
              <a:rPr kumimoji="1" lang="en-US" altLang="zh-CN" b="1" dirty="0">
                <a:ea typeface="MS Gothic" panose="020B0609070205080204" pitchFamily="49" charset="-128"/>
              </a:rPr>
              <a:t>Label:</a:t>
            </a:r>
          </a:p>
          <a:p>
            <a:pPr marL="742950" lvl="1" indent="-285750">
              <a:buFont typeface="Arial" panose="020B0604020202020204" pitchFamily="34" charset="0"/>
              <a:buChar char="•"/>
            </a:pPr>
            <a:r>
              <a:rPr kumimoji="1" lang="en-US" altLang="zh-CN" dirty="0">
                <a:ea typeface="MS Gothic" panose="020B0609070205080204" pitchFamily="49" charset="-128"/>
              </a:rPr>
              <a:t>[{‘subject’:</a:t>
            </a:r>
            <a:r>
              <a:rPr kumimoji="1" lang="en-US" altLang="zh-CN" dirty="0">
                <a:solidFill>
                  <a:srgbClr val="00B050"/>
                </a:solidFill>
                <a:ea typeface="MS Gothic" panose="020B0609070205080204" pitchFamily="49" charset="-128"/>
              </a:rPr>
              <a:t>”</a:t>
            </a:r>
            <a:r>
              <a:rPr kumimoji="1" lang="en-US" altLang="zh-CN" dirty="0" err="1">
                <a:solidFill>
                  <a:srgbClr val="00B050"/>
                </a:solidFill>
                <a:ea typeface="MS Gothic" panose="020B0609070205080204" pitchFamily="49" charset="-128"/>
              </a:rPr>
              <a:t>fsbs</a:t>
            </a:r>
            <a:r>
              <a:rPr kumimoji="1" lang="en-US" altLang="zh-CN" dirty="0">
                <a:solidFill>
                  <a:srgbClr val="00B05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TeRP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”hypoglycemia”</a:t>
            </a:r>
            <a:r>
              <a:rPr kumimoji="1" lang="en-US" altLang="zh-CN" dirty="0">
                <a:ea typeface="MS Gothic" panose="020B0609070205080204" pitchFamily="49" charset="-128"/>
              </a:rPr>
              <a:t>}]	</a:t>
            </a:r>
          </a:p>
          <a:p>
            <a:pPr marL="285750" indent="-285750">
              <a:buFont typeface="Arial" panose="020B0604020202020204" pitchFamily="34" charset="0"/>
              <a:buChar char="•"/>
            </a:pPr>
            <a:r>
              <a:rPr kumimoji="1" lang="en-US" altLang="zh-CN" b="1" dirty="0">
                <a:ea typeface="MS Gothic" panose="020B0609070205080204" pitchFamily="49" charset="-128"/>
              </a:rPr>
              <a:t>Tokenizer</a:t>
            </a:r>
          </a:p>
          <a:p>
            <a:pPr marL="742950" lvl="1" indent="-285750">
              <a:buFont typeface="Arial" panose="020B0604020202020204" pitchFamily="34" charset="0"/>
              <a:buChar char="•"/>
            </a:pPr>
            <a:r>
              <a:rPr kumimoji="1" lang="en-US" altLang="zh-CN" dirty="0">
                <a:ea typeface="MS Gothic" panose="020B0609070205080204" pitchFamily="49" charset="-128"/>
              </a:rPr>
              <a:t>BERT</a:t>
            </a:r>
          </a:p>
          <a:p>
            <a:pPr marL="1200150" lvl="2" indent="-285750">
              <a:buFont typeface="Arial" panose="020B0604020202020204" pitchFamily="34" charset="0"/>
              <a:buChar char="•"/>
            </a:pPr>
            <a:r>
              <a:rPr lang="en" altLang="ja-CN" dirty="0"/>
              <a:t>["[CLS]", "</a:t>
            </a:r>
            <a:r>
              <a:rPr lang="en" altLang="ja-CN" dirty="0" err="1"/>
              <a:t>pt</a:t>
            </a:r>
            <a:r>
              <a:rPr lang="en" altLang="ja-CN" dirty="0"/>
              <a:t>", "with", "two", "episodes", "of", </a:t>
            </a:r>
            <a:r>
              <a:rPr lang="en" altLang="ja-CN" dirty="0">
                <a:solidFill>
                  <a:srgbClr val="0070C0"/>
                </a:solidFill>
              </a:rPr>
              <a:t>"h", "##</a:t>
            </a:r>
            <a:r>
              <a:rPr lang="en" altLang="ja-CN" dirty="0" err="1">
                <a:solidFill>
                  <a:srgbClr val="0070C0"/>
                </a:solidFill>
              </a:rPr>
              <a:t>yp</a:t>
            </a:r>
            <a:r>
              <a:rPr lang="en" altLang="ja-CN" dirty="0">
                <a:solidFill>
                  <a:srgbClr val="0070C0"/>
                </a:solidFill>
              </a:rPr>
              <a:t>", "##</a:t>
            </a:r>
            <a:r>
              <a:rPr lang="en" altLang="ja-CN" dirty="0" err="1">
                <a:solidFill>
                  <a:srgbClr val="0070C0"/>
                </a:solidFill>
              </a:rPr>
              <a:t>og</a:t>
            </a:r>
            <a:r>
              <a:rPr lang="en" altLang="ja-CN" dirty="0">
                <a:solidFill>
                  <a:srgbClr val="0070C0"/>
                </a:solidFill>
              </a:rPr>
              <a:t>", "##</a:t>
            </a:r>
            <a:r>
              <a:rPr lang="en" altLang="ja-CN" dirty="0" err="1">
                <a:solidFill>
                  <a:srgbClr val="0070C0"/>
                </a:solidFill>
              </a:rPr>
              <a:t>ly</a:t>
            </a:r>
            <a:r>
              <a:rPr lang="en" altLang="ja-CN" dirty="0">
                <a:solidFill>
                  <a:srgbClr val="0070C0"/>
                </a:solidFill>
              </a:rPr>
              <a:t>", "##</a:t>
            </a:r>
            <a:r>
              <a:rPr lang="en" altLang="ja-CN" dirty="0" err="1">
                <a:solidFill>
                  <a:srgbClr val="0070C0"/>
                </a:solidFill>
              </a:rPr>
              <a:t>ce</a:t>
            </a:r>
            <a:r>
              <a:rPr lang="en" altLang="ja-CN" dirty="0">
                <a:solidFill>
                  <a:srgbClr val="0070C0"/>
                </a:solidFill>
              </a:rPr>
              <a:t>", "##</a:t>
            </a:r>
            <a:r>
              <a:rPr lang="en" altLang="ja-CN" dirty="0" err="1">
                <a:solidFill>
                  <a:srgbClr val="0070C0"/>
                </a:solidFill>
              </a:rPr>
              <a:t>mia</a:t>
            </a:r>
            <a:r>
              <a:rPr lang="en" altLang="ja-CN" dirty="0">
                <a:solidFill>
                  <a:srgbClr val="0070C0"/>
                </a:solidFill>
              </a:rPr>
              <a:t>", </a:t>
            </a:r>
            <a:r>
              <a:rPr lang="en" altLang="ja-CN" dirty="0"/>
              <a:t>"(", </a:t>
            </a:r>
            <a:r>
              <a:rPr lang="en" altLang="ja-CN" dirty="0">
                <a:solidFill>
                  <a:srgbClr val="00B050"/>
                </a:solidFill>
              </a:rPr>
              <a:t>"f", "##sb", "##s", </a:t>
            </a:r>
            <a:r>
              <a:rPr lang="en" altLang="ja-CN" dirty="0"/>
              <a:t>"22", "and", "27", ")", ",", "et", "##</a:t>
            </a:r>
            <a:r>
              <a:rPr lang="en" altLang="ja-CN" dirty="0" err="1"/>
              <a:t>iology</a:t>
            </a:r>
            <a:r>
              <a:rPr lang="en" altLang="ja-CN" dirty="0"/>
              <a:t>", "unclear", ",", "</a:t>
            </a:r>
            <a:r>
              <a:rPr lang="en" altLang="ja-CN" dirty="0" err="1"/>
              <a:t>pt</a:t>
            </a:r>
            <a:r>
              <a:rPr lang="en" altLang="ja-CN" dirty="0"/>
              <a:t>", "followed", "by", "</a:t>
            </a:r>
            <a:r>
              <a:rPr lang="en" altLang="ja-CN" dirty="0" err="1"/>
              <a:t>st</a:t>
            </a:r>
            <a:r>
              <a:rPr lang="en" altLang="ja-CN" dirty="0"/>
              <a:t>", "##rick", "##land", ",", "who", "recommend", "no", "changes", "to", "current", "insulin", "regime", "##n", ".", "[SEP]"]</a:t>
            </a:r>
          </a:p>
          <a:p>
            <a:pPr marL="742950" lvl="1" indent="-285750">
              <a:buFont typeface="Arial" panose="020B0604020202020204" pitchFamily="34" charset="0"/>
              <a:buChar char="•"/>
            </a:pPr>
            <a:r>
              <a:rPr kumimoji="1" lang="en-US" altLang="zh-CN" dirty="0" err="1">
                <a:ea typeface="MS Gothic" panose="020B0609070205080204" pitchFamily="49" charset="-128"/>
              </a:rPr>
              <a:t>CharacterBERT</a:t>
            </a:r>
            <a:endParaRPr kumimoji="1" lang="en-US" altLang="zh-CN" dirty="0">
              <a:ea typeface="MS Gothic" panose="020B0609070205080204" pitchFamily="49" charset="-128"/>
            </a:endParaRPr>
          </a:p>
          <a:p>
            <a:pPr marL="1200150" lvl="2" indent="-285750">
              <a:buFont typeface="Arial" panose="020B0604020202020204" pitchFamily="34" charset="0"/>
              <a:buChar char="•"/>
            </a:pPr>
            <a:r>
              <a:rPr lang="en" altLang="ja-CN" dirty="0"/>
              <a:t>["[CLS]", "</a:t>
            </a:r>
            <a:r>
              <a:rPr lang="en" altLang="ja-CN" dirty="0" err="1"/>
              <a:t>pt</a:t>
            </a:r>
            <a:r>
              <a:rPr lang="en" altLang="ja-CN" dirty="0"/>
              <a:t>", "with", "two", "episodes", "of", </a:t>
            </a:r>
            <a:r>
              <a:rPr lang="en" altLang="ja-CN" dirty="0">
                <a:solidFill>
                  <a:srgbClr val="0070C0"/>
                </a:solidFill>
              </a:rPr>
              <a:t>"hypoglycemia", </a:t>
            </a:r>
            <a:r>
              <a:rPr lang="en" altLang="ja-CN" dirty="0"/>
              <a:t>"(", </a:t>
            </a:r>
            <a:r>
              <a:rPr lang="en" altLang="ja-CN" dirty="0">
                <a:solidFill>
                  <a:srgbClr val="00B050"/>
                </a:solidFill>
              </a:rPr>
              <a:t>"</a:t>
            </a:r>
            <a:r>
              <a:rPr lang="en" altLang="ja-CN" dirty="0" err="1">
                <a:solidFill>
                  <a:srgbClr val="00B050"/>
                </a:solidFill>
              </a:rPr>
              <a:t>fsbs</a:t>
            </a:r>
            <a:r>
              <a:rPr lang="en" altLang="ja-CN" dirty="0">
                <a:solidFill>
                  <a:srgbClr val="00B050"/>
                </a:solidFill>
              </a:rPr>
              <a:t>", </a:t>
            </a:r>
            <a:r>
              <a:rPr lang="en" altLang="ja-CN" dirty="0"/>
              <a:t>"22", "and", "27", ")", ",", "etiology", "unclear", ",", "</a:t>
            </a:r>
            <a:r>
              <a:rPr lang="en" altLang="ja-CN" dirty="0" err="1"/>
              <a:t>pt</a:t>
            </a:r>
            <a:r>
              <a:rPr lang="en" altLang="ja-CN" dirty="0"/>
              <a:t>", "followed", "by", "</a:t>
            </a:r>
            <a:r>
              <a:rPr lang="en" altLang="ja-CN" dirty="0" err="1"/>
              <a:t>strickland</a:t>
            </a:r>
            <a:r>
              <a:rPr lang="en" altLang="ja-CN" dirty="0"/>
              <a:t>", ",", "who", "recommend", "no", "changes", "to", "current", "insulin", "regimen", ".", "[SEP]"]</a:t>
            </a:r>
            <a:endParaRPr kumimoji="1" lang="en-US" altLang="zh-CN" dirty="0">
              <a:ea typeface="MS Gothic" panose="020B0609070205080204" pitchFamily="49" charset="-128"/>
            </a:endParaRPr>
          </a:p>
          <a:p>
            <a:endParaRPr kumimoji="1" lang="en-US" altLang="zh-CN" dirty="0">
              <a:ea typeface="MS Gothic" panose="020B0609070205080204" pitchFamily="49" charset="-128"/>
            </a:endParaRPr>
          </a:p>
          <a:p>
            <a:pPr marL="1371600" lvl="2" indent="-457200">
              <a:buFont typeface="Arial" panose="020B0604020202020204" pitchFamily="34" charset="0"/>
              <a:buChar char="•"/>
            </a:pPr>
            <a:endParaRPr kumimoji="1" lang="en-US" altLang="zh-CN" sz="2000" dirty="0">
              <a:ea typeface="MS Gothic" panose="020B0609070205080204" pitchFamily="49" charset="-128"/>
            </a:endParaRPr>
          </a:p>
        </p:txBody>
      </p:sp>
    </p:spTree>
    <p:extLst>
      <p:ext uri="{BB962C8B-B14F-4D97-AF65-F5344CB8AC3E}">
        <p14:creationId xmlns:p14="http://schemas.microsoft.com/office/powerpoint/2010/main" val="31403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Normal</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4</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854372"/>
            <a:ext cx="9896541"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b="1" dirty="0">
                <a:ea typeface="MS Gothic" panose="020B0609070205080204" pitchFamily="49" charset="-128"/>
              </a:rPr>
              <a:t>Input</a:t>
            </a:r>
            <a:r>
              <a:rPr kumimoji="1" lang="zh-CN" altLang="en-US" sz="2000" b="1" dirty="0">
                <a:ea typeface="MS Gothic" panose="020B0609070205080204" pitchFamily="49" charset="-128"/>
              </a:rPr>
              <a:t> </a:t>
            </a:r>
            <a:r>
              <a:rPr kumimoji="1" lang="en-US" altLang="zh-CN" sz="2000" b="1" dirty="0">
                <a:ea typeface="MS Gothic" panose="020B0609070205080204" pitchFamily="49" charset="-128"/>
              </a:rPr>
              <a:t>sentence:</a:t>
            </a:r>
            <a:r>
              <a:rPr kumimoji="1" lang="zh-CN" altLang="en-US" sz="2000" b="1" dirty="0">
                <a:ea typeface="MS Gothic" panose="020B0609070205080204" pitchFamily="49" charset="-128"/>
              </a:rPr>
              <a:t> </a:t>
            </a:r>
            <a:r>
              <a:rPr kumimoji="1" lang="en-US" altLang="zh-CN" sz="2000" dirty="0">
                <a:ea typeface="MS Gothic" panose="020B0609070205080204" pitchFamily="49" charset="-128"/>
              </a:rPr>
              <a:t>’</a:t>
            </a:r>
            <a:r>
              <a:rPr kumimoji="1" lang="en-US" altLang="zh-CN" sz="2000" dirty="0" err="1">
                <a:ea typeface="MS Gothic" panose="020B0609070205080204" pitchFamily="49" charset="-128"/>
              </a:rPr>
              <a:t>pt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with</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two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episodes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of</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hypoglycemia</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t>
            </a:r>
            <a:r>
              <a:rPr kumimoji="1" lang="en-US" altLang="zh-CN" sz="2000" dirty="0" err="1">
                <a:solidFill>
                  <a:srgbClr val="00B050"/>
                </a:solidFill>
                <a:ea typeface="MS Gothic" panose="020B0609070205080204" pitchFamily="49" charset="-128"/>
              </a:rPr>
              <a:t>fsbs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22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and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27),</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etiology</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unclear,</a:t>
            </a:r>
            <a:r>
              <a:rPr kumimoji="1" lang="zh-CN" altLang="en-US" sz="2000" dirty="0">
                <a:ea typeface="MS Gothic" panose="020B0609070205080204" pitchFamily="49" charset="-128"/>
              </a:rPr>
              <a:t> </a:t>
            </a:r>
            <a:r>
              <a:rPr kumimoji="1" lang="en-US" altLang="zh-CN" sz="2000" dirty="0" err="1">
                <a:ea typeface="MS Gothic" panose="020B0609070205080204" pitchFamily="49" charset="-128"/>
              </a:rPr>
              <a:t>pt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followed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by</a:t>
            </a:r>
            <a:r>
              <a:rPr kumimoji="1" lang="zh-CN" altLang="en-US" sz="2000" dirty="0">
                <a:ea typeface="MS Gothic" panose="020B0609070205080204" pitchFamily="49" charset="-128"/>
              </a:rPr>
              <a:t> </a:t>
            </a:r>
            <a:r>
              <a:rPr kumimoji="1" lang="en-US" altLang="zh-CN" sz="2000" dirty="0" err="1">
                <a:ea typeface="MS Gothic" panose="020B0609070205080204" pitchFamily="49" charset="-128"/>
              </a:rPr>
              <a:t>strickland</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who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recommend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no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changes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to</a:t>
            </a:r>
            <a:r>
              <a:rPr kumimoji="1" lang="zh-CN" altLang="en-US" sz="2000" dirty="0">
                <a:ea typeface="MS Gothic" panose="020B0609070205080204" pitchFamily="49" charset="-128"/>
              </a:rPr>
              <a:t> </a:t>
            </a:r>
            <a:r>
              <a:rPr kumimoji="1" lang="en-US" altLang="zh-CN" sz="2000" dirty="0">
                <a:solidFill>
                  <a:srgbClr val="FF0000"/>
                </a:solidFill>
                <a:ea typeface="MS Gothic" panose="020B0609070205080204" pitchFamily="49" charset="-128"/>
              </a:rPr>
              <a:t>current</a:t>
            </a:r>
            <a:r>
              <a:rPr kumimoji="1" lang="zh-CN" altLang="en-US" sz="2000" dirty="0">
                <a:solidFill>
                  <a:srgbClr val="FF0000"/>
                </a:solidFill>
                <a:ea typeface="MS Gothic" panose="020B0609070205080204" pitchFamily="49" charset="-128"/>
              </a:rPr>
              <a:t> </a:t>
            </a:r>
            <a:r>
              <a:rPr kumimoji="1" lang="en-US" altLang="zh-CN" sz="2000" dirty="0">
                <a:solidFill>
                  <a:srgbClr val="FF0000"/>
                </a:solidFill>
                <a:ea typeface="MS Gothic" panose="020B0609070205080204" pitchFamily="49" charset="-128"/>
              </a:rPr>
              <a:t>insulin</a:t>
            </a:r>
            <a:r>
              <a:rPr kumimoji="1" lang="zh-CN" altLang="en-US" sz="2000" dirty="0">
                <a:solidFill>
                  <a:srgbClr val="FF0000"/>
                </a:solidFill>
                <a:ea typeface="MS Gothic" panose="020B0609070205080204" pitchFamily="49" charset="-128"/>
              </a:rPr>
              <a:t> </a:t>
            </a:r>
            <a:r>
              <a:rPr kumimoji="1" lang="en-US" altLang="zh-CN" sz="2000" dirty="0">
                <a:solidFill>
                  <a:srgbClr val="FF0000"/>
                </a:solidFill>
                <a:ea typeface="MS Gothic" panose="020B0609070205080204" pitchFamily="49" charset="-128"/>
              </a:rPr>
              <a:t>regimen</a:t>
            </a:r>
            <a:r>
              <a:rPr kumimoji="1" lang="en-US" altLang="zh-CN" sz="2000" dirty="0">
                <a:ea typeface="MS Gothic" panose="020B0609070205080204" pitchFamily="49" charset="-128"/>
              </a:rPr>
              <a:t>.’</a:t>
            </a:r>
          </a:p>
          <a:p>
            <a:pPr marL="285750" indent="-285750">
              <a:buFont typeface="Arial" panose="020B0604020202020204" pitchFamily="34" charset="0"/>
              <a:buChar char="•"/>
            </a:pPr>
            <a:r>
              <a:rPr kumimoji="1" lang="en-US" altLang="zh-CN" sz="2000" b="1" dirty="0">
                <a:ea typeface="MS Gothic" panose="020B0609070205080204" pitchFamily="49" charset="-128"/>
              </a:rPr>
              <a:t>Label:</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fsbs</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”hypoglycemia”</a:t>
            </a:r>
            <a:r>
              <a:rPr kumimoji="1" lang="en-US" altLang="zh-CN" sz="2000" dirty="0">
                <a:ea typeface="MS Gothic" panose="020B0609070205080204" pitchFamily="49" charset="-128"/>
              </a:rPr>
              <a:t>}]	</a:t>
            </a: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a:t>
            </a:r>
            <a:r>
              <a:rPr kumimoji="1" lang="en-US" altLang="zh-CN" sz="2000" dirty="0" err="1">
                <a:ea typeface="MS Gothic" panose="020B0609070205080204" pitchFamily="49" charset="-128"/>
              </a:rPr>
              <a:t>subject’:</a:t>
            </a:r>
            <a:r>
              <a:rPr kumimoji="1" lang="en-US" altLang="zh-CN" sz="2000" dirty="0" err="1">
                <a:solidFill>
                  <a:srgbClr val="00B050"/>
                </a:solidFill>
                <a:ea typeface="MS Gothic" panose="020B0609070205080204" pitchFamily="49" charset="-128"/>
              </a:rPr>
              <a:t>”f</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##sb</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##s”</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”h</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err="1">
                <a:solidFill>
                  <a:srgbClr val="0070C0"/>
                </a:solidFill>
                <a:ea typeface="MS Gothic" panose="020B0609070205080204" pitchFamily="49" charset="-128"/>
              </a:rPr>
              <a:t>yp</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err="1">
                <a:solidFill>
                  <a:srgbClr val="0070C0"/>
                </a:solidFill>
                <a:ea typeface="MS Gothic" panose="020B0609070205080204" pitchFamily="49" charset="-128"/>
              </a:rPr>
              <a:t>og</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err="1">
                <a:solidFill>
                  <a:srgbClr val="0070C0"/>
                </a:solidFill>
                <a:ea typeface="MS Gothic" panose="020B0609070205080204" pitchFamily="49" charset="-128"/>
              </a:rPr>
              <a:t>ly</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err="1">
                <a:solidFill>
                  <a:srgbClr val="0070C0"/>
                </a:solidFill>
                <a:ea typeface="MS Gothic" panose="020B0609070205080204" pitchFamily="49" charset="-128"/>
              </a:rPr>
              <a:t>ce</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err="1">
                <a:solidFill>
                  <a:srgbClr val="0070C0"/>
                </a:solidFill>
                <a:ea typeface="MS Gothic" panose="020B0609070205080204" pitchFamily="49" charset="-128"/>
              </a:rPr>
              <a:t>mia</a:t>
            </a:r>
            <a:r>
              <a:rPr kumimoji="1" lang="en-US" altLang="zh-CN" sz="2000" dirty="0">
                <a:solidFill>
                  <a:srgbClr val="0070C0"/>
                </a:solidFill>
                <a:ea typeface="MS Gothic" panose="020B0609070205080204" pitchFamily="49" charset="-128"/>
              </a:rPr>
              <a:t>”</a:t>
            </a:r>
            <a:r>
              <a:rPr kumimoji="1" lang="en-US" altLang="zh-CN" sz="2000" dirty="0">
                <a:ea typeface="MS Gothic" panose="020B0609070205080204" pitchFamily="49" charset="-128"/>
              </a:rPr>
              <a:t>}]</a:t>
            </a:r>
            <a:endParaRPr kumimoji="1" lang="en-US" altLang="zh-CN" sz="2000" b="1" dirty="0">
              <a:ea typeface="MS Gothic" panose="020B0609070205080204" pitchFamily="49" charset="-128"/>
            </a:endParaRP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CharacterBERT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fsbs</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”hypoglycemia”</a:t>
            </a:r>
            <a:r>
              <a:rPr kumimoji="1" lang="en-US" altLang="zh-CN" sz="2000" dirty="0">
                <a:ea typeface="MS Gothic" panose="020B0609070205080204" pitchFamily="49" charset="-128"/>
              </a:rPr>
              <a:t>},</a:t>
            </a:r>
          </a:p>
          <a:p>
            <a:pPr lvl="1"/>
            <a:r>
              <a:rPr kumimoji="1" lang="en-US" altLang="zh-CN" sz="2000" dirty="0">
                <a:ea typeface="MS Gothic" panose="020B0609070205080204" pitchFamily="49" charset="-128"/>
              </a:rPr>
              <a:t>{‘subject’:</a:t>
            </a:r>
            <a:r>
              <a:rPr kumimoji="1" lang="en-US" altLang="zh-CN" sz="2000" dirty="0">
                <a:solidFill>
                  <a:srgbClr val="00B050"/>
                </a:solidFill>
                <a:ea typeface="MS Gothic" panose="020B0609070205080204" pitchFamily="49" charset="-128"/>
              </a:rPr>
              <a:t>”</a:t>
            </a:r>
            <a:r>
              <a:rPr kumimoji="1" lang="en-US" altLang="zh-CN" sz="2000" dirty="0">
                <a:solidFill>
                  <a:srgbClr val="FF0000"/>
                </a:solidFill>
                <a:ea typeface="MS Gothic" panose="020B0609070205080204" pitchFamily="49" charset="-128"/>
              </a:rPr>
              <a:t> </a:t>
            </a:r>
            <a:r>
              <a:rPr kumimoji="1" lang="en-US" altLang="zh-CN" sz="2000" dirty="0">
                <a:solidFill>
                  <a:srgbClr val="00B050"/>
                </a:solidFill>
                <a:ea typeface="MS Gothic" panose="020B0609070205080204" pitchFamily="49" charset="-128"/>
              </a:rPr>
              <a:t>current</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insulin</a:t>
            </a:r>
            <a:r>
              <a:rPr kumimoji="1" lang="zh-CN" altLang="en-US" sz="2000" dirty="0">
                <a:solidFill>
                  <a:srgbClr val="00B050"/>
                </a:solidFill>
                <a:ea typeface="MS Gothic" panose="020B0609070205080204" pitchFamily="49" charset="-128"/>
              </a:rPr>
              <a:t> </a:t>
            </a:r>
            <a:r>
              <a:rPr kumimoji="1" lang="en-US" altLang="zh-CN" sz="2000" dirty="0">
                <a:solidFill>
                  <a:srgbClr val="00B050"/>
                </a:solidFill>
                <a:ea typeface="MS Gothic" panose="020B0609070205080204" pitchFamily="49" charset="-128"/>
              </a:rPr>
              <a:t>regimen”</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”hypoglycemia”</a:t>
            </a:r>
            <a:r>
              <a:rPr kumimoji="1" lang="en-US" altLang="zh-CN" sz="2000" dirty="0">
                <a:ea typeface="MS Gothic" panose="020B0609070205080204" pitchFamily="49" charset="-128"/>
              </a:rPr>
              <a:t>}]	</a:t>
            </a:r>
          </a:p>
          <a:p>
            <a:pPr marL="742950" lvl="1" indent="-285750">
              <a:buFont typeface="Arial" panose="020B0604020202020204" pitchFamily="34" charset="0"/>
              <a:buChar char="•"/>
            </a:pPr>
            <a:endParaRPr kumimoji="1" lang="en-US" altLang="zh-CN" b="1" dirty="0">
              <a:ea typeface="MS Gothic" panose="020B0609070205080204" pitchFamily="49" charset="-128"/>
            </a:endParaRPr>
          </a:p>
          <a:p>
            <a:pPr marL="285750" indent="-285750">
              <a:buFont typeface="Arial" panose="020B0604020202020204" pitchFamily="34" charset="0"/>
              <a:buChar char="•"/>
            </a:pPr>
            <a:endParaRPr kumimoji="1" lang="en-US" altLang="zh-CN" b="1" dirty="0">
              <a:ea typeface="MS Gothic" panose="020B0609070205080204" pitchFamily="49" charset="-128"/>
            </a:endParaRPr>
          </a:p>
          <a:p>
            <a:endParaRPr kumimoji="1" lang="en-US" altLang="zh-CN" dirty="0">
              <a:ea typeface="MS Gothic" panose="020B0609070205080204" pitchFamily="49" charset="-128"/>
            </a:endParaRPr>
          </a:p>
          <a:p>
            <a:pPr marL="1371600" lvl="2" indent="-457200">
              <a:buFont typeface="Arial" panose="020B0604020202020204" pitchFamily="34" charset="0"/>
              <a:buChar char="•"/>
            </a:pPr>
            <a:endParaRPr kumimoji="1" lang="en-US" altLang="zh-CN" sz="2000" dirty="0">
              <a:ea typeface="MS Gothic" panose="020B0609070205080204" pitchFamily="49" charset="-128"/>
            </a:endParaRPr>
          </a:p>
        </p:txBody>
      </p:sp>
    </p:spTree>
    <p:extLst>
      <p:ext uri="{BB962C8B-B14F-4D97-AF65-F5344CB8AC3E}">
        <p14:creationId xmlns:p14="http://schemas.microsoft.com/office/powerpoint/2010/main" val="46181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Normal</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5</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774859"/>
            <a:ext cx="9896541" cy="378565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b="1" dirty="0">
                <a:ea typeface="MS Gothic" panose="020B0609070205080204" pitchFamily="49" charset="-128"/>
              </a:rPr>
              <a:t>Input</a:t>
            </a:r>
            <a:r>
              <a:rPr kumimoji="1" lang="zh-CN" altLang="en-US" sz="2000" b="1" dirty="0">
                <a:ea typeface="MS Gothic" panose="020B0609070205080204" pitchFamily="49" charset="-128"/>
              </a:rPr>
              <a:t> </a:t>
            </a:r>
            <a:r>
              <a:rPr kumimoji="1" lang="en-US" altLang="zh-CN" sz="2000" b="1" dirty="0">
                <a:ea typeface="MS Gothic" panose="020B0609070205080204" pitchFamily="49" charset="-128"/>
              </a:rPr>
              <a:t>sentence:</a:t>
            </a:r>
            <a:r>
              <a:rPr kumimoji="1" lang="zh-CN" altLang="en-US" sz="2000" b="1" dirty="0">
                <a:ea typeface="MS Gothic" panose="020B0609070205080204" pitchFamily="49" charset="-128"/>
              </a:rPr>
              <a:t> </a:t>
            </a:r>
            <a:r>
              <a:rPr kumimoji="1" lang="en-US" altLang="zh-CN" sz="2000" dirty="0">
                <a:ea typeface="MS Gothic" panose="020B0609070205080204" pitchFamily="49" charset="-128"/>
              </a:rPr>
              <a:t>’the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patient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was</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thrombocytopenic</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with</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platelet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count</a:t>
            </a:r>
            <a:r>
              <a:rPr kumimoji="1" lang="zh-CN" altLang="en-US" sz="2000" dirty="0">
                <a:solidFill>
                  <a:srgbClr val="0070C0"/>
                </a:solidFill>
                <a:ea typeface="MS Gothic" panose="020B0609070205080204" pitchFamily="49" charset="-128"/>
              </a:rPr>
              <a:t> </a:t>
            </a:r>
            <a:r>
              <a:rPr kumimoji="1" lang="en-US" altLang="zh-CN" sz="2000" dirty="0">
                <a:ea typeface="MS Gothic" panose="020B0609070205080204" pitchFamily="49" charset="-128"/>
              </a:rPr>
              <a:t>of</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49</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23.’</a:t>
            </a:r>
          </a:p>
          <a:p>
            <a:pPr marL="285750" indent="-285750">
              <a:buFont typeface="Arial" panose="020B0604020202020204" pitchFamily="34" charset="0"/>
              <a:buChar char="•"/>
            </a:pPr>
            <a:r>
              <a:rPr kumimoji="1" lang="en-US" altLang="zh-CN" sz="2000" b="1" dirty="0">
                <a:ea typeface="MS Gothic" panose="020B0609070205080204" pitchFamily="49" charset="-128"/>
              </a:rPr>
              <a:t>Label:</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en-US" altLang="zh-CN" sz="2000" dirty="0">
                <a:solidFill>
                  <a:srgbClr val="00B050"/>
                </a:solidFill>
                <a:ea typeface="MS Gothic" panose="020B0609070205080204" pitchFamily="49" charset="-128"/>
              </a:rPr>
              <a:t>” thrombocytopenic”</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platelet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count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a:ea typeface="MS Gothic" panose="020B0609070205080204" pitchFamily="49" charset="-128"/>
              </a:rPr>
              <a:t>}]	</a:t>
            </a:r>
          </a:p>
          <a:p>
            <a:pPr marL="285750" indent="-285750">
              <a:buFont typeface="Arial" panose="020B0604020202020204" pitchFamily="34" charset="0"/>
              <a:buChar char="•"/>
            </a:pPr>
            <a:r>
              <a:rPr kumimoji="1" lang="en-US" altLang="zh-CN" sz="2000" b="1" dirty="0">
                <a:ea typeface="MS Gothic" panose="020B0609070205080204" pitchFamily="49" charset="-128"/>
              </a:rPr>
              <a:t>Tokenizer</a:t>
            </a:r>
          </a:p>
          <a:p>
            <a:pPr marL="742950" lvl="1" indent="-285750">
              <a:buFont typeface="Arial" panose="020B0604020202020204" pitchFamily="34" charset="0"/>
              <a:buChar char="•"/>
            </a:pPr>
            <a:r>
              <a:rPr kumimoji="1" lang="en-US" altLang="zh-CN" sz="2000" dirty="0">
                <a:ea typeface="MS Gothic" panose="020B0609070205080204" pitchFamily="49" charset="-128"/>
              </a:rPr>
              <a:t>BERT</a:t>
            </a:r>
          </a:p>
          <a:p>
            <a:pPr marL="1200150" lvl="2" indent="-285750">
              <a:buFont typeface="Arial" panose="020B0604020202020204" pitchFamily="34" charset="0"/>
              <a:buChar char="•"/>
            </a:pPr>
            <a:r>
              <a:rPr lang="en" altLang="ja-CN" sz="2000" dirty="0"/>
              <a:t>["[CLS]", "the", "patient", "was", </a:t>
            </a:r>
            <a:r>
              <a:rPr lang="en" altLang="ja-CN" sz="2000" dirty="0">
                <a:solidFill>
                  <a:srgbClr val="00B050"/>
                </a:solidFill>
              </a:rPr>
              <a:t>"</a:t>
            </a:r>
            <a:r>
              <a:rPr lang="en" altLang="ja-CN" sz="2000" dirty="0" err="1">
                <a:solidFill>
                  <a:srgbClr val="00B050"/>
                </a:solidFill>
              </a:rPr>
              <a:t>th</a:t>
            </a:r>
            <a:r>
              <a:rPr lang="en" altLang="ja-CN" sz="2000" dirty="0">
                <a:solidFill>
                  <a:srgbClr val="00B050"/>
                </a:solidFill>
              </a:rPr>
              <a:t>", "##rom", "##</a:t>
            </a:r>
            <a:r>
              <a:rPr lang="en" altLang="ja-CN" sz="2000" dirty="0" err="1">
                <a:solidFill>
                  <a:srgbClr val="00B050"/>
                </a:solidFill>
              </a:rPr>
              <a:t>bo</a:t>
            </a:r>
            <a:r>
              <a:rPr lang="en" altLang="ja-CN" sz="2000" dirty="0">
                <a:solidFill>
                  <a:srgbClr val="00B050"/>
                </a:solidFill>
              </a:rPr>
              <a:t>", "##cy", "##top", "##</a:t>
            </a:r>
            <a:r>
              <a:rPr lang="en" altLang="ja-CN" sz="2000" dirty="0" err="1">
                <a:solidFill>
                  <a:srgbClr val="00B050"/>
                </a:solidFill>
              </a:rPr>
              <a:t>eni</a:t>
            </a:r>
            <a:r>
              <a:rPr lang="en" altLang="ja-CN" sz="2000" dirty="0">
                <a:solidFill>
                  <a:srgbClr val="00B050"/>
                </a:solidFill>
              </a:rPr>
              <a:t>", "##c"</a:t>
            </a:r>
            <a:r>
              <a:rPr lang="en" altLang="ja-CN" sz="2000" dirty="0"/>
              <a:t>, "with", </a:t>
            </a:r>
            <a:r>
              <a:rPr lang="en" altLang="ja-CN" sz="2000" dirty="0">
                <a:solidFill>
                  <a:srgbClr val="0070C0"/>
                </a:solidFill>
              </a:rPr>
              <a:t>"a", "plate", "##let", "count",</a:t>
            </a:r>
            <a:r>
              <a:rPr lang="en" altLang="ja-CN" sz="2000" dirty="0"/>
              <a:t> "of", "49", "on", "the", "23", ".", "[SEP]"]</a:t>
            </a:r>
            <a:endParaRPr kumimoji="1" lang="en" altLang="zh-CN" sz="2000" dirty="0">
              <a:ea typeface="MS Gothic" panose="020B0609070205080204" pitchFamily="49" charset="-128"/>
            </a:endParaRPr>
          </a:p>
          <a:p>
            <a:pPr marL="742950" lvl="1" indent="-285750">
              <a:buFont typeface="Arial" panose="020B0604020202020204" pitchFamily="34" charset="0"/>
              <a:buChar char="•"/>
            </a:pPr>
            <a:r>
              <a:rPr kumimoji="1" lang="en-US" altLang="zh-CN" sz="2000" dirty="0" err="1">
                <a:ea typeface="MS Gothic" panose="020B0609070205080204" pitchFamily="49" charset="-128"/>
              </a:rPr>
              <a:t>CharacterBERT</a:t>
            </a:r>
            <a:endParaRPr kumimoji="1" lang="en-US" altLang="zh-CN" sz="2000" dirty="0">
              <a:ea typeface="MS Gothic" panose="020B0609070205080204" pitchFamily="49" charset="-128"/>
            </a:endParaRPr>
          </a:p>
          <a:p>
            <a:pPr marL="1200150" lvl="2" indent="-285750">
              <a:buFont typeface="Arial" panose="020B0604020202020204" pitchFamily="34" charset="0"/>
              <a:buChar char="•"/>
            </a:pPr>
            <a:r>
              <a:rPr lang="en" altLang="ja-CN" sz="2000" dirty="0"/>
              <a:t>["[CLS]", "the", "patient", "was", </a:t>
            </a:r>
            <a:r>
              <a:rPr lang="en" altLang="ja-CN" sz="2000" dirty="0">
                <a:solidFill>
                  <a:srgbClr val="00B050"/>
                </a:solidFill>
              </a:rPr>
              <a:t>"thrombocytopenic", </a:t>
            </a:r>
            <a:r>
              <a:rPr lang="en" altLang="ja-CN" sz="2000" dirty="0"/>
              <a:t>"with", </a:t>
            </a:r>
            <a:r>
              <a:rPr lang="en" altLang="ja-CN" sz="2000" dirty="0">
                <a:solidFill>
                  <a:srgbClr val="0070C0"/>
                </a:solidFill>
              </a:rPr>
              <a:t>"a", "platelet", "count", </a:t>
            </a:r>
            <a:r>
              <a:rPr lang="en" altLang="ja-CN" sz="2000" dirty="0"/>
              <a:t>"of", "49", "on", "the", "23", ".", "[SEP]"]</a:t>
            </a:r>
            <a:endParaRPr kumimoji="1" lang="en-US" altLang="zh-CN" sz="2000" dirty="0">
              <a:ea typeface="MS Gothic" panose="020B0609070205080204" pitchFamily="49" charset="-128"/>
            </a:endParaRPr>
          </a:p>
          <a:p>
            <a:pPr marL="1371600" lvl="2" indent="-457200">
              <a:buFont typeface="Arial" panose="020B0604020202020204" pitchFamily="34" charset="0"/>
              <a:buChar char="•"/>
            </a:pPr>
            <a:endParaRPr kumimoji="1" lang="en-US" altLang="zh-CN" sz="2000" dirty="0">
              <a:ea typeface="MS Gothic" panose="020B0609070205080204" pitchFamily="49" charset="-128"/>
            </a:endParaRPr>
          </a:p>
        </p:txBody>
      </p:sp>
    </p:spTree>
    <p:extLst>
      <p:ext uri="{BB962C8B-B14F-4D97-AF65-F5344CB8AC3E}">
        <p14:creationId xmlns:p14="http://schemas.microsoft.com/office/powerpoint/2010/main" val="17240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Normal</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6</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774859"/>
            <a:ext cx="9896541" cy="477053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b="1" dirty="0">
                <a:ea typeface="MS Gothic" panose="020B0609070205080204" pitchFamily="49" charset="-128"/>
              </a:rPr>
              <a:t>Input</a:t>
            </a:r>
            <a:r>
              <a:rPr kumimoji="1" lang="zh-CN" altLang="en-US" sz="2400" b="1" dirty="0">
                <a:ea typeface="MS Gothic" panose="020B0609070205080204" pitchFamily="49" charset="-128"/>
              </a:rPr>
              <a:t> </a:t>
            </a:r>
            <a:r>
              <a:rPr kumimoji="1" lang="en-US" altLang="zh-CN" sz="2400" b="1" dirty="0">
                <a:ea typeface="MS Gothic" panose="020B0609070205080204" pitchFamily="49" charset="-128"/>
              </a:rPr>
              <a:t>sentence:</a:t>
            </a:r>
            <a:r>
              <a:rPr kumimoji="1" lang="zh-CN" altLang="en-US" sz="2400" b="1"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patient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was</a:t>
            </a:r>
            <a:r>
              <a:rPr kumimoji="1" lang="zh-CN" altLang="en-US" sz="2400" dirty="0">
                <a:ea typeface="MS Gothic" panose="020B0609070205080204" pitchFamily="49" charset="-128"/>
              </a:rPr>
              <a:t> </a:t>
            </a:r>
            <a:r>
              <a:rPr kumimoji="1" lang="en-US" altLang="zh-CN" sz="2400" dirty="0">
                <a:solidFill>
                  <a:srgbClr val="00B050"/>
                </a:solidFill>
                <a:ea typeface="MS Gothic" panose="020B0609070205080204" pitchFamily="49" charset="-128"/>
              </a:rPr>
              <a:t>thrombocytopenic</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with</a:t>
            </a:r>
            <a:r>
              <a:rPr kumimoji="1" lang="zh-CN" altLang="en-US" sz="2400" dirty="0">
                <a:ea typeface="MS Gothic" panose="020B0609070205080204" pitchFamily="49" charset="-128"/>
              </a:rPr>
              <a:t> </a:t>
            </a:r>
            <a:r>
              <a:rPr kumimoji="1" lang="en-US" altLang="zh-CN" sz="2400" dirty="0">
                <a:solidFill>
                  <a:srgbClr val="0070C0"/>
                </a:solidFill>
                <a:ea typeface="MS Gothic" panose="020B0609070205080204" pitchFamily="49" charset="-128"/>
              </a:rPr>
              <a:t>a</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platelet</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count</a:t>
            </a:r>
            <a:r>
              <a:rPr kumimoji="1" lang="zh-CN" altLang="en-US" sz="2400" dirty="0">
                <a:solidFill>
                  <a:srgbClr val="0070C0"/>
                </a:solidFill>
                <a:ea typeface="MS Gothic" panose="020B0609070205080204" pitchFamily="49" charset="-128"/>
              </a:rPr>
              <a:t> </a:t>
            </a:r>
            <a:r>
              <a:rPr kumimoji="1" lang="en-US" altLang="zh-CN" sz="2400" dirty="0">
                <a:ea typeface="MS Gothic" panose="020B0609070205080204" pitchFamily="49" charset="-128"/>
              </a:rPr>
              <a:t>of</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49</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23.’</a:t>
            </a:r>
          </a:p>
          <a:p>
            <a:pPr marL="285750" indent="-285750">
              <a:buFont typeface="Arial" panose="020B0604020202020204" pitchFamily="34" charset="0"/>
              <a:buChar char="•"/>
            </a:pPr>
            <a:r>
              <a:rPr kumimoji="1" lang="en-US" altLang="zh-CN" sz="2400" b="1" dirty="0">
                <a:ea typeface="MS Gothic" panose="020B0609070205080204" pitchFamily="49" charset="-128"/>
              </a:rPr>
              <a:t>Label:</a:t>
            </a:r>
          </a:p>
          <a:p>
            <a:pPr marL="742950" lvl="1" indent="-285750">
              <a:buFont typeface="Arial" panose="020B0604020202020204" pitchFamily="34" charset="0"/>
              <a:buChar char="•"/>
            </a:pPr>
            <a:r>
              <a:rPr kumimoji="1" lang="en-US" altLang="zh-CN" sz="2400" dirty="0">
                <a:ea typeface="MS Gothic" panose="020B0609070205080204" pitchFamily="49" charset="-128"/>
              </a:rPr>
              <a:t>[{‘subject’:</a:t>
            </a:r>
            <a:r>
              <a:rPr kumimoji="1" lang="en-US" altLang="zh-CN" sz="2400" dirty="0">
                <a:solidFill>
                  <a:srgbClr val="00B050"/>
                </a:solidFill>
                <a:ea typeface="MS Gothic" panose="020B0609070205080204" pitchFamily="49" charset="-128"/>
              </a:rPr>
              <a:t>” thrombocytopenic”</a:t>
            </a:r>
            <a:r>
              <a:rPr kumimoji="1" lang="en-US" altLang="zh-CN" sz="2400" dirty="0">
                <a:ea typeface="MS Gothic" panose="020B0609070205080204" pitchFamily="49" charset="-128"/>
              </a:rPr>
              <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‘predicate’:</a:t>
            </a:r>
            <a:r>
              <a:rPr kumimoji="1" lang="en-US" altLang="zh-CN" sz="2400" dirty="0">
                <a:solidFill>
                  <a:srgbClr val="FF0000"/>
                </a:solidFill>
                <a:ea typeface="MS Gothic" panose="020B0609070205080204" pitchFamily="49" charset="-128"/>
              </a:rPr>
              <a:t>”</a:t>
            </a:r>
            <a:r>
              <a:rPr kumimoji="1" lang="en-US" altLang="zh-CN" sz="2400" dirty="0" err="1">
                <a:solidFill>
                  <a:srgbClr val="FF0000"/>
                </a:solidFill>
                <a:ea typeface="MS Gothic" panose="020B0609070205080204" pitchFamily="49" charset="-128"/>
              </a:rPr>
              <a:t>TeRP</a:t>
            </a:r>
            <a:r>
              <a:rPr kumimoji="1" lang="en-US" altLang="zh-CN" sz="2400" dirty="0">
                <a:solidFill>
                  <a:srgbClr val="FF0000"/>
                </a:solidFill>
                <a:ea typeface="MS Gothic" panose="020B0609070205080204" pitchFamily="49" charset="-128"/>
              </a:rPr>
              <a:t>”</a:t>
            </a:r>
            <a:r>
              <a:rPr kumimoji="1" lang="en-US" altLang="zh-CN" sz="2400" dirty="0">
                <a:ea typeface="MS Gothic" panose="020B0609070205080204" pitchFamily="49" charset="-128"/>
              </a:rPr>
              <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‘object’:</a:t>
            </a:r>
            <a:r>
              <a:rPr kumimoji="1" lang="zh-CN" altLang="en-US" sz="2400" dirty="0">
                <a:ea typeface="MS Gothic" panose="020B0609070205080204" pitchFamily="49" charset="-128"/>
              </a:rPr>
              <a:t> </a:t>
            </a:r>
            <a:r>
              <a:rPr kumimoji="1" lang="en-US" altLang="zh-CN" sz="2400" dirty="0">
                <a:solidFill>
                  <a:srgbClr val="0070C0"/>
                </a:solidFill>
                <a:ea typeface="MS Gothic" panose="020B0609070205080204" pitchFamily="49" charset="-128"/>
              </a:rPr>
              <a:t>” a</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platelet</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count</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a:t>
            </a:r>
            <a:r>
              <a:rPr kumimoji="1" lang="en-US" altLang="zh-CN" sz="2400" dirty="0">
                <a:ea typeface="MS Gothic" panose="020B0609070205080204" pitchFamily="49" charset="-128"/>
              </a:rPr>
              <a:t>}]	</a:t>
            </a:r>
          </a:p>
          <a:p>
            <a:pPr marL="742950" lvl="1" indent="-285750">
              <a:buFont typeface="Arial" panose="020B0604020202020204" pitchFamily="34" charset="0"/>
              <a:buChar char="•"/>
            </a:pPr>
            <a:endParaRPr kumimoji="1" lang="en-US" altLang="zh-CN" sz="2400" dirty="0">
              <a:ea typeface="MS Gothic" panose="020B0609070205080204" pitchFamily="49" charset="-128"/>
            </a:endParaRPr>
          </a:p>
          <a:p>
            <a:pPr marL="285750" indent="-285750">
              <a:buFont typeface="Arial" panose="020B0604020202020204" pitchFamily="34" charset="0"/>
              <a:buChar char="•"/>
            </a:pPr>
            <a:r>
              <a:rPr kumimoji="1" lang="en-US" altLang="zh-CN" sz="2400" b="1" dirty="0">
                <a:ea typeface="MS Gothic" panose="020B0609070205080204" pitchFamily="49" charset="-128"/>
              </a:rPr>
              <a:t>Prediction(</a:t>
            </a:r>
            <a:r>
              <a:rPr kumimoji="1" lang="en-US" altLang="zh-CN" sz="2400" b="1" dirty="0" err="1">
                <a:ea typeface="MS Gothic" panose="020B0609070205080204" pitchFamily="49" charset="-128"/>
              </a:rPr>
              <a:t>BERT</a:t>
            </a:r>
            <a:r>
              <a:rPr kumimoji="1" lang="en-US" altLang="zh-CN" sz="2400" b="1" baseline="-25000" dirty="0" err="1">
                <a:ea typeface="MS Gothic" panose="020B0609070205080204" pitchFamily="49" charset="-128"/>
              </a:rPr>
              <a:t>medical</a:t>
            </a:r>
            <a:r>
              <a:rPr kumimoji="1" lang="en-US" altLang="zh-CN" sz="2400" b="1" dirty="0">
                <a:ea typeface="MS Gothic" panose="020B0609070205080204" pitchFamily="49" charset="-128"/>
              </a:rPr>
              <a:t>):</a:t>
            </a:r>
          </a:p>
          <a:p>
            <a:pPr marL="742950" lvl="1" indent="-285750">
              <a:buFont typeface="Arial" panose="020B0604020202020204" pitchFamily="34" charset="0"/>
              <a:buChar char="•"/>
            </a:pPr>
            <a:r>
              <a:rPr kumimoji="1" lang="en-US" altLang="zh-CN" sz="2400" dirty="0">
                <a:ea typeface="MS Gothic" panose="020B0609070205080204" pitchFamily="49" charset="-128"/>
              </a:rPr>
              <a:t>[]</a:t>
            </a:r>
          </a:p>
          <a:p>
            <a:pPr marL="285750" indent="-285750">
              <a:buFont typeface="Arial" panose="020B0604020202020204" pitchFamily="34" charset="0"/>
              <a:buChar char="•"/>
            </a:pPr>
            <a:r>
              <a:rPr kumimoji="1" lang="en-US" altLang="zh-CN" sz="2400" b="1" dirty="0">
                <a:ea typeface="MS Gothic" panose="020B0609070205080204" pitchFamily="49" charset="-128"/>
              </a:rPr>
              <a:t>Prediction(</a:t>
            </a:r>
            <a:r>
              <a:rPr kumimoji="1" lang="en-US" altLang="zh-CN" sz="2400" b="1" dirty="0" err="1">
                <a:ea typeface="MS Gothic" panose="020B0609070205080204" pitchFamily="49" charset="-128"/>
              </a:rPr>
              <a:t>CharacterBERT</a:t>
            </a:r>
            <a:r>
              <a:rPr kumimoji="1" lang="en-US" altLang="zh-CN" sz="2400" b="1" baseline="-25000" dirty="0" err="1">
                <a:ea typeface="MS Gothic" panose="020B0609070205080204" pitchFamily="49" charset="-128"/>
              </a:rPr>
              <a:t>medical</a:t>
            </a:r>
            <a:r>
              <a:rPr kumimoji="1" lang="en-US" altLang="zh-CN" sz="2400" b="1" dirty="0">
                <a:ea typeface="MS Gothic" panose="020B0609070205080204" pitchFamily="49" charset="-128"/>
              </a:rPr>
              <a:t>):</a:t>
            </a:r>
          </a:p>
          <a:p>
            <a:pPr marL="742950" lvl="1" indent="-285750">
              <a:buFont typeface="Arial" panose="020B0604020202020204" pitchFamily="34" charset="0"/>
              <a:buChar char="•"/>
            </a:pPr>
            <a:r>
              <a:rPr kumimoji="1" lang="en-US" altLang="zh-CN" sz="2400" dirty="0">
                <a:ea typeface="MS Gothic" panose="020B0609070205080204" pitchFamily="49" charset="-128"/>
              </a:rPr>
              <a:t>[{‘subject’:</a:t>
            </a:r>
            <a:r>
              <a:rPr kumimoji="1" lang="en-US" altLang="zh-CN" sz="2400" dirty="0">
                <a:solidFill>
                  <a:srgbClr val="00B050"/>
                </a:solidFill>
                <a:ea typeface="MS Gothic" panose="020B0609070205080204" pitchFamily="49" charset="-128"/>
              </a:rPr>
              <a:t>” thrombocytopenic”</a:t>
            </a:r>
            <a:r>
              <a:rPr kumimoji="1" lang="en-US" altLang="zh-CN" sz="2400" dirty="0">
                <a:ea typeface="MS Gothic" panose="020B0609070205080204" pitchFamily="49" charset="-128"/>
              </a:rPr>
              <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‘predicate’:</a:t>
            </a:r>
            <a:r>
              <a:rPr kumimoji="1" lang="en-US" altLang="zh-CN" sz="2400" dirty="0">
                <a:solidFill>
                  <a:srgbClr val="FF0000"/>
                </a:solidFill>
                <a:ea typeface="MS Gothic" panose="020B0609070205080204" pitchFamily="49" charset="-128"/>
              </a:rPr>
              <a:t>”</a:t>
            </a:r>
            <a:r>
              <a:rPr kumimoji="1" lang="en-US" altLang="zh-CN" sz="2400" dirty="0" err="1">
                <a:solidFill>
                  <a:srgbClr val="FF0000"/>
                </a:solidFill>
                <a:ea typeface="MS Gothic" panose="020B0609070205080204" pitchFamily="49" charset="-128"/>
              </a:rPr>
              <a:t>TeRP</a:t>
            </a:r>
            <a:r>
              <a:rPr kumimoji="1" lang="en-US" altLang="zh-CN" sz="2400" dirty="0">
                <a:solidFill>
                  <a:srgbClr val="FF0000"/>
                </a:solidFill>
                <a:ea typeface="MS Gothic" panose="020B0609070205080204" pitchFamily="49" charset="-128"/>
              </a:rPr>
              <a:t>”</a:t>
            </a:r>
            <a:r>
              <a:rPr kumimoji="1" lang="en-US" altLang="zh-CN" sz="2400" dirty="0">
                <a:ea typeface="MS Gothic" panose="020B0609070205080204" pitchFamily="49" charset="-128"/>
              </a:rPr>
              <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‘object’:</a:t>
            </a:r>
            <a:r>
              <a:rPr kumimoji="1" lang="zh-CN" altLang="en-US" sz="2400" dirty="0">
                <a:ea typeface="MS Gothic" panose="020B0609070205080204" pitchFamily="49" charset="-128"/>
              </a:rPr>
              <a:t> </a:t>
            </a:r>
            <a:r>
              <a:rPr kumimoji="1" lang="en-US" altLang="zh-CN" sz="2400" dirty="0">
                <a:solidFill>
                  <a:srgbClr val="0070C0"/>
                </a:solidFill>
                <a:ea typeface="MS Gothic" panose="020B0609070205080204" pitchFamily="49" charset="-128"/>
              </a:rPr>
              <a:t>” a</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platelet</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count</a:t>
            </a:r>
            <a:r>
              <a:rPr kumimoji="1" lang="zh-CN" altLang="en-US" sz="2400" dirty="0">
                <a:solidFill>
                  <a:srgbClr val="0070C0"/>
                </a:solidFill>
                <a:ea typeface="MS Gothic" panose="020B0609070205080204" pitchFamily="49" charset="-128"/>
              </a:rPr>
              <a:t> </a:t>
            </a:r>
            <a:r>
              <a:rPr kumimoji="1" lang="en-US" altLang="zh-CN" sz="2400" dirty="0">
                <a:solidFill>
                  <a:srgbClr val="0070C0"/>
                </a:solidFill>
                <a:ea typeface="MS Gothic" panose="020B0609070205080204" pitchFamily="49" charset="-128"/>
              </a:rPr>
              <a:t>”</a:t>
            </a:r>
            <a:r>
              <a:rPr kumimoji="1" lang="en-US" altLang="zh-CN" sz="2400" dirty="0">
                <a:ea typeface="MS Gothic" panose="020B0609070205080204" pitchFamily="49" charset="-128"/>
              </a:rPr>
              <a:t>}]	</a:t>
            </a:r>
          </a:p>
          <a:p>
            <a:pPr marL="742950" lvl="1" indent="-285750">
              <a:buFont typeface="Arial" panose="020B0604020202020204" pitchFamily="34" charset="0"/>
              <a:buChar char="•"/>
            </a:pPr>
            <a:endParaRPr kumimoji="1" lang="en-US" altLang="zh-CN" sz="2000" b="1" dirty="0">
              <a:ea typeface="MS Gothic" panose="020B0609070205080204" pitchFamily="49" charset="-128"/>
            </a:endParaRPr>
          </a:p>
          <a:p>
            <a:pPr marL="285750" indent="-285750">
              <a:buFont typeface="Arial" panose="020B0604020202020204" pitchFamily="34" charset="0"/>
              <a:buChar char="•"/>
            </a:pPr>
            <a:endParaRPr kumimoji="1" lang="en-US" altLang="zh-CN" sz="2000" dirty="0">
              <a:ea typeface="MS Gothic" panose="020B0609070205080204" pitchFamily="49" charset="-128"/>
            </a:endParaRPr>
          </a:p>
        </p:txBody>
      </p:sp>
    </p:spTree>
    <p:extLst>
      <p:ext uri="{BB962C8B-B14F-4D97-AF65-F5344CB8AC3E}">
        <p14:creationId xmlns:p14="http://schemas.microsoft.com/office/powerpoint/2010/main" val="425702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err="1">
                <a:solidFill>
                  <a:schemeClr val="tx1"/>
                </a:solidFill>
                <a:latin typeface="+mn-lt"/>
                <a:ea typeface="MS Gothic" panose="020B0609070205080204" pitchFamily="49" charset="-128"/>
              </a:rPr>
              <a:t>SingleEntityOverlap</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1</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737360"/>
            <a:ext cx="9896541" cy="513986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b="1" dirty="0">
                <a:ea typeface="MS Gothic" panose="020B0609070205080204" pitchFamily="49" charset="-128"/>
              </a:rPr>
              <a:t>Input</a:t>
            </a:r>
            <a:r>
              <a:rPr kumimoji="1" lang="zh-CN" altLang="en-US" sz="2000" b="1" dirty="0">
                <a:ea typeface="MS Gothic" panose="020B0609070205080204" pitchFamily="49" charset="-128"/>
              </a:rPr>
              <a:t> </a:t>
            </a:r>
            <a:r>
              <a:rPr kumimoji="1" lang="en-US" altLang="zh-CN" sz="2000" b="1" dirty="0">
                <a:ea typeface="MS Gothic" panose="020B0609070205080204" pitchFamily="49" charset="-128"/>
              </a:rPr>
              <a:t>sentence:</a:t>
            </a:r>
            <a:r>
              <a:rPr kumimoji="1" lang="zh-CN" altLang="en-US" sz="2000" b="1" dirty="0">
                <a:ea typeface="MS Gothic" panose="020B0609070205080204" pitchFamily="49" charset="-128"/>
              </a:rPr>
              <a:t> </a:t>
            </a:r>
            <a:endParaRPr kumimoji="1" lang="en-US" altLang="zh-CN" sz="2000" b="1" dirty="0">
              <a:ea typeface="MS Gothic" panose="020B0609070205080204" pitchFamily="49" charset="-128"/>
            </a:endParaRPr>
          </a:p>
          <a:p>
            <a:pPr marL="742950" lvl="1" indent="-285750">
              <a:buFont typeface="Arial" panose="020B0604020202020204" pitchFamily="34" charset="0"/>
              <a:buChar char="•"/>
            </a:pPr>
            <a:r>
              <a:rPr kumimoji="1" lang="en-US" altLang="zh-CN" sz="2000" dirty="0">
                <a:ea typeface="MS Gothic" panose="020B0609070205080204" pitchFamily="49" charset="-128"/>
              </a:rPr>
              <a:t>’her</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son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reports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then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developed</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and</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fevers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started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three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days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ago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which</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were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treated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with</a:t>
            </a:r>
            <a:r>
              <a:rPr kumimoji="1" lang="zh-CN" altLang="en-US" sz="2000" dirty="0">
                <a:ea typeface="MS Gothic" panose="020B0609070205080204" pitchFamily="49" charset="-128"/>
              </a:rPr>
              <a:t> </a:t>
            </a:r>
            <a:r>
              <a:rPr kumimoji="1" lang="en-US" altLang="zh-CN" sz="2000" dirty="0" err="1">
                <a:solidFill>
                  <a:srgbClr val="00B050"/>
                </a:solidFill>
                <a:ea typeface="MS Gothic" panose="020B0609070205080204" pitchFamily="49" charset="-128"/>
              </a:rPr>
              <a:t>tylenol</a:t>
            </a:r>
            <a:r>
              <a:rPr kumimoji="1" lang="en-US" altLang="zh-CN" sz="2000" dirty="0">
                <a:ea typeface="MS Gothic" panose="020B0609070205080204" pitchFamily="49" charset="-128"/>
              </a:rPr>
              <a:t>.’</a:t>
            </a:r>
          </a:p>
          <a:p>
            <a:pPr marL="285750" indent="-285750">
              <a:buFont typeface="Arial" panose="020B0604020202020204" pitchFamily="34" charset="0"/>
              <a:buChar char="•"/>
            </a:pPr>
            <a:r>
              <a:rPr kumimoji="1" lang="en-US" altLang="zh-CN" sz="2000" b="1" dirty="0">
                <a:ea typeface="MS Gothic" panose="020B0609070205080204" pitchFamily="49" charset="-128"/>
              </a:rPr>
              <a:t>Label</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endParaRPr kumimoji="1" lang="en-US" altLang="zh-CN" sz="2000" dirty="0">
              <a:ea typeface="MS Gothic" panose="020B0609070205080204" pitchFamily="49" charset="-128"/>
            </a:endParaRPr>
          </a:p>
          <a:p>
            <a:pPr lvl="1"/>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fevers”</a:t>
            </a:r>
            <a:r>
              <a:rPr kumimoji="1" lang="en-US" altLang="zh-CN" sz="2000" dirty="0">
                <a:ea typeface="MS Gothic" panose="020B0609070205080204" pitchFamily="49" charset="-128"/>
              </a:rPr>
              <a:t>}]</a:t>
            </a:r>
            <a:endParaRPr kumimoji="1" lang="en" altLang="ja-CN" sz="2000" dirty="0">
              <a:ea typeface="MS Gothic" panose="020B0609070205080204" pitchFamily="49" charset="-128"/>
            </a:endParaRPr>
          </a:p>
          <a:p>
            <a:pPr marL="285750" indent="-285750">
              <a:buFont typeface="Arial" panose="020B0604020202020204" pitchFamily="34" charset="0"/>
              <a:buChar char="•"/>
            </a:pPr>
            <a:r>
              <a:rPr kumimoji="1" lang="en-US" altLang="zh-CN" sz="2000" b="1" dirty="0">
                <a:ea typeface="MS Gothic" panose="020B0609070205080204" pitchFamily="49" charset="-128"/>
              </a:rPr>
              <a:t>Tokenize</a:t>
            </a:r>
          </a:p>
          <a:p>
            <a:pPr marL="742950" lvl="1" indent="-285750">
              <a:buFont typeface="Arial" panose="020B0604020202020204" pitchFamily="34" charset="0"/>
              <a:buChar char="•"/>
            </a:pPr>
            <a:r>
              <a:rPr kumimoji="1" lang="en-US" altLang="zh-CN" sz="2000" dirty="0">
                <a:ea typeface="MS Gothic" panose="020B0609070205080204" pitchFamily="49" charset="-128"/>
              </a:rPr>
              <a:t>BERT:</a:t>
            </a:r>
          </a:p>
          <a:p>
            <a:pPr marL="1200150" lvl="2" indent="-285750">
              <a:buFont typeface="Arial" panose="020B0604020202020204" pitchFamily="34" charset="0"/>
              <a:buChar char="•"/>
            </a:pPr>
            <a:r>
              <a:rPr lang="en" altLang="ja-CN" sz="2000" dirty="0"/>
              <a:t>["[CLS]", "her", "son", "reports", "that", "she", "then", "developed", </a:t>
            </a:r>
            <a:r>
              <a:rPr lang="en" altLang="ja-CN" sz="2000" dirty="0">
                <a:solidFill>
                  <a:srgbClr val="0070C0"/>
                </a:solidFill>
              </a:rPr>
              <a:t>"a", "headache"</a:t>
            </a:r>
            <a:r>
              <a:rPr lang="en" altLang="ja-CN" sz="2000" dirty="0"/>
              <a:t>, "and", </a:t>
            </a:r>
            <a:r>
              <a:rPr lang="en" altLang="ja-CN" sz="2000" dirty="0">
                <a:solidFill>
                  <a:srgbClr val="0070C0"/>
                </a:solidFill>
              </a:rPr>
              <a:t>"fever", "##s", </a:t>
            </a:r>
            <a:r>
              <a:rPr lang="en" altLang="ja-CN" sz="2000" dirty="0"/>
              <a:t>"started", "three", "days", "ago", "which", "were", "treated", "with", </a:t>
            </a:r>
            <a:r>
              <a:rPr lang="en" altLang="ja-CN" sz="2000" dirty="0">
                <a:solidFill>
                  <a:srgbClr val="00B050"/>
                </a:solidFill>
              </a:rPr>
              <a:t>"ty", "##</a:t>
            </a:r>
            <a:r>
              <a:rPr lang="en" altLang="ja-CN" sz="2000" dirty="0" err="1">
                <a:solidFill>
                  <a:srgbClr val="00B050"/>
                </a:solidFill>
              </a:rPr>
              <a:t>len</a:t>
            </a:r>
            <a:r>
              <a:rPr lang="en" altLang="ja-CN" sz="2000" dirty="0">
                <a:solidFill>
                  <a:srgbClr val="00B050"/>
                </a:solidFill>
              </a:rPr>
              <a:t>", "##</a:t>
            </a:r>
            <a:r>
              <a:rPr lang="en" altLang="ja-CN" sz="2000" dirty="0" err="1">
                <a:solidFill>
                  <a:srgbClr val="00B050"/>
                </a:solidFill>
              </a:rPr>
              <a:t>ol</a:t>
            </a:r>
            <a:r>
              <a:rPr lang="en" altLang="ja-CN" sz="2000" dirty="0">
                <a:solidFill>
                  <a:srgbClr val="00B050"/>
                </a:solidFill>
              </a:rPr>
              <a:t>", </a:t>
            </a:r>
            <a:r>
              <a:rPr lang="en" altLang="ja-CN" sz="2000" dirty="0"/>
              <a:t>".", "[SEP]"]</a:t>
            </a:r>
          </a:p>
          <a:p>
            <a:pPr marL="742950" lvl="1" indent="-285750">
              <a:buFont typeface="Arial" panose="020B0604020202020204" pitchFamily="34" charset="0"/>
              <a:buChar char="•"/>
            </a:pPr>
            <a:r>
              <a:rPr kumimoji="1" lang="en-US" altLang="zh-CN" sz="2000" dirty="0" err="1">
                <a:ea typeface="MS Gothic" panose="020B0609070205080204" pitchFamily="49" charset="-128"/>
              </a:rPr>
              <a:t>CharacterBERT</a:t>
            </a:r>
            <a:r>
              <a:rPr kumimoji="1" lang="en-US" altLang="zh-CN" sz="2000" dirty="0">
                <a:ea typeface="MS Gothic" panose="020B0609070205080204" pitchFamily="49" charset="-128"/>
              </a:rPr>
              <a:t>:</a:t>
            </a:r>
          </a:p>
          <a:p>
            <a:pPr marL="1200150" lvl="2" indent="-285750">
              <a:buFont typeface="Arial" panose="020B0604020202020204" pitchFamily="34" charset="0"/>
              <a:buChar char="•"/>
            </a:pPr>
            <a:r>
              <a:rPr lang="en" altLang="ja-CN" sz="2000" dirty="0"/>
              <a:t>["[CLS]", "her", "son", "reports", "that", "she", "then", "developed", </a:t>
            </a:r>
            <a:r>
              <a:rPr lang="en" altLang="ja-CN" sz="2000" dirty="0">
                <a:solidFill>
                  <a:srgbClr val="0070C0"/>
                </a:solidFill>
              </a:rPr>
              <a:t>"a", "headache", </a:t>
            </a:r>
            <a:r>
              <a:rPr lang="en" altLang="ja-CN" sz="2000" dirty="0"/>
              <a:t>"and", </a:t>
            </a:r>
            <a:r>
              <a:rPr lang="en" altLang="ja-CN" sz="2000" dirty="0">
                <a:solidFill>
                  <a:srgbClr val="0070C0"/>
                </a:solidFill>
              </a:rPr>
              <a:t>"fevers", </a:t>
            </a:r>
            <a:r>
              <a:rPr lang="en" altLang="ja-CN" sz="2000" dirty="0"/>
              <a:t>"started", "three", "days", "ago", "which", "were", "treated", "with", </a:t>
            </a:r>
            <a:r>
              <a:rPr lang="en" altLang="ja-CN" sz="2000" dirty="0">
                <a:solidFill>
                  <a:srgbClr val="00B050"/>
                </a:solidFill>
              </a:rPr>
              <a:t>"</a:t>
            </a:r>
            <a:r>
              <a:rPr lang="en" altLang="ja-CN" sz="2000" dirty="0" err="1">
                <a:solidFill>
                  <a:srgbClr val="00B050"/>
                </a:solidFill>
              </a:rPr>
              <a:t>tylenol</a:t>
            </a:r>
            <a:r>
              <a:rPr lang="en" altLang="ja-CN" sz="2000" dirty="0">
                <a:solidFill>
                  <a:srgbClr val="00B050"/>
                </a:solidFill>
              </a:rPr>
              <a:t>", </a:t>
            </a:r>
            <a:r>
              <a:rPr lang="en" altLang="ja-CN" sz="2000" dirty="0"/>
              <a:t>".", "[SEP]"]</a:t>
            </a:r>
            <a:endParaRPr kumimoji="1" lang="en" altLang="ja-CN" sz="20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376377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err="1">
                <a:solidFill>
                  <a:schemeClr val="tx1"/>
                </a:solidFill>
                <a:latin typeface="+mn-lt"/>
                <a:ea typeface="MS Gothic" panose="020B0609070205080204" pitchFamily="49" charset="-128"/>
              </a:rPr>
              <a:t>SingleEntityOverlap</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2</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737360"/>
            <a:ext cx="9896541" cy="544764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b="1" dirty="0">
                <a:ea typeface="MS Gothic" panose="020B0609070205080204" pitchFamily="49" charset="-128"/>
              </a:rPr>
              <a:t>Input</a:t>
            </a:r>
            <a:r>
              <a:rPr kumimoji="1" lang="zh-CN" altLang="en-US" sz="2000" b="1" dirty="0">
                <a:ea typeface="MS Gothic" panose="020B0609070205080204" pitchFamily="49" charset="-128"/>
              </a:rPr>
              <a:t> </a:t>
            </a:r>
            <a:r>
              <a:rPr kumimoji="1" lang="en-US" altLang="zh-CN" sz="2000" b="1" dirty="0">
                <a:ea typeface="MS Gothic" panose="020B0609070205080204" pitchFamily="49" charset="-128"/>
              </a:rPr>
              <a:t>sentence:</a:t>
            </a:r>
            <a:r>
              <a:rPr kumimoji="1" lang="zh-CN" altLang="en-US" sz="2000" b="1" dirty="0">
                <a:ea typeface="MS Gothic" panose="020B0609070205080204" pitchFamily="49" charset="-128"/>
              </a:rPr>
              <a:t> </a:t>
            </a:r>
            <a:endParaRPr kumimoji="1" lang="en-US" altLang="zh-CN" sz="2000" b="1" dirty="0">
              <a:ea typeface="MS Gothic" panose="020B0609070205080204" pitchFamily="49" charset="-128"/>
            </a:endParaRPr>
          </a:p>
          <a:p>
            <a:pPr marL="742950" lvl="1" indent="-285750">
              <a:buFont typeface="Arial" panose="020B0604020202020204" pitchFamily="34" charset="0"/>
              <a:buChar char="•"/>
            </a:pPr>
            <a:r>
              <a:rPr kumimoji="1" lang="en-US" altLang="zh-CN" sz="2000" dirty="0">
                <a:ea typeface="MS Gothic" panose="020B0609070205080204" pitchFamily="49" charset="-128"/>
              </a:rPr>
              <a:t>’her</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son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reports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then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developed</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and</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fevers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started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three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days</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ago</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which</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were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treated</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with</a:t>
            </a:r>
            <a:r>
              <a:rPr kumimoji="1" lang="zh-CN" altLang="en-US" sz="2000" dirty="0">
                <a:ea typeface="MS Gothic" panose="020B0609070205080204" pitchFamily="49" charset="-128"/>
              </a:rPr>
              <a:t> </a:t>
            </a:r>
            <a:r>
              <a:rPr kumimoji="1" lang="en-US" altLang="zh-CN" sz="2000" dirty="0" err="1">
                <a:solidFill>
                  <a:srgbClr val="00B050"/>
                </a:solidFill>
                <a:ea typeface="MS Gothic" panose="020B0609070205080204" pitchFamily="49" charset="-128"/>
              </a:rPr>
              <a:t>tylenol</a:t>
            </a:r>
            <a:r>
              <a:rPr kumimoji="1" lang="en-US" altLang="zh-CN" sz="2000" dirty="0">
                <a:ea typeface="MS Gothic" panose="020B0609070205080204" pitchFamily="49" charset="-128"/>
              </a:rPr>
              <a:t>.’</a:t>
            </a:r>
          </a:p>
          <a:p>
            <a:pPr marL="285750" indent="-285750">
              <a:buFont typeface="Arial" panose="020B0604020202020204" pitchFamily="34" charset="0"/>
              <a:buChar char="•"/>
            </a:pPr>
            <a:r>
              <a:rPr kumimoji="1" lang="en-US" altLang="zh-CN" sz="2000" b="1" dirty="0">
                <a:ea typeface="MS Gothic" panose="020B0609070205080204" pitchFamily="49" charset="-128"/>
              </a:rPr>
              <a:t>Label</a:t>
            </a:r>
          </a:p>
          <a:p>
            <a:pPr marL="742950" lvl="1" indent="-285750">
              <a:buFont typeface="Arial" panose="020B0604020202020204" pitchFamily="34" charset="0"/>
              <a:buChar char="•"/>
            </a:pP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endParaRPr kumimoji="1" lang="en-US" altLang="zh-CN" sz="2000" dirty="0">
              <a:ea typeface="MS Gothic" panose="020B0609070205080204" pitchFamily="49" charset="-128"/>
            </a:endParaRPr>
          </a:p>
          <a:p>
            <a:pPr lvl="1"/>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fevers”</a:t>
            </a:r>
            <a:r>
              <a:rPr kumimoji="1" lang="en-US" altLang="zh-CN" sz="2000" dirty="0">
                <a:ea typeface="MS Gothic" panose="020B0609070205080204" pitchFamily="49" charset="-128"/>
              </a:rPr>
              <a:t>}]</a:t>
            </a:r>
          </a:p>
          <a:p>
            <a:pPr lvl="1"/>
            <a:endParaRPr kumimoji="1" lang="en" altLang="ja-CN" sz="2000" dirty="0">
              <a:ea typeface="MS Gothic" panose="020B0609070205080204" pitchFamily="49" charset="-128"/>
            </a:endParaRPr>
          </a:p>
          <a:p>
            <a:pPr marL="342900" indent="-34290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general</a:t>
            </a:r>
            <a:r>
              <a:rPr kumimoji="1" lang="en-US" altLang="zh-CN" sz="2000" b="1" dirty="0">
                <a:ea typeface="MS Gothic" panose="020B0609070205080204" pitchFamily="49" charset="-128"/>
              </a:rPr>
              <a:t>):</a:t>
            </a:r>
            <a:r>
              <a:rPr kumimoji="1" lang="en-US" altLang="zh-CN" sz="2000" dirty="0">
                <a:ea typeface="MS Gothic" panose="020B0609070205080204" pitchFamily="49" charset="-128"/>
              </a:rPr>
              <a:t>[{‘subject’: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t>
            </a:r>
            <a:r>
              <a:rPr kumimoji="1" lang="en-US" altLang="zh-CN" sz="2000" dirty="0" err="1">
                <a:ea typeface="MS Gothic" panose="020B0609070205080204" pitchFamily="49" charset="-128"/>
              </a:rPr>
              <a:t>predicate’:</a:t>
            </a:r>
            <a:r>
              <a:rPr kumimoji="1" lang="en-US" altLang="zh-CN" sz="2000" dirty="0" err="1">
                <a:solidFill>
                  <a:srgbClr val="FF0000"/>
                </a:solidFill>
                <a:ea typeface="MS Gothic" panose="020B0609070205080204" pitchFamily="49" charset="-128"/>
              </a:rPr>
              <a:t>”PIP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fevers”</a:t>
            </a:r>
            <a:r>
              <a:rPr kumimoji="1" lang="en-US" altLang="zh-CN" sz="2000" dirty="0">
                <a:ea typeface="MS Gothic" panose="020B0609070205080204" pitchFamily="49" charset="-128"/>
              </a:rPr>
              <a:t>}]</a:t>
            </a:r>
            <a:endParaRPr kumimoji="1" lang="en-US" altLang="zh-CN" sz="2000" b="1" dirty="0">
              <a:ea typeface="MS Gothic" panose="020B0609070205080204" pitchFamily="49" charset="-128"/>
            </a:endParaRPr>
          </a:p>
          <a:p>
            <a:pPr marL="342900" indent="-34290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r>
              <a:rPr kumimoji="1" lang="en-US" altLang="zh-CN" sz="2000" dirty="0">
                <a:ea typeface="MS Gothic" panose="020B0609070205080204" pitchFamily="49" charset="-128"/>
              </a:rPr>
              <a:t>[{‘subject’: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t>
            </a:r>
            <a:r>
              <a:rPr kumimoji="1" lang="en-US" altLang="zh-CN" sz="2000" dirty="0" err="1">
                <a:ea typeface="MS Gothic" panose="020B0609070205080204" pitchFamily="49" charset="-128"/>
              </a:rPr>
              <a:t>predicate’:</a:t>
            </a:r>
            <a:r>
              <a:rPr kumimoji="1" lang="en-US" altLang="zh-CN" sz="2000" dirty="0" err="1">
                <a:solidFill>
                  <a:srgbClr val="FF0000"/>
                </a:solidFill>
                <a:ea typeface="MS Gothic" panose="020B0609070205080204" pitchFamily="49" charset="-128"/>
              </a:rPr>
              <a:t>”PIP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fevers”</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endParaRPr kumimoji="1" lang="en-US" altLang="zh-CN" sz="2000" dirty="0">
              <a:ea typeface="MS Gothic" panose="020B0609070205080204" pitchFamily="49" charset="-128"/>
            </a:endParaRPr>
          </a:p>
          <a:p>
            <a:r>
              <a:rPr kumimoji="1" lang="en-US" altLang="zh-CN" sz="2000" dirty="0">
                <a:ea typeface="MS Gothic" panose="020B0609070205080204" pitchFamily="49" charset="-128"/>
              </a:rPr>
              <a:t>	{‘subject’: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TrIP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endParaRPr kumimoji="1" lang="en-US" altLang="zh-CN" sz="2000" dirty="0">
              <a:ea typeface="MS Gothic" panose="020B0609070205080204" pitchFamily="49" charset="-128"/>
            </a:endParaRPr>
          </a:p>
          <a:p>
            <a:r>
              <a:rPr kumimoji="1" lang="en-US" altLang="zh-CN" sz="2000" dirty="0">
                <a:ea typeface="MS Gothic" panose="020B0609070205080204" pitchFamily="49" charset="-128"/>
              </a:rPr>
              <a:t>	{‘subject’: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TrWP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fevers”</a:t>
            </a:r>
            <a:r>
              <a:rPr kumimoji="1" lang="en-US" altLang="zh-CN" sz="2000" dirty="0">
                <a:ea typeface="MS Gothic" panose="020B0609070205080204" pitchFamily="49" charset="-128"/>
              </a:rPr>
              <a:t>}]</a:t>
            </a:r>
            <a:endParaRPr kumimoji="1" lang="en-US" altLang="zh-CN" sz="2000" b="1" dirty="0">
              <a:ea typeface="MS Gothic" panose="020B0609070205080204" pitchFamily="49" charset="-128"/>
            </a:endParaRPr>
          </a:p>
          <a:p>
            <a:pPr marL="342900" indent="-34290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CharacterBERT</a:t>
            </a:r>
            <a:r>
              <a:rPr kumimoji="1" lang="en-US" altLang="zh-CN" sz="2000" b="1" baseline="-25000" dirty="0" err="1">
                <a:ea typeface="MS Gothic" panose="020B0609070205080204" pitchFamily="49" charset="-128"/>
              </a:rPr>
              <a:t>general</a:t>
            </a:r>
            <a:r>
              <a:rPr kumimoji="1" lang="en-US" altLang="zh-CN" sz="2000" b="1" dirty="0">
                <a:ea typeface="MS Gothic" panose="020B0609070205080204" pitchFamily="49" charset="-128"/>
              </a:rPr>
              <a:t>):</a:t>
            </a:r>
            <a:r>
              <a:rPr kumimoji="1" lang="en-US" altLang="zh-CN" sz="2000" dirty="0">
                <a:ea typeface="MS Gothic" panose="020B0609070205080204" pitchFamily="49" charset="-128"/>
              </a:rPr>
              <a:t> {‘subject’: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TrIP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endParaRPr kumimoji="1" lang="en-US" altLang="zh-CN" sz="2000" b="1" dirty="0">
              <a:ea typeface="MS Gothic" panose="020B0609070205080204" pitchFamily="49" charset="-128"/>
            </a:endParaRPr>
          </a:p>
          <a:p>
            <a:pPr marL="342900" indent="-34290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CharacterBERT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r>
              <a:rPr kumimoji="1" lang="en-US" altLang="zh-CN" sz="2000" dirty="0">
                <a:ea typeface="MS Gothic" panose="020B0609070205080204" pitchFamily="49" charset="-128"/>
              </a:rPr>
              <a:t>[{‘subject’: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a:t>
            </a:r>
            <a:r>
              <a:rPr kumimoji="1" lang="en-US" altLang="zh-CN" sz="2000" dirty="0" err="1">
                <a:ea typeface="MS Gothic" panose="020B0609070205080204" pitchFamily="49" charset="-128"/>
              </a:rPr>
              <a:t>predicate’:</a:t>
            </a:r>
            <a:r>
              <a:rPr kumimoji="1" lang="en-US" altLang="zh-CN" sz="2000" dirty="0" err="1">
                <a:solidFill>
                  <a:srgbClr val="FF0000"/>
                </a:solidFill>
                <a:ea typeface="MS Gothic" panose="020B0609070205080204" pitchFamily="49" charset="-128"/>
              </a:rPr>
              <a:t>”PIP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fevers”</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{‘subject’:</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a:t>
            </a:r>
            <a:r>
              <a:rPr kumimoji="1" lang="en-US" altLang="zh-CN" sz="2000" dirty="0" err="1">
                <a:solidFill>
                  <a:srgbClr val="00B050"/>
                </a:solidFill>
                <a:ea typeface="MS Gothic" panose="020B0609070205080204" pitchFamily="49" charset="-128"/>
              </a:rPr>
              <a:t>tylenol</a:t>
            </a:r>
            <a:r>
              <a:rPr kumimoji="1" lang="en-US" altLang="zh-CN" sz="2000" dirty="0">
                <a:solidFill>
                  <a:srgbClr val="00B05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TrIP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headache”</a:t>
            </a:r>
            <a:r>
              <a:rPr kumimoji="1" lang="en-US" altLang="zh-CN" sz="2000" dirty="0">
                <a:ea typeface="MS Gothic" panose="020B0609070205080204" pitchFamily="49" charset="-128"/>
              </a:rPr>
              <a:t>}]</a:t>
            </a:r>
          </a:p>
          <a:p>
            <a:pPr marL="342900" indent="-342900">
              <a:buFont typeface="Arial" panose="020B0604020202020204" pitchFamily="34" charset="0"/>
              <a:buChar char="•"/>
            </a:pPr>
            <a:endParaRPr kumimoji="1" lang="en-US" altLang="zh-CN" sz="2000" b="1"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135451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err="1">
                <a:solidFill>
                  <a:schemeClr val="tx1"/>
                </a:solidFill>
                <a:latin typeface="+mn-lt"/>
                <a:ea typeface="MS Gothic" panose="020B0609070205080204" pitchFamily="49" charset="-128"/>
              </a:rPr>
              <a:t>SingleEntityOverlap</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3</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816545"/>
            <a:ext cx="9896541" cy="498598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ea typeface="MS Gothic" panose="020B0609070205080204" pitchFamily="49" charset="-128"/>
              </a:rPr>
              <a:t>Input</a:t>
            </a:r>
            <a:r>
              <a:rPr kumimoji="1" lang="zh-CN" altLang="en-US" b="1" dirty="0">
                <a:ea typeface="MS Gothic" panose="020B0609070205080204" pitchFamily="49" charset="-128"/>
              </a:rPr>
              <a:t> </a:t>
            </a:r>
            <a:r>
              <a:rPr kumimoji="1" lang="en-US" altLang="zh-CN" b="1" dirty="0">
                <a:ea typeface="MS Gothic" panose="020B0609070205080204" pitchFamily="49" charset="-128"/>
              </a:rPr>
              <a:t>sentence:</a:t>
            </a:r>
            <a:r>
              <a:rPr kumimoji="1" lang="zh-CN" altLang="en-US" b="1" dirty="0">
                <a:ea typeface="MS Gothic" panose="020B0609070205080204" pitchFamily="49" charset="-128"/>
              </a:rPr>
              <a:t> </a:t>
            </a:r>
            <a:endParaRPr kumimoji="1" lang="en-US" altLang="zh-CN" b="1" dirty="0">
              <a:ea typeface="MS Gothic" panose="020B0609070205080204" pitchFamily="49" charset="-128"/>
            </a:endParaRPr>
          </a:p>
          <a:p>
            <a:pPr marL="742950" lvl="1" indent="-285750">
              <a:buFont typeface="Arial" panose="020B0604020202020204" pitchFamily="34" charset="0"/>
              <a:buChar char="•"/>
            </a:pPr>
            <a:r>
              <a:rPr kumimoji="1" lang="en-US" altLang="zh-CN" dirty="0">
                <a:ea typeface="MS Gothic" panose="020B0609070205080204" pitchFamily="49" charset="-128"/>
              </a:rPr>
              <a:t>’</a:t>
            </a:r>
            <a:r>
              <a:rPr kumimoji="1" lang="en-US" altLang="zh-CN" dirty="0">
                <a:solidFill>
                  <a:srgbClr val="00B050"/>
                </a:solidFill>
                <a:ea typeface="MS Gothic" panose="020B0609070205080204" pitchFamily="49" charset="-128"/>
              </a:rPr>
              <a:t>electrocardiogram</a:t>
            </a:r>
            <a:r>
              <a:rPr kumimoji="1" lang="zh-CN" altLang="en-US" dirty="0">
                <a:solidFill>
                  <a:srgbClr val="00B050"/>
                </a:solidFill>
                <a:ea typeface="MS Gothic" panose="020B0609070205080204" pitchFamily="49" charset="-128"/>
              </a:rPr>
              <a:t> </a:t>
            </a:r>
            <a:r>
              <a:rPr kumimoji="1" lang="en-US" altLang="zh-CN" dirty="0">
                <a:ea typeface="MS Gothic" panose="020B0609070205080204" pitchFamily="49" charset="-128"/>
              </a:rPr>
              <a:t>at</a:t>
            </a:r>
            <a:r>
              <a:rPr kumimoji="1" lang="zh-CN" altLang="en-US" dirty="0">
                <a:ea typeface="MS Gothic" panose="020B0609070205080204" pitchFamily="49" charset="-128"/>
              </a:rPr>
              <a:t> </a:t>
            </a:r>
            <a:r>
              <a:rPr kumimoji="1" lang="en-US" altLang="zh-CN" dirty="0">
                <a:ea typeface="MS Gothic" panose="020B0609070205080204" pitchFamily="49" charset="-128"/>
              </a:rPr>
              <a:t>that</a:t>
            </a:r>
            <a:r>
              <a:rPr kumimoji="1" lang="zh-CN" altLang="en-US" dirty="0">
                <a:ea typeface="MS Gothic" panose="020B0609070205080204" pitchFamily="49" charset="-128"/>
              </a:rPr>
              <a:t> </a:t>
            </a:r>
            <a:r>
              <a:rPr kumimoji="1" lang="en-US" altLang="zh-CN" dirty="0">
                <a:ea typeface="MS Gothic" panose="020B0609070205080204" pitchFamily="49" charset="-128"/>
              </a:rPr>
              <a:t>time</a:t>
            </a:r>
            <a:r>
              <a:rPr kumimoji="1" lang="zh-CN" altLang="en-US" dirty="0">
                <a:ea typeface="MS Gothic" panose="020B0609070205080204" pitchFamily="49" charset="-128"/>
              </a:rPr>
              <a:t> </a:t>
            </a:r>
            <a:r>
              <a:rPr kumimoji="1" lang="en-US" altLang="zh-CN" dirty="0">
                <a:ea typeface="MS Gothic" panose="020B0609070205080204" pitchFamily="49" charset="-128"/>
              </a:rPr>
              <a:t>showed</a:t>
            </a:r>
            <a:r>
              <a:rPr kumimoji="1" lang="zh-CN" altLang="en-US" dirty="0">
                <a:ea typeface="MS Gothic" panose="020B0609070205080204" pitchFamily="49" charset="-128"/>
              </a:rPr>
              <a:t> </a:t>
            </a:r>
            <a:r>
              <a:rPr kumimoji="1" lang="en-US" altLang="zh-CN" dirty="0" err="1">
                <a:solidFill>
                  <a:srgbClr val="0070C0"/>
                </a:solidFill>
                <a:ea typeface="MS Gothic" panose="020B0609070205080204" pitchFamily="49" charset="-128"/>
              </a:rPr>
              <a:t>st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zh-CN" altLang="en-US" dirty="0">
                <a:solidFill>
                  <a:srgbClr val="FF0000"/>
                </a:solidFill>
                <a:ea typeface="MS Gothic" panose="020B0609070205080204" pitchFamily="49" charset="-128"/>
              </a:rPr>
              <a:t> </a:t>
            </a:r>
            <a:r>
              <a:rPr kumimoji="1" lang="en-US" altLang="zh-CN" dirty="0">
                <a:ea typeface="MS Gothic" panose="020B0609070205080204" pitchFamily="49" charset="-128"/>
              </a:rPr>
              <a:t>and</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j</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point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in</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v2</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through</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v4</a:t>
            </a:r>
            <a:r>
              <a:rPr kumimoji="1" lang="en-US" altLang="zh-CN" dirty="0">
                <a:ea typeface="MS Gothic" panose="020B0609070205080204" pitchFamily="49" charset="-128"/>
              </a:rPr>
              <a:t>.’</a:t>
            </a:r>
          </a:p>
          <a:p>
            <a:pPr marL="285750" indent="-285750">
              <a:buFont typeface="Arial" panose="020B0604020202020204" pitchFamily="34" charset="0"/>
              <a:buChar char="•"/>
            </a:pPr>
            <a:r>
              <a:rPr kumimoji="1" lang="en-US" altLang="zh-CN" b="1" dirty="0">
                <a:ea typeface="MS Gothic" panose="020B0609070205080204" pitchFamily="49" charset="-128"/>
              </a:rPr>
              <a:t>Label</a:t>
            </a:r>
          </a:p>
          <a:p>
            <a:pPr marL="742950" lvl="1" indent="-285750">
              <a:buFont typeface="Arial" panose="020B0604020202020204" pitchFamily="34" charset="0"/>
              <a:buChar char="•"/>
            </a:pPr>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“electrocardiogram”</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TeRP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a:t>
            </a:r>
            <a:r>
              <a:rPr kumimoji="1" lang="en-US" altLang="zh-CN" dirty="0" err="1">
                <a:solidFill>
                  <a:srgbClr val="0070C0"/>
                </a:solidFill>
                <a:ea typeface="MS Gothic" panose="020B0609070205080204" pitchFamily="49" charset="-128"/>
              </a:rPr>
              <a:t>st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“electrocardiogram”</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TeRP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 j</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point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in</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v2</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through</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v4”</a:t>
            </a:r>
            <a:r>
              <a:rPr kumimoji="1" lang="en-US" altLang="zh-CN" dirty="0">
                <a:ea typeface="MS Gothic" panose="020B0609070205080204" pitchFamily="49" charset="-128"/>
              </a:rPr>
              <a:t>}]</a:t>
            </a:r>
          </a:p>
          <a:p>
            <a:pPr marL="285750" indent="-285750">
              <a:buFont typeface="Arial" panose="020B0604020202020204" pitchFamily="34" charset="0"/>
              <a:buChar char="•"/>
            </a:pPr>
            <a:r>
              <a:rPr kumimoji="1" lang="en-US" altLang="zh-CN" b="1" dirty="0">
                <a:ea typeface="MS Gothic" panose="020B0609070205080204" pitchFamily="49" charset="-128"/>
              </a:rPr>
              <a:t>Tokenize</a:t>
            </a:r>
          </a:p>
          <a:p>
            <a:pPr marL="742950" lvl="1" indent="-285750">
              <a:buFont typeface="Arial" panose="020B0604020202020204" pitchFamily="34" charset="0"/>
              <a:buChar char="•"/>
            </a:pPr>
            <a:r>
              <a:rPr kumimoji="1" lang="en-US" altLang="zh-CN" dirty="0">
                <a:ea typeface="MS Gothic" panose="020B0609070205080204" pitchFamily="49" charset="-128"/>
              </a:rPr>
              <a:t>BERT:</a:t>
            </a:r>
          </a:p>
          <a:p>
            <a:pPr marL="1200150" lvl="2" indent="-285750">
              <a:buFont typeface="Arial" panose="020B0604020202020204" pitchFamily="34" charset="0"/>
              <a:buChar char="•"/>
            </a:pPr>
            <a:r>
              <a:rPr lang="en" altLang="ja-CN" dirty="0"/>
              <a:t>["[CLS]", </a:t>
            </a:r>
            <a:r>
              <a:rPr lang="en" altLang="ja-CN" dirty="0">
                <a:solidFill>
                  <a:srgbClr val="00B050"/>
                </a:solidFill>
              </a:rPr>
              <a:t>"electro", "##card", "##io", "##gram", </a:t>
            </a:r>
            <a:r>
              <a:rPr lang="en" altLang="ja-CN" dirty="0"/>
              <a:t>"at", "that", "time", "showed", </a:t>
            </a:r>
            <a:r>
              <a:rPr lang="en" altLang="ja-CN" dirty="0">
                <a:solidFill>
                  <a:srgbClr val="0070C0"/>
                </a:solidFill>
              </a:rPr>
              <a:t>"</a:t>
            </a:r>
            <a:r>
              <a:rPr lang="en" altLang="ja-CN" dirty="0" err="1">
                <a:solidFill>
                  <a:srgbClr val="0070C0"/>
                </a:solidFill>
              </a:rPr>
              <a:t>st</a:t>
            </a:r>
            <a:r>
              <a:rPr lang="en" altLang="ja-CN" dirty="0">
                <a:solidFill>
                  <a:srgbClr val="0070C0"/>
                </a:solidFill>
              </a:rPr>
              <a:t>", "elevations"</a:t>
            </a:r>
            <a:r>
              <a:rPr lang="en" altLang="ja-CN" dirty="0"/>
              <a:t>, "and", </a:t>
            </a:r>
            <a:r>
              <a:rPr lang="en" altLang="ja-CN" dirty="0">
                <a:solidFill>
                  <a:srgbClr val="0070C0"/>
                </a:solidFill>
              </a:rPr>
              <a:t>"j", "point", "elevations", "in", "v", "##2", "through", "v", "##4"</a:t>
            </a:r>
            <a:r>
              <a:rPr lang="en" altLang="ja-CN" dirty="0"/>
              <a:t>, ".", "[SEP]"]</a:t>
            </a:r>
            <a:endParaRPr kumimoji="1" lang="en-US" altLang="zh-CN" dirty="0">
              <a:ea typeface="MS Gothic" panose="020B0609070205080204" pitchFamily="49" charset="-128"/>
            </a:endParaRPr>
          </a:p>
          <a:p>
            <a:pPr marL="742950" lvl="1" indent="-285750">
              <a:buFont typeface="Arial" panose="020B0604020202020204" pitchFamily="34" charset="0"/>
              <a:buChar char="•"/>
            </a:pPr>
            <a:r>
              <a:rPr kumimoji="1" lang="en-US" altLang="zh-CN" dirty="0" err="1">
                <a:ea typeface="MS Gothic" panose="020B0609070205080204" pitchFamily="49" charset="-128"/>
              </a:rPr>
              <a:t>CharacterBERT</a:t>
            </a:r>
            <a:r>
              <a:rPr kumimoji="1" lang="en-US" altLang="zh-CN" dirty="0">
                <a:ea typeface="MS Gothic" panose="020B0609070205080204" pitchFamily="49" charset="-128"/>
              </a:rPr>
              <a:t>:</a:t>
            </a:r>
          </a:p>
          <a:p>
            <a:pPr marL="1200150" lvl="2" indent="-285750">
              <a:buFont typeface="Arial" panose="020B0604020202020204" pitchFamily="34" charset="0"/>
              <a:buChar char="•"/>
            </a:pPr>
            <a:r>
              <a:rPr lang="en" altLang="ja-CN" dirty="0"/>
              <a:t>["[CLS]", </a:t>
            </a:r>
            <a:r>
              <a:rPr lang="en" altLang="ja-CN" dirty="0">
                <a:solidFill>
                  <a:srgbClr val="00B050"/>
                </a:solidFill>
              </a:rPr>
              <a:t>"electrocardiogram", </a:t>
            </a:r>
            <a:r>
              <a:rPr lang="en" altLang="ja-CN" dirty="0"/>
              <a:t>"at", "that", "time", "showed", </a:t>
            </a:r>
            <a:r>
              <a:rPr lang="en" altLang="ja-CN" dirty="0">
                <a:solidFill>
                  <a:srgbClr val="0070C0"/>
                </a:solidFill>
              </a:rPr>
              <a:t>"</a:t>
            </a:r>
            <a:r>
              <a:rPr lang="en" altLang="ja-CN" dirty="0" err="1">
                <a:solidFill>
                  <a:srgbClr val="0070C0"/>
                </a:solidFill>
              </a:rPr>
              <a:t>st</a:t>
            </a:r>
            <a:r>
              <a:rPr lang="en" altLang="ja-CN" dirty="0">
                <a:solidFill>
                  <a:srgbClr val="0070C0"/>
                </a:solidFill>
              </a:rPr>
              <a:t>", "elevations", </a:t>
            </a:r>
            <a:r>
              <a:rPr lang="en" altLang="ja-CN" dirty="0"/>
              <a:t>"and", </a:t>
            </a:r>
            <a:r>
              <a:rPr lang="en" altLang="ja-CN" dirty="0">
                <a:solidFill>
                  <a:srgbClr val="0070C0"/>
                </a:solidFill>
              </a:rPr>
              <a:t>"j", "point", "elevations", "in", "v2", "through", "v4"</a:t>
            </a:r>
            <a:r>
              <a:rPr lang="en" altLang="ja-CN" dirty="0"/>
              <a:t>, ".", "[SEP]"]</a:t>
            </a:r>
          </a:p>
          <a:p>
            <a:pPr marL="285750" indent="-285750">
              <a:buFont typeface="Arial" panose="020B0604020202020204" pitchFamily="34" charset="0"/>
              <a:buChar char="•"/>
            </a:pPr>
            <a:endParaRPr kumimoji="1" lang="en" altLang="zh-CN" dirty="0">
              <a:ea typeface="MS Gothic" panose="020B0609070205080204" pitchFamily="49" charset="-128"/>
            </a:endParaRPr>
          </a:p>
          <a:p>
            <a:pPr marL="1371600" lvl="2" indent="-457200">
              <a:buFont typeface="Arial" panose="020B0604020202020204" pitchFamily="34" charset="0"/>
              <a:buChar char="•"/>
            </a:pPr>
            <a:endParaRPr kumimoji="1" lang="en-US" altLang="zh-CN" dirty="0">
              <a:ea typeface="MS Gothic" panose="020B0609070205080204" pitchFamily="49" charset="-128"/>
            </a:endParaRPr>
          </a:p>
          <a:p>
            <a:pPr marL="914400" lvl="1" indent="-457200">
              <a:buFont typeface="Arial" panose="020B0604020202020204" pitchFamily="34" charset="0"/>
              <a:buChar char="•"/>
            </a:pPr>
            <a:endParaRPr kumimoji="1" lang="en" altLang="ja-CN" sz="20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258170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err="1">
                <a:solidFill>
                  <a:schemeClr val="tx1"/>
                </a:solidFill>
                <a:latin typeface="+mn-lt"/>
                <a:ea typeface="MS Gothic" panose="020B0609070205080204" pitchFamily="49" charset="-128"/>
              </a:rPr>
              <a:t>SingleEntityOverlap</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4</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816545"/>
            <a:ext cx="9896541" cy="4431983"/>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ea typeface="MS Gothic" panose="020B0609070205080204" pitchFamily="49" charset="-128"/>
              </a:rPr>
              <a:t>Input</a:t>
            </a:r>
            <a:r>
              <a:rPr kumimoji="1" lang="zh-CN" altLang="en-US" b="1" dirty="0">
                <a:ea typeface="MS Gothic" panose="020B0609070205080204" pitchFamily="49" charset="-128"/>
              </a:rPr>
              <a:t> </a:t>
            </a:r>
            <a:r>
              <a:rPr kumimoji="1" lang="en-US" altLang="zh-CN" b="1" dirty="0">
                <a:ea typeface="MS Gothic" panose="020B0609070205080204" pitchFamily="49" charset="-128"/>
              </a:rPr>
              <a:t>sentence:</a:t>
            </a:r>
            <a:r>
              <a:rPr kumimoji="1" lang="zh-CN" altLang="en-US" b="1" dirty="0">
                <a:ea typeface="MS Gothic" panose="020B0609070205080204" pitchFamily="49" charset="-128"/>
              </a:rPr>
              <a:t> </a:t>
            </a:r>
            <a:endParaRPr kumimoji="1" lang="en-US" altLang="zh-CN" b="1" dirty="0">
              <a:ea typeface="MS Gothic" panose="020B0609070205080204" pitchFamily="49" charset="-128"/>
            </a:endParaRPr>
          </a:p>
          <a:p>
            <a:pPr marL="742950" lvl="1" indent="-285750">
              <a:buFont typeface="Arial" panose="020B0604020202020204" pitchFamily="34" charset="0"/>
              <a:buChar char="•"/>
            </a:pPr>
            <a:r>
              <a:rPr kumimoji="1" lang="en-US" altLang="zh-CN" dirty="0">
                <a:ea typeface="MS Gothic" panose="020B0609070205080204" pitchFamily="49" charset="-128"/>
              </a:rPr>
              <a:t>’</a:t>
            </a:r>
            <a:r>
              <a:rPr kumimoji="1" lang="en-US" altLang="zh-CN" dirty="0">
                <a:solidFill>
                  <a:srgbClr val="00B050"/>
                </a:solidFill>
                <a:ea typeface="MS Gothic" panose="020B0609070205080204" pitchFamily="49" charset="-128"/>
              </a:rPr>
              <a:t>electrocardiogram</a:t>
            </a:r>
            <a:r>
              <a:rPr kumimoji="1" lang="zh-CN" altLang="en-US" dirty="0">
                <a:solidFill>
                  <a:srgbClr val="00B050"/>
                </a:solidFill>
                <a:ea typeface="MS Gothic" panose="020B0609070205080204" pitchFamily="49" charset="-128"/>
              </a:rPr>
              <a:t> </a:t>
            </a:r>
            <a:r>
              <a:rPr kumimoji="1" lang="en-US" altLang="zh-CN" dirty="0">
                <a:ea typeface="MS Gothic" panose="020B0609070205080204" pitchFamily="49" charset="-128"/>
              </a:rPr>
              <a:t>at</a:t>
            </a:r>
            <a:r>
              <a:rPr kumimoji="1" lang="zh-CN" altLang="en-US" dirty="0">
                <a:ea typeface="MS Gothic" panose="020B0609070205080204" pitchFamily="49" charset="-128"/>
              </a:rPr>
              <a:t> </a:t>
            </a:r>
            <a:r>
              <a:rPr kumimoji="1" lang="en-US" altLang="zh-CN" dirty="0">
                <a:ea typeface="MS Gothic" panose="020B0609070205080204" pitchFamily="49" charset="-128"/>
              </a:rPr>
              <a:t>that</a:t>
            </a:r>
            <a:r>
              <a:rPr kumimoji="1" lang="zh-CN" altLang="en-US" dirty="0">
                <a:ea typeface="MS Gothic" panose="020B0609070205080204" pitchFamily="49" charset="-128"/>
              </a:rPr>
              <a:t> </a:t>
            </a:r>
            <a:r>
              <a:rPr kumimoji="1" lang="en-US" altLang="zh-CN" dirty="0">
                <a:ea typeface="MS Gothic" panose="020B0609070205080204" pitchFamily="49" charset="-128"/>
              </a:rPr>
              <a:t>time</a:t>
            </a:r>
            <a:r>
              <a:rPr kumimoji="1" lang="zh-CN" altLang="en-US" dirty="0">
                <a:ea typeface="MS Gothic" panose="020B0609070205080204" pitchFamily="49" charset="-128"/>
              </a:rPr>
              <a:t> </a:t>
            </a:r>
            <a:r>
              <a:rPr kumimoji="1" lang="en-US" altLang="zh-CN" dirty="0">
                <a:ea typeface="MS Gothic" panose="020B0609070205080204" pitchFamily="49" charset="-128"/>
              </a:rPr>
              <a:t>showed</a:t>
            </a:r>
            <a:r>
              <a:rPr kumimoji="1" lang="zh-CN" altLang="en-US" dirty="0">
                <a:ea typeface="MS Gothic" panose="020B0609070205080204" pitchFamily="49" charset="-128"/>
              </a:rPr>
              <a:t> </a:t>
            </a:r>
            <a:r>
              <a:rPr kumimoji="1" lang="en-US" altLang="zh-CN" dirty="0" err="1">
                <a:solidFill>
                  <a:srgbClr val="0070C0"/>
                </a:solidFill>
                <a:ea typeface="MS Gothic" panose="020B0609070205080204" pitchFamily="49" charset="-128"/>
              </a:rPr>
              <a:t>st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zh-CN" altLang="en-US" dirty="0">
                <a:solidFill>
                  <a:srgbClr val="FF0000"/>
                </a:solidFill>
                <a:ea typeface="MS Gothic" panose="020B0609070205080204" pitchFamily="49" charset="-128"/>
              </a:rPr>
              <a:t> </a:t>
            </a:r>
            <a:r>
              <a:rPr kumimoji="1" lang="en-US" altLang="zh-CN" dirty="0">
                <a:ea typeface="MS Gothic" panose="020B0609070205080204" pitchFamily="49" charset="-128"/>
              </a:rPr>
              <a:t>and</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j</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point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in</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v2</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through</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v4</a:t>
            </a:r>
            <a:r>
              <a:rPr kumimoji="1" lang="en-US" altLang="zh-CN" dirty="0">
                <a:ea typeface="MS Gothic" panose="020B0609070205080204" pitchFamily="49" charset="-128"/>
              </a:rPr>
              <a:t>.’</a:t>
            </a:r>
          </a:p>
          <a:p>
            <a:pPr marL="285750" indent="-285750">
              <a:buFont typeface="Arial" panose="020B0604020202020204" pitchFamily="34" charset="0"/>
              <a:buChar char="•"/>
            </a:pPr>
            <a:r>
              <a:rPr kumimoji="1" lang="en-US" altLang="zh-CN" b="1" dirty="0">
                <a:ea typeface="MS Gothic" panose="020B0609070205080204" pitchFamily="49" charset="-128"/>
              </a:rPr>
              <a:t>Label</a:t>
            </a:r>
          </a:p>
          <a:p>
            <a:pPr marL="742950" lvl="1" indent="-285750">
              <a:buFont typeface="Arial" panose="020B0604020202020204" pitchFamily="34" charset="0"/>
              <a:buChar char="•"/>
            </a:pPr>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“electrocardiogram”</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TeRP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a:t>
            </a:r>
            <a:r>
              <a:rPr kumimoji="1" lang="en-US" altLang="zh-CN" dirty="0" err="1">
                <a:solidFill>
                  <a:srgbClr val="0070C0"/>
                </a:solidFill>
                <a:ea typeface="MS Gothic" panose="020B0609070205080204" pitchFamily="49" charset="-128"/>
              </a:rPr>
              <a:t>st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“electrocardiogram”</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TeRP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 j</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point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elevations</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in</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v2</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through</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v4”</a:t>
            </a:r>
            <a:r>
              <a:rPr kumimoji="1" lang="en-US" altLang="zh-CN" dirty="0">
                <a:ea typeface="MS Gothic" panose="020B0609070205080204" pitchFamily="49" charset="-128"/>
              </a:rPr>
              <a:t>}]</a:t>
            </a:r>
          </a:p>
          <a:p>
            <a:pPr lvl="1"/>
            <a:endParaRPr kumimoji="1" lang="en" altLang="zh-CN" dirty="0">
              <a:ea typeface="MS Gothic" panose="020B0609070205080204" pitchFamily="49" charset="-128"/>
            </a:endParaRPr>
          </a:p>
          <a:p>
            <a:pPr marL="285750" indent="-285750">
              <a:buFont typeface="Arial" panose="020B0604020202020204" pitchFamily="34" charset="0"/>
              <a:buChar char="•"/>
            </a:pPr>
            <a:r>
              <a:rPr kumimoji="1" lang="en-US" altLang="zh-CN" b="1" dirty="0">
                <a:ea typeface="MS Gothic" panose="020B0609070205080204" pitchFamily="49" charset="-128"/>
              </a:rPr>
              <a:t>Prediction(</a:t>
            </a:r>
            <a:r>
              <a:rPr kumimoji="1" lang="en-US" altLang="zh-CN" b="1" dirty="0" err="1">
                <a:ea typeface="MS Gothic" panose="020B0609070205080204" pitchFamily="49" charset="-128"/>
              </a:rPr>
              <a:t>BERT</a:t>
            </a:r>
            <a:r>
              <a:rPr kumimoji="1" lang="en-US" altLang="zh-CN" b="1" baseline="-25000" dirty="0" err="1">
                <a:ea typeface="MS Gothic" panose="020B0609070205080204" pitchFamily="49" charset="-128"/>
              </a:rPr>
              <a:t>medical</a:t>
            </a:r>
            <a:r>
              <a:rPr kumimoji="1" lang="en-US" altLang="zh-CN" b="1" dirty="0">
                <a:ea typeface="MS Gothic" panose="020B0609070205080204" pitchFamily="49" charset="-128"/>
              </a:rPr>
              <a:t>):</a:t>
            </a:r>
          </a:p>
          <a:p>
            <a:pPr marL="742950" lvl="1" indent="-285750">
              <a:buFont typeface="Arial" panose="020B0604020202020204" pitchFamily="34" charset="0"/>
              <a:buChar char="•"/>
            </a:pPr>
            <a:r>
              <a:rPr kumimoji="1" lang="en-US" altLang="zh-CN" dirty="0">
                <a:ea typeface="MS Gothic" panose="020B0609070205080204" pitchFamily="49" charset="-128"/>
              </a:rPr>
              <a:t>[</a:t>
            </a:r>
            <a:r>
              <a:rPr lang="en" altLang="ja-CN" dirty="0"/>
              <a:t>{“subject”:</a:t>
            </a:r>
            <a:r>
              <a:rPr lang="zh-CN" altLang="en-US" dirty="0"/>
              <a:t> </a:t>
            </a:r>
            <a:r>
              <a:rPr lang="en" altLang="ja-CN" dirty="0">
                <a:solidFill>
                  <a:srgbClr val="00B050"/>
                </a:solidFill>
              </a:rPr>
              <a:t>“electro</a:t>
            </a:r>
            <a:r>
              <a:rPr lang="zh-CN" altLang="en-US" dirty="0">
                <a:solidFill>
                  <a:srgbClr val="00B050"/>
                </a:solidFill>
              </a:rPr>
              <a:t> </a:t>
            </a:r>
            <a:r>
              <a:rPr lang="en" altLang="ja-CN" dirty="0">
                <a:solidFill>
                  <a:srgbClr val="00B050"/>
                </a:solidFill>
              </a:rPr>
              <a:t>##card</a:t>
            </a:r>
            <a:r>
              <a:rPr lang="zh-CN" altLang="en-US" dirty="0">
                <a:solidFill>
                  <a:srgbClr val="00B050"/>
                </a:solidFill>
              </a:rPr>
              <a:t> </a:t>
            </a:r>
            <a:r>
              <a:rPr lang="en" altLang="ja-CN" dirty="0">
                <a:solidFill>
                  <a:srgbClr val="00B050"/>
                </a:solidFill>
              </a:rPr>
              <a:t>##io</a:t>
            </a:r>
            <a:r>
              <a:rPr lang="zh-CN" altLang="en-US" dirty="0">
                <a:solidFill>
                  <a:srgbClr val="00B050"/>
                </a:solidFill>
              </a:rPr>
              <a:t> </a:t>
            </a:r>
            <a:r>
              <a:rPr lang="en" altLang="ja-CN" dirty="0">
                <a:solidFill>
                  <a:srgbClr val="00B050"/>
                </a:solidFill>
              </a:rPr>
              <a:t>##gram”</a:t>
            </a:r>
            <a:r>
              <a:rPr lang="en" altLang="ja-CN" dirty="0"/>
              <a:t>, “predicate”: </a:t>
            </a:r>
            <a:r>
              <a:rPr lang="en" altLang="ja-CN" dirty="0">
                <a:solidFill>
                  <a:srgbClr val="FF0000"/>
                </a:solidFill>
              </a:rPr>
              <a:t>“</a:t>
            </a:r>
            <a:r>
              <a:rPr lang="en" altLang="ja-CN" dirty="0" err="1">
                <a:solidFill>
                  <a:srgbClr val="FF0000"/>
                </a:solidFill>
              </a:rPr>
              <a:t>TeRP</a:t>
            </a:r>
            <a:r>
              <a:rPr lang="en" altLang="ja-CN" dirty="0">
                <a:solidFill>
                  <a:srgbClr val="FF0000"/>
                </a:solidFill>
              </a:rPr>
              <a:t>”</a:t>
            </a:r>
            <a:r>
              <a:rPr lang="en" altLang="ja-CN" dirty="0"/>
              <a:t>, “object”: </a:t>
            </a:r>
            <a:r>
              <a:rPr lang="en" altLang="ja-CN" dirty="0">
                <a:solidFill>
                  <a:srgbClr val="0070C0"/>
                </a:solidFill>
              </a:rPr>
              <a:t>“</a:t>
            </a:r>
            <a:r>
              <a:rPr lang="en" altLang="ja-CN" dirty="0" err="1">
                <a:solidFill>
                  <a:srgbClr val="0070C0"/>
                </a:solidFill>
              </a:rPr>
              <a:t>stelevations</a:t>
            </a:r>
            <a:r>
              <a:rPr lang="en" altLang="ja-CN" dirty="0">
                <a:solidFill>
                  <a:srgbClr val="0070C0"/>
                </a:solidFill>
              </a:rPr>
              <a:t>”</a:t>
            </a:r>
            <a:r>
              <a:rPr lang="en" altLang="ja-CN" dirty="0"/>
              <a:t>}, {“subject”: </a:t>
            </a:r>
            <a:r>
              <a:rPr lang="en" altLang="ja-CN" dirty="0">
                <a:solidFill>
                  <a:srgbClr val="00B050"/>
                </a:solidFill>
              </a:rPr>
              <a:t>“electro</a:t>
            </a:r>
            <a:r>
              <a:rPr lang="zh-CN" altLang="en-US" dirty="0">
                <a:solidFill>
                  <a:srgbClr val="00B050"/>
                </a:solidFill>
              </a:rPr>
              <a:t> </a:t>
            </a:r>
            <a:r>
              <a:rPr lang="en" altLang="ja-CN" dirty="0">
                <a:solidFill>
                  <a:srgbClr val="00B050"/>
                </a:solidFill>
              </a:rPr>
              <a:t>##card</a:t>
            </a:r>
            <a:r>
              <a:rPr lang="zh-CN" altLang="en-US" dirty="0">
                <a:solidFill>
                  <a:srgbClr val="00B050"/>
                </a:solidFill>
              </a:rPr>
              <a:t> </a:t>
            </a:r>
            <a:r>
              <a:rPr lang="en" altLang="ja-CN" dirty="0">
                <a:solidFill>
                  <a:srgbClr val="00B050"/>
                </a:solidFill>
              </a:rPr>
              <a:t>##io</a:t>
            </a:r>
            <a:r>
              <a:rPr lang="zh-CN" altLang="en-US" dirty="0">
                <a:solidFill>
                  <a:srgbClr val="00B050"/>
                </a:solidFill>
              </a:rPr>
              <a:t> </a:t>
            </a:r>
            <a:r>
              <a:rPr lang="en" altLang="ja-CN" dirty="0">
                <a:solidFill>
                  <a:srgbClr val="00B050"/>
                </a:solidFill>
              </a:rPr>
              <a:t>##gram”</a:t>
            </a:r>
            <a:r>
              <a:rPr lang="en" altLang="ja-CN" dirty="0"/>
              <a:t>, “predicate”: </a:t>
            </a:r>
            <a:r>
              <a:rPr lang="en" altLang="ja-CN" dirty="0">
                <a:solidFill>
                  <a:srgbClr val="FF0000"/>
                </a:solidFill>
              </a:rPr>
              <a:t>“</a:t>
            </a:r>
            <a:r>
              <a:rPr lang="en" altLang="ja-CN" dirty="0" err="1">
                <a:solidFill>
                  <a:srgbClr val="FF0000"/>
                </a:solidFill>
              </a:rPr>
              <a:t>TeRP</a:t>
            </a:r>
            <a:r>
              <a:rPr lang="en" altLang="ja-CN" dirty="0">
                <a:solidFill>
                  <a:srgbClr val="FF0000"/>
                </a:solidFill>
              </a:rPr>
              <a:t>”</a:t>
            </a:r>
            <a:r>
              <a:rPr lang="en" altLang="ja-CN" dirty="0"/>
              <a:t>, “object”: </a:t>
            </a:r>
            <a:r>
              <a:rPr lang="en" altLang="ja-CN" dirty="0">
                <a:solidFill>
                  <a:srgbClr val="0070C0"/>
                </a:solidFill>
              </a:rPr>
              <a:t>“j</a:t>
            </a:r>
            <a:r>
              <a:rPr lang="zh-CN" altLang="en-US" dirty="0">
                <a:solidFill>
                  <a:srgbClr val="0070C0"/>
                </a:solidFill>
              </a:rPr>
              <a:t> </a:t>
            </a:r>
            <a:r>
              <a:rPr lang="en" altLang="ja-CN" dirty="0">
                <a:solidFill>
                  <a:srgbClr val="0070C0"/>
                </a:solidFill>
              </a:rPr>
              <a:t>point</a:t>
            </a:r>
            <a:r>
              <a:rPr lang="zh-CN" altLang="en-US" dirty="0">
                <a:solidFill>
                  <a:srgbClr val="0070C0"/>
                </a:solidFill>
              </a:rPr>
              <a:t> </a:t>
            </a:r>
            <a:r>
              <a:rPr lang="en" altLang="ja-CN" dirty="0">
                <a:solidFill>
                  <a:srgbClr val="0070C0"/>
                </a:solidFill>
              </a:rPr>
              <a:t>elevations</a:t>
            </a:r>
            <a:r>
              <a:rPr lang="zh-CN" altLang="en-US" dirty="0">
                <a:solidFill>
                  <a:srgbClr val="0070C0"/>
                </a:solidFill>
              </a:rPr>
              <a:t> </a:t>
            </a:r>
            <a:r>
              <a:rPr lang="en" altLang="ja-CN" dirty="0">
                <a:solidFill>
                  <a:srgbClr val="0070C0"/>
                </a:solidFill>
              </a:rPr>
              <a:t>in</a:t>
            </a:r>
            <a:r>
              <a:rPr lang="zh-CN" altLang="en-US" dirty="0">
                <a:solidFill>
                  <a:srgbClr val="0070C0"/>
                </a:solidFill>
              </a:rPr>
              <a:t> </a:t>
            </a:r>
            <a:r>
              <a:rPr lang="en" altLang="ja-CN" dirty="0">
                <a:solidFill>
                  <a:srgbClr val="0070C0"/>
                </a:solidFill>
              </a:rPr>
              <a:t>v</a:t>
            </a:r>
            <a:r>
              <a:rPr lang="zh-CN" altLang="en-US" dirty="0">
                <a:solidFill>
                  <a:srgbClr val="0070C0"/>
                </a:solidFill>
              </a:rPr>
              <a:t> </a:t>
            </a:r>
            <a:r>
              <a:rPr lang="en" altLang="ja-CN" dirty="0">
                <a:solidFill>
                  <a:srgbClr val="0070C0"/>
                </a:solidFill>
              </a:rPr>
              <a:t>##2"</a:t>
            </a:r>
            <a:r>
              <a:rPr lang="en" altLang="ja-CN" dirty="0"/>
              <a:t>}</a:t>
            </a:r>
            <a:r>
              <a:rPr kumimoji="1" lang="en-US" altLang="zh-CN" dirty="0">
                <a:ea typeface="MS Gothic" panose="020B0609070205080204" pitchFamily="49" charset="-128"/>
              </a:rPr>
              <a:t>]</a:t>
            </a:r>
          </a:p>
          <a:p>
            <a:pPr marL="285750" indent="-285750">
              <a:buFont typeface="Arial" panose="020B0604020202020204" pitchFamily="34" charset="0"/>
              <a:buChar char="•"/>
            </a:pPr>
            <a:r>
              <a:rPr kumimoji="1" lang="en-US" altLang="zh-CN" b="1" dirty="0">
                <a:ea typeface="MS Gothic" panose="020B0609070205080204" pitchFamily="49" charset="-128"/>
              </a:rPr>
              <a:t>Prediction(</a:t>
            </a:r>
            <a:r>
              <a:rPr kumimoji="1" lang="en-US" altLang="zh-CN" b="1" dirty="0" err="1">
                <a:ea typeface="MS Gothic" panose="020B0609070205080204" pitchFamily="49" charset="-128"/>
              </a:rPr>
              <a:t>CharacterBERT</a:t>
            </a:r>
            <a:r>
              <a:rPr kumimoji="1" lang="en-US" altLang="zh-CN" b="1" baseline="-25000" dirty="0" err="1">
                <a:ea typeface="MS Gothic" panose="020B0609070205080204" pitchFamily="49" charset="-128"/>
              </a:rPr>
              <a:t>medical</a:t>
            </a:r>
            <a:r>
              <a:rPr kumimoji="1" lang="en-US" altLang="zh-CN" b="1" dirty="0">
                <a:ea typeface="MS Gothic" panose="020B0609070205080204" pitchFamily="49" charset="-128"/>
              </a:rPr>
              <a:t>):</a:t>
            </a:r>
          </a:p>
          <a:p>
            <a:pPr marL="742950" lvl="1" indent="-285750">
              <a:buFont typeface="Arial" panose="020B0604020202020204" pitchFamily="34" charset="0"/>
              <a:buChar char="•"/>
            </a:pPr>
            <a:r>
              <a:rPr lang="en-US" altLang="zh-CN" dirty="0"/>
              <a:t>[</a:t>
            </a:r>
            <a:r>
              <a:rPr lang="en" altLang="ja-CN" dirty="0"/>
              <a:t>{“subject </a:t>
            </a:r>
            <a:r>
              <a:rPr lang="en-US" altLang="zh-CN" dirty="0"/>
              <a:t>”:</a:t>
            </a:r>
            <a:r>
              <a:rPr lang="en-US" altLang="zh-CN" dirty="0">
                <a:solidFill>
                  <a:srgbClr val="00B050"/>
                </a:solidFill>
              </a:rPr>
              <a:t>”</a:t>
            </a:r>
            <a:r>
              <a:rPr lang="en" altLang="ja-CN" dirty="0">
                <a:solidFill>
                  <a:srgbClr val="00B050"/>
                </a:solidFill>
              </a:rPr>
              <a:t>electrocardiogram</a:t>
            </a:r>
            <a:r>
              <a:rPr lang="en-US" altLang="zh-CN" dirty="0">
                <a:solidFill>
                  <a:srgbClr val="00B050"/>
                </a:solidFill>
              </a:rPr>
              <a:t>”</a:t>
            </a:r>
            <a:r>
              <a:rPr lang="en" altLang="ja-CN" dirty="0">
                <a:solidFill>
                  <a:srgbClr val="FF0000"/>
                </a:solidFill>
              </a:rPr>
              <a:t> </a:t>
            </a:r>
            <a:r>
              <a:rPr lang="en-US" altLang="zh-CN" dirty="0"/>
              <a:t>,</a:t>
            </a:r>
            <a:r>
              <a:rPr lang="en" altLang="ja-CN" dirty="0"/>
              <a:t>”predicate“: </a:t>
            </a:r>
            <a:r>
              <a:rPr lang="en" altLang="ja-CN" dirty="0">
                <a:solidFill>
                  <a:srgbClr val="FF0000"/>
                </a:solidFill>
              </a:rPr>
              <a:t>”</a:t>
            </a:r>
            <a:r>
              <a:rPr lang="en" altLang="ja-CN" dirty="0" err="1">
                <a:solidFill>
                  <a:srgbClr val="FF0000"/>
                </a:solidFill>
              </a:rPr>
              <a:t>TeRP</a:t>
            </a:r>
            <a:r>
              <a:rPr lang="en" altLang="ja-CN" dirty="0">
                <a:solidFill>
                  <a:srgbClr val="FF0000"/>
                </a:solidFill>
              </a:rPr>
              <a:t>“</a:t>
            </a:r>
            <a:r>
              <a:rPr lang="en" altLang="ja-CN" dirty="0"/>
              <a:t>, </a:t>
            </a:r>
            <a:r>
              <a:rPr lang="en-US" altLang="zh-CN" dirty="0"/>
              <a:t>”object”</a:t>
            </a:r>
            <a:r>
              <a:rPr lang="en" altLang="ja-CN" dirty="0"/>
              <a:t>:</a:t>
            </a:r>
            <a:r>
              <a:rPr lang="en" altLang="ja-CN" dirty="0">
                <a:solidFill>
                  <a:srgbClr val="0070C0"/>
                </a:solidFill>
              </a:rPr>
              <a:t>“j</a:t>
            </a:r>
            <a:r>
              <a:rPr lang="zh-CN" altLang="en-US" dirty="0">
                <a:solidFill>
                  <a:srgbClr val="0070C0"/>
                </a:solidFill>
              </a:rPr>
              <a:t> </a:t>
            </a:r>
            <a:r>
              <a:rPr lang="en" altLang="ja-CN" dirty="0">
                <a:solidFill>
                  <a:srgbClr val="0070C0"/>
                </a:solidFill>
              </a:rPr>
              <a:t>point</a:t>
            </a:r>
            <a:r>
              <a:rPr lang="zh-CN" altLang="en-US" dirty="0">
                <a:solidFill>
                  <a:srgbClr val="0070C0"/>
                </a:solidFill>
              </a:rPr>
              <a:t> </a:t>
            </a:r>
            <a:r>
              <a:rPr lang="en" altLang="ja-CN" dirty="0">
                <a:solidFill>
                  <a:srgbClr val="0070C0"/>
                </a:solidFill>
              </a:rPr>
              <a:t>elevations</a:t>
            </a:r>
            <a:r>
              <a:rPr lang="zh-CN" altLang="en-US" dirty="0">
                <a:solidFill>
                  <a:srgbClr val="0070C0"/>
                </a:solidFill>
              </a:rPr>
              <a:t> </a:t>
            </a:r>
            <a:r>
              <a:rPr lang="en" altLang="ja-CN" dirty="0">
                <a:solidFill>
                  <a:srgbClr val="0070C0"/>
                </a:solidFill>
              </a:rPr>
              <a:t>in</a:t>
            </a:r>
            <a:r>
              <a:rPr lang="zh-CN" altLang="en-US" dirty="0">
                <a:solidFill>
                  <a:srgbClr val="0070C0"/>
                </a:solidFill>
              </a:rPr>
              <a:t> </a:t>
            </a:r>
            <a:r>
              <a:rPr lang="en" altLang="ja-CN" dirty="0">
                <a:solidFill>
                  <a:srgbClr val="0070C0"/>
                </a:solidFill>
              </a:rPr>
              <a:t>v</a:t>
            </a:r>
            <a:r>
              <a:rPr lang="zh-CN" altLang="en-US" dirty="0">
                <a:solidFill>
                  <a:srgbClr val="0070C0"/>
                </a:solidFill>
              </a:rPr>
              <a:t> </a:t>
            </a:r>
            <a:r>
              <a:rPr lang="en" altLang="ja-CN" dirty="0">
                <a:solidFill>
                  <a:srgbClr val="0070C0"/>
                </a:solidFill>
              </a:rPr>
              <a:t>2"</a:t>
            </a:r>
            <a:r>
              <a:rPr lang="en" altLang="ja-CN" dirty="0"/>
              <a:t>}</a:t>
            </a:r>
            <a:r>
              <a:rPr lang="en-US" altLang="zh-CN" dirty="0"/>
              <a:t>]</a:t>
            </a:r>
            <a:endParaRPr kumimoji="1" lang="en-US" altLang="zh-CN" dirty="0">
              <a:ea typeface="MS Gothic" panose="020B0609070205080204" pitchFamily="49" charset="-128"/>
            </a:endParaRPr>
          </a:p>
          <a:p>
            <a:pPr marL="1371600" lvl="2" indent="-457200">
              <a:buFont typeface="Arial" panose="020B0604020202020204" pitchFamily="34" charset="0"/>
              <a:buChar char="•"/>
            </a:pPr>
            <a:endParaRPr kumimoji="1" lang="en-US" altLang="zh-CN" dirty="0">
              <a:ea typeface="MS Gothic" panose="020B0609070205080204" pitchFamily="49" charset="-128"/>
            </a:endParaRPr>
          </a:p>
          <a:p>
            <a:pPr marL="914400" lvl="1" indent="-457200">
              <a:buFont typeface="Arial" panose="020B0604020202020204" pitchFamily="34" charset="0"/>
              <a:buChar char="•"/>
            </a:pPr>
            <a:endParaRPr kumimoji="1" lang="en" altLang="ja-CN" sz="20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253484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chemeClr val="bg2">
                      <a:lumMod val="75000"/>
                    </a:schemeClr>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FF0000"/>
                  </a:solidFill>
                </a:rPr>
                <a:t>Hypertension</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err="1">
                <a:solidFill>
                  <a:schemeClr val="tx1"/>
                </a:solidFill>
                <a:latin typeface="+mn-lt"/>
                <a:ea typeface="MS Gothic" panose="020B0609070205080204" pitchFamily="49" charset="-128"/>
              </a:rPr>
              <a:t>SingleEntityOverlap</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5</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816545"/>
            <a:ext cx="9896541" cy="538609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600" b="1" dirty="0">
                <a:ea typeface="MS Gothic" panose="020B0609070205080204" pitchFamily="49" charset="-128"/>
              </a:rPr>
              <a:t>Input</a:t>
            </a:r>
            <a:r>
              <a:rPr kumimoji="1" lang="zh-CN" altLang="en-US" sz="1600" b="1" dirty="0">
                <a:ea typeface="MS Gothic" panose="020B0609070205080204" pitchFamily="49" charset="-128"/>
              </a:rPr>
              <a:t> </a:t>
            </a:r>
            <a:r>
              <a:rPr kumimoji="1" lang="en-US" altLang="zh-CN" sz="1600" b="1" dirty="0">
                <a:ea typeface="MS Gothic" panose="020B0609070205080204" pitchFamily="49" charset="-128"/>
              </a:rPr>
              <a:t>sentence:</a:t>
            </a:r>
            <a:r>
              <a:rPr kumimoji="1" lang="zh-CN" altLang="en-US" sz="1600" b="1" dirty="0">
                <a:ea typeface="MS Gothic" panose="020B0609070205080204" pitchFamily="49" charset="-128"/>
              </a:rPr>
              <a:t> </a:t>
            </a:r>
            <a:endParaRPr kumimoji="1" lang="en-US" altLang="zh-CN" sz="1600" b="1" dirty="0">
              <a:ea typeface="MS Gothic" panose="020B0609070205080204" pitchFamily="49" charset="-128"/>
            </a:endParaRPr>
          </a:p>
          <a:p>
            <a:pPr marL="742950" lvl="1" indent="-285750">
              <a:buFont typeface="Arial" panose="020B0604020202020204" pitchFamily="34" charset="0"/>
              <a:buChar char="•"/>
            </a:pPr>
            <a:r>
              <a:rPr kumimoji="1" lang="en-US" altLang="zh-CN" sz="1600" dirty="0">
                <a:ea typeface="MS Gothic" panose="020B0609070205080204" pitchFamily="49" charset="-128"/>
              </a:rPr>
              <a:t>‘54</a:t>
            </a:r>
            <a:r>
              <a:rPr kumimoji="1" lang="zh-CN" altLang="en-US" sz="1600" dirty="0">
                <a:ea typeface="MS Gothic" panose="020B0609070205080204" pitchFamily="49" charset="-128"/>
              </a:rPr>
              <a:t> </a:t>
            </a:r>
            <a:r>
              <a:rPr kumimoji="1" lang="en-US" altLang="zh-CN" sz="1600" dirty="0" err="1">
                <a:ea typeface="MS Gothic" panose="020B0609070205080204" pitchFamily="49" charset="-128"/>
              </a:rPr>
              <a:t>yo</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f</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with</a:t>
            </a:r>
            <a:r>
              <a:rPr kumimoji="1" lang="zh-CN" altLang="en-US" sz="1600" dirty="0">
                <a:ea typeface="MS Gothic" panose="020B0609070205080204" pitchFamily="49" charset="-128"/>
              </a:rPr>
              <a:t> </a:t>
            </a:r>
            <a:r>
              <a:rPr kumimoji="1" lang="en-US" altLang="zh-CN" sz="1600" dirty="0" err="1">
                <a:solidFill>
                  <a:srgbClr val="0070C0"/>
                </a:solidFill>
                <a:ea typeface="MS Gothic" panose="020B0609070205080204" pitchFamily="49" charset="-128"/>
              </a:rPr>
              <a:t>crohn’s</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disease</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s/p</a:t>
            </a:r>
            <a:r>
              <a:rPr kumimoji="1" lang="zh-CN" altLang="en-US" sz="1600" dirty="0">
                <a:ea typeface="MS Gothic" panose="020B0609070205080204" pitchFamily="49" charset="-128"/>
              </a:rPr>
              <a:t> </a:t>
            </a:r>
            <a:r>
              <a:rPr kumimoji="1" lang="en-US" altLang="zh-CN" sz="1600" dirty="0">
                <a:solidFill>
                  <a:srgbClr val="00B050"/>
                </a:solidFill>
                <a:ea typeface="MS Gothic" panose="020B0609070205080204" pitchFamily="49" charset="-128"/>
              </a:rPr>
              <a:t>ileostomy</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and</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subsequent</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short</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gut</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syndrome</a:t>
            </a:r>
            <a:r>
              <a:rPr kumimoji="1" lang="zh-CN" altLang="en-US" sz="1600" dirty="0">
                <a:solidFill>
                  <a:srgbClr val="0070C0"/>
                </a:solidFill>
                <a:ea typeface="MS Gothic" panose="020B0609070205080204" pitchFamily="49" charset="-128"/>
              </a:rPr>
              <a:t> </a:t>
            </a:r>
            <a:r>
              <a:rPr kumimoji="1" lang="en-US" altLang="zh-CN" sz="1600" dirty="0">
                <a:ea typeface="MS Gothic" panose="020B0609070205080204" pitchFamily="49" charset="-128"/>
              </a:rPr>
              <a:t>with</a:t>
            </a:r>
            <a:r>
              <a:rPr kumimoji="1" lang="zh-CN" altLang="en-US" sz="1600" dirty="0">
                <a:ea typeface="MS Gothic" panose="020B0609070205080204" pitchFamily="49" charset="-128"/>
              </a:rPr>
              <a:t> </a:t>
            </a:r>
            <a:r>
              <a:rPr kumimoji="1" lang="en-US" altLang="zh-CN" sz="1600" dirty="0">
                <a:solidFill>
                  <a:srgbClr val="FF0000"/>
                </a:solidFill>
                <a:ea typeface="MS Gothic" panose="020B0609070205080204" pitchFamily="49" charset="-128"/>
              </a:rPr>
              <a:t>port-o-catch</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for</a:t>
            </a:r>
            <a:r>
              <a:rPr kumimoji="1" lang="zh-CN" altLang="en-US" sz="1600" dirty="0">
                <a:ea typeface="MS Gothic" panose="020B0609070205080204" pitchFamily="49" charset="-128"/>
              </a:rPr>
              <a:t> </a:t>
            </a:r>
            <a:r>
              <a:rPr kumimoji="1" lang="en-US" altLang="zh-CN" sz="1600" dirty="0" err="1">
                <a:solidFill>
                  <a:srgbClr val="00B050"/>
                </a:solidFill>
                <a:ea typeface="MS Gothic" panose="020B0609070205080204" pitchFamily="49" charset="-128"/>
              </a:rPr>
              <a:t>tpn</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who</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presents</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with</a:t>
            </a:r>
            <a:r>
              <a:rPr kumimoji="1" lang="zh-CN" altLang="en-US" sz="1600" dirty="0">
                <a:ea typeface="MS Gothic" panose="020B0609070205080204" pitchFamily="49" charset="-128"/>
              </a:rPr>
              <a:t> </a:t>
            </a:r>
            <a:r>
              <a:rPr kumimoji="1" lang="en-US" altLang="zh-CN" sz="1600" dirty="0">
                <a:solidFill>
                  <a:srgbClr val="FF0000"/>
                </a:solidFill>
                <a:ea typeface="MS Gothic" panose="020B0609070205080204" pitchFamily="49" charset="-128"/>
              </a:rPr>
              <a:t>acute</a:t>
            </a:r>
            <a:r>
              <a:rPr kumimoji="1" lang="zh-CN" altLang="en-US" sz="1600" dirty="0">
                <a:solidFill>
                  <a:srgbClr val="FF0000"/>
                </a:solidFill>
                <a:ea typeface="MS Gothic" panose="020B0609070205080204" pitchFamily="49" charset="-128"/>
              </a:rPr>
              <a:t> </a:t>
            </a:r>
            <a:r>
              <a:rPr kumimoji="1" lang="en-US" altLang="zh-CN" sz="1600" dirty="0">
                <a:solidFill>
                  <a:srgbClr val="FF0000"/>
                </a:solidFill>
                <a:ea typeface="MS Gothic" panose="020B0609070205080204" pitchFamily="49" charset="-128"/>
              </a:rPr>
              <a:t>onset</a:t>
            </a:r>
            <a:r>
              <a:rPr kumimoji="1" lang="zh-CN" altLang="en-US" sz="1600" dirty="0">
                <a:solidFill>
                  <a:srgbClr val="FF0000"/>
                </a:solidFill>
                <a:ea typeface="MS Gothic" panose="020B0609070205080204" pitchFamily="49" charset="-128"/>
              </a:rPr>
              <a:t> </a:t>
            </a:r>
            <a:r>
              <a:rPr kumimoji="1" lang="en-US" altLang="zh-CN" sz="1600" dirty="0">
                <a:solidFill>
                  <a:srgbClr val="FF0000"/>
                </a:solidFill>
                <a:ea typeface="MS Gothic" panose="020B0609070205080204" pitchFamily="49" charset="-128"/>
              </a:rPr>
              <a:t>pleuritic</a:t>
            </a:r>
            <a:r>
              <a:rPr kumimoji="1" lang="zh-CN" altLang="en-US" sz="1600" dirty="0">
                <a:solidFill>
                  <a:srgbClr val="FF0000"/>
                </a:solidFill>
                <a:ea typeface="MS Gothic" panose="020B0609070205080204" pitchFamily="49" charset="-128"/>
              </a:rPr>
              <a:t> </a:t>
            </a:r>
            <a:r>
              <a:rPr kumimoji="1" lang="en-US" altLang="zh-CN" sz="1600" dirty="0">
                <a:solidFill>
                  <a:srgbClr val="FF0000"/>
                </a:solidFill>
                <a:ea typeface="MS Gothic" panose="020B0609070205080204" pitchFamily="49" charset="-128"/>
              </a:rPr>
              <a:t>chest</a:t>
            </a:r>
            <a:r>
              <a:rPr kumimoji="1" lang="zh-CN" altLang="en-US" sz="1600" dirty="0">
                <a:solidFill>
                  <a:srgbClr val="FF0000"/>
                </a:solidFill>
                <a:ea typeface="MS Gothic" panose="020B0609070205080204" pitchFamily="49" charset="-128"/>
              </a:rPr>
              <a:t> </a:t>
            </a:r>
            <a:r>
              <a:rPr kumimoji="1" lang="en-US" altLang="zh-CN" sz="1600" dirty="0">
                <a:solidFill>
                  <a:srgbClr val="FF0000"/>
                </a:solidFill>
                <a:ea typeface="MS Gothic" panose="020B0609070205080204" pitchFamily="49" charset="-128"/>
              </a:rPr>
              <a:t>pain</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with</a:t>
            </a:r>
            <a:r>
              <a:rPr kumimoji="1" lang="zh-CN" altLang="en-US" sz="1600" dirty="0">
                <a:ea typeface="MS Gothic" panose="020B0609070205080204" pitchFamily="49" charset="-128"/>
              </a:rPr>
              <a:t> </a:t>
            </a:r>
            <a:r>
              <a:rPr kumimoji="1" lang="en-US" altLang="zh-CN" sz="1600" dirty="0">
                <a:solidFill>
                  <a:srgbClr val="FF0000"/>
                </a:solidFill>
                <a:ea typeface="MS Gothic" panose="020B0609070205080204" pitchFamily="49" charset="-128"/>
              </a:rPr>
              <a:t>fever</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solidFill>
                  <a:srgbClr val="FF0000"/>
                </a:solidFill>
                <a:ea typeface="MS Gothic" panose="020B0609070205080204" pitchFamily="49" charset="-128"/>
              </a:rPr>
              <a:t>chills</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and</a:t>
            </a:r>
            <a:r>
              <a:rPr kumimoji="1" lang="zh-CN" altLang="en-US" sz="1600" dirty="0">
                <a:ea typeface="MS Gothic" panose="020B0609070205080204" pitchFamily="49" charset="-128"/>
              </a:rPr>
              <a:t> </a:t>
            </a:r>
            <a:r>
              <a:rPr kumimoji="1" lang="en-US" altLang="zh-CN" sz="1600" dirty="0">
                <a:solidFill>
                  <a:srgbClr val="FF0000"/>
                </a:solidFill>
                <a:ea typeface="MS Gothic" panose="020B0609070205080204" pitchFamily="49" charset="-128"/>
              </a:rPr>
              <a:t>sob</a:t>
            </a:r>
            <a:r>
              <a:rPr kumimoji="1" lang="en-US" altLang="zh-CN" sz="1600" dirty="0">
                <a:ea typeface="MS Gothic" panose="020B0609070205080204" pitchFamily="49" charset="-128"/>
              </a:rPr>
              <a:t>.’</a:t>
            </a:r>
          </a:p>
          <a:p>
            <a:pPr marL="285750" indent="-285750">
              <a:buFont typeface="Arial" panose="020B0604020202020204" pitchFamily="34" charset="0"/>
              <a:buChar char="•"/>
            </a:pPr>
            <a:r>
              <a:rPr kumimoji="1" lang="en-US" altLang="zh-CN" sz="1600" b="1" dirty="0">
                <a:ea typeface="MS Gothic" panose="020B0609070205080204" pitchFamily="49" charset="-128"/>
              </a:rPr>
              <a:t>Label</a:t>
            </a:r>
          </a:p>
          <a:p>
            <a:pPr marL="742950" lvl="1" indent="-285750">
              <a:buFont typeface="Arial" panose="020B0604020202020204" pitchFamily="34" charset="0"/>
              <a:buChar char="•"/>
            </a:pPr>
            <a:r>
              <a:rPr kumimoji="1" lang="en-US" altLang="zh-CN" sz="1600" dirty="0">
                <a:ea typeface="MS Gothic" panose="020B0609070205080204" pitchFamily="49" charset="-128"/>
              </a:rPr>
              <a:t>[{‘subject’:</a:t>
            </a:r>
            <a:r>
              <a:rPr kumimoji="1" lang="zh-CN" altLang="en-US" sz="1600" dirty="0">
                <a:ea typeface="MS Gothic" panose="020B0609070205080204" pitchFamily="49" charset="-128"/>
              </a:rPr>
              <a:t> </a:t>
            </a:r>
            <a:r>
              <a:rPr kumimoji="1" lang="en-US" altLang="zh-CN" sz="1600" dirty="0">
                <a:solidFill>
                  <a:srgbClr val="00B050"/>
                </a:solidFill>
                <a:ea typeface="MS Gothic" panose="020B0609070205080204" pitchFamily="49" charset="-128"/>
              </a:rPr>
              <a:t>“ileostomy”</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‘predicate’:</a:t>
            </a:r>
            <a:r>
              <a:rPr kumimoji="1" lang="en-US" altLang="zh-CN" sz="1600" dirty="0">
                <a:solidFill>
                  <a:srgbClr val="FF0000"/>
                </a:solidFill>
                <a:ea typeface="MS Gothic" panose="020B0609070205080204" pitchFamily="49" charset="-128"/>
              </a:rPr>
              <a:t>”</a:t>
            </a:r>
            <a:r>
              <a:rPr kumimoji="1" lang="en-US" altLang="zh-CN" sz="1600" dirty="0" err="1">
                <a:solidFill>
                  <a:srgbClr val="FF0000"/>
                </a:solidFill>
                <a:ea typeface="MS Gothic" panose="020B0609070205080204" pitchFamily="49" charset="-128"/>
              </a:rPr>
              <a:t>TrCP</a:t>
            </a:r>
            <a:r>
              <a:rPr kumimoji="1" lang="en-US" altLang="zh-CN" sz="1600" dirty="0">
                <a:solidFill>
                  <a:srgbClr val="FF0000"/>
                </a:solidFill>
                <a:ea typeface="MS Gothic" panose="020B0609070205080204" pitchFamily="49" charset="-128"/>
              </a:rPr>
              <a:t>”</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‘object’:</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 short</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gut</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syndrome</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endParaRPr kumimoji="1" lang="en-US" altLang="zh-CN" sz="1600" dirty="0">
              <a:ea typeface="MS Gothic" panose="020B0609070205080204" pitchFamily="49" charset="-128"/>
            </a:endParaRPr>
          </a:p>
          <a:p>
            <a:pPr lvl="1"/>
            <a:r>
              <a:rPr kumimoji="1" lang="en-US" altLang="zh-CN" sz="1600" dirty="0">
                <a:ea typeface="MS Gothic" panose="020B0609070205080204" pitchFamily="49" charset="-128"/>
              </a:rPr>
              <a:t>{‘subject’:</a:t>
            </a:r>
            <a:r>
              <a:rPr kumimoji="1" lang="zh-CN" altLang="en-US" sz="1600" dirty="0">
                <a:ea typeface="MS Gothic" panose="020B0609070205080204" pitchFamily="49" charset="-128"/>
              </a:rPr>
              <a:t> </a:t>
            </a:r>
            <a:r>
              <a:rPr kumimoji="1" lang="en-US" altLang="zh-CN" sz="1600" dirty="0">
                <a:solidFill>
                  <a:srgbClr val="00B050"/>
                </a:solidFill>
                <a:ea typeface="MS Gothic" panose="020B0609070205080204" pitchFamily="49" charset="-128"/>
              </a:rPr>
              <a:t>“ileostomy”</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‘predicate’:</a:t>
            </a:r>
            <a:r>
              <a:rPr kumimoji="1" lang="en-US" altLang="zh-CN" sz="1600" dirty="0">
                <a:solidFill>
                  <a:srgbClr val="FF0000"/>
                </a:solidFill>
                <a:ea typeface="MS Gothic" panose="020B0609070205080204" pitchFamily="49" charset="-128"/>
              </a:rPr>
              <a:t>”</a:t>
            </a:r>
            <a:r>
              <a:rPr kumimoji="1" lang="en-US" altLang="zh-CN" sz="1600" dirty="0" err="1">
                <a:solidFill>
                  <a:srgbClr val="FF0000"/>
                </a:solidFill>
                <a:ea typeface="MS Gothic" panose="020B0609070205080204" pitchFamily="49" charset="-128"/>
              </a:rPr>
              <a:t>TrAP</a:t>
            </a:r>
            <a:r>
              <a:rPr kumimoji="1" lang="en-US" altLang="zh-CN" sz="1600" dirty="0">
                <a:solidFill>
                  <a:srgbClr val="FF0000"/>
                </a:solidFill>
                <a:ea typeface="MS Gothic" panose="020B0609070205080204" pitchFamily="49" charset="-128"/>
              </a:rPr>
              <a:t>”</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‘object’:</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 </a:t>
            </a:r>
            <a:r>
              <a:rPr kumimoji="1" lang="en-US" altLang="zh-CN" sz="1600" dirty="0" err="1">
                <a:solidFill>
                  <a:srgbClr val="0070C0"/>
                </a:solidFill>
                <a:ea typeface="MS Gothic" panose="020B0609070205080204" pitchFamily="49" charset="-128"/>
              </a:rPr>
              <a:t>crohn’s</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disease</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endParaRPr kumimoji="1" lang="en-US" altLang="zh-CN" sz="1600" dirty="0">
              <a:ea typeface="MS Gothic" panose="020B0609070205080204" pitchFamily="49" charset="-128"/>
            </a:endParaRPr>
          </a:p>
          <a:p>
            <a:pPr lvl="1"/>
            <a:r>
              <a:rPr kumimoji="1" lang="en-US" altLang="zh-CN" sz="1600" dirty="0">
                <a:ea typeface="MS Gothic" panose="020B0609070205080204" pitchFamily="49" charset="-128"/>
              </a:rPr>
              <a:t>{‘subject’:</a:t>
            </a:r>
            <a:r>
              <a:rPr kumimoji="1" lang="zh-CN" altLang="en-US" sz="1600" dirty="0">
                <a:ea typeface="MS Gothic" panose="020B0609070205080204" pitchFamily="49" charset="-128"/>
              </a:rPr>
              <a:t> </a:t>
            </a:r>
            <a:r>
              <a:rPr kumimoji="1" lang="en-US" altLang="zh-CN" sz="1600" dirty="0">
                <a:solidFill>
                  <a:srgbClr val="00B050"/>
                </a:solidFill>
                <a:ea typeface="MS Gothic" panose="020B0609070205080204" pitchFamily="49" charset="-128"/>
              </a:rPr>
              <a:t>“</a:t>
            </a:r>
            <a:r>
              <a:rPr kumimoji="1" lang="en-US" altLang="zh-CN" sz="1600" dirty="0" err="1">
                <a:solidFill>
                  <a:srgbClr val="00B050"/>
                </a:solidFill>
                <a:ea typeface="MS Gothic" panose="020B0609070205080204" pitchFamily="49" charset="-128"/>
              </a:rPr>
              <a:t>tpn</a:t>
            </a:r>
            <a:r>
              <a:rPr kumimoji="1" lang="en-US" altLang="zh-CN" sz="1600" dirty="0">
                <a:solidFill>
                  <a:srgbClr val="00B050"/>
                </a:solidFill>
                <a:ea typeface="MS Gothic" panose="020B0609070205080204" pitchFamily="49" charset="-128"/>
              </a:rPr>
              <a:t>”</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‘predicate’:</a:t>
            </a:r>
            <a:r>
              <a:rPr kumimoji="1" lang="en-US" altLang="zh-CN" sz="1600" dirty="0">
                <a:solidFill>
                  <a:srgbClr val="FF0000"/>
                </a:solidFill>
                <a:ea typeface="MS Gothic" panose="020B0609070205080204" pitchFamily="49" charset="-128"/>
              </a:rPr>
              <a:t>”</a:t>
            </a:r>
            <a:r>
              <a:rPr kumimoji="1" lang="en-US" altLang="zh-CN" sz="1600" dirty="0" err="1">
                <a:solidFill>
                  <a:srgbClr val="FF0000"/>
                </a:solidFill>
                <a:ea typeface="MS Gothic" panose="020B0609070205080204" pitchFamily="49" charset="-128"/>
              </a:rPr>
              <a:t>TrCP</a:t>
            </a:r>
            <a:r>
              <a:rPr kumimoji="1" lang="en-US" altLang="zh-CN" sz="1600" dirty="0">
                <a:solidFill>
                  <a:srgbClr val="FF0000"/>
                </a:solidFill>
                <a:ea typeface="MS Gothic" panose="020B0609070205080204" pitchFamily="49" charset="-128"/>
              </a:rPr>
              <a:t>”</a:t>
            </a:r>
            <a:r>
              <a:rPr kumimoji="1" lang="en-US" altLang="zh-CN" sz="1600" dirty="0">
                <a:ea typeface="MS Gothic" panose="020B0609070205080204" pitchFamily="49" charset="-128"/>
              </a:rPr>
              <a:t>,</a:t>
            </a:r>
            <a:r>
              <a:rPr kumimoji="1" lang="zh-CN" altLang="en-US" sz="1600" dirty="0">
                <a:ea typeface="MS Gothic" panose="020B0609070205080204" pitchFamily="49" charset="-128"/>
              </a:rPr>
              <a:t> </a:t>
            </a:r>
            <a:r>
              <a:rPr kumimoji="1" lang="en-US" altLang="zh-CN" sz="1600" dirty="0">
                <a:ea typeface="MS Gothic" panose="020B0609070205080204" pitchFamily="49" charset="-128"/>
              </a:rPr>
              <a:t>‘object’:</a:t>
            </a:r>
            <a:r>
              <a:rPr kumimoji="1" lang="zh-CN" altLang="en-US" sz="1600" dirty="0">
                <a:ea typeface="MS Gothic" panose="020B0609070205080204" pitchFamily="49" charset="-128"/>
              </a:rPr>
              <a:t> </a:t>
            </a:r>
            <a:r>
              <a:rPr kumimoji="1" lang="en-US" altLang="zh-CN" sz="1600" dirty="0">
                <a:solidFill>
                  <a:srgbClr val="0070C0"/>
                </a:solidFill>
                <a:ea typeface="MS Gothic" panose="020B0609070205080204" pitchFamily="49" charset="-128"/>
              </a:rPr>
              <a:t>” short</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gut</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syndrome</a:t>
            </a:r>
            <a:r>
              <a:rPr kumimoji="1" lang="zh-CN" altLang="en-US" sz="1600" dirty="0">
                <a:solidFill>
                  <a:srgbClr val="0070C0"/>
                </a:solidFill>
                <a:ea typeface="MS Gothic" panose="020B0609070205080204" pitchFamily="49" charset="-128"/>
              </a:rPr>
              <a:t> </a:t>
            </a:r>
            <a:r>
              <a:rPr kumimoji="1" lang="en-US" altLang="zh-CN" sz="1600" dirty="0">
                <a:solidFill>
                  <a:srgbClr val="0070C0"/>
                </a:solidFill>
                <a:ea typeface="MS Gothic" panose="020B0609070205080204" pitchFamily="49" charset="-128"/>
              </a:rPr>
              <a:t>”</a:t>
            </a:r>
            <a:r>
              <a:rPr kumimoji="1" lang="en-US" altLang="zh-CN" sz="1600" dirty="0">
                <a:ea typeface="MS Gothic" panose="020B0609070205080204" pitchFamily="49" charset="-128"/>
              </a:rPr>
              <a:t>}]</a:t>
            </a:r>
          </a:p>
          <a:p>
            <a:pPr marL="285750" indent="-285750">
              <a:buFont typeface="Arial" panose="020B0604020202020204" pitchFamily="34" charset="0"/>
              <a:buChar char="•"/>
            </a:pPr>
            <a:r>
              <a:rPr kumimoji="1" lang="en-US" altLang="zh-CN" sz="1600" b="1" dirty="0">
                <a:ea typeface="MS Gothic" panose="020B0609070205080204" pitchFamily="49" charset="-128"/>
              </a:rPr>
              <a:t>Tokenize</a:t>
            </a:r>
          </a:p>
          <a:p>
            <a:pPr marL="742950" lvl="1" indent="-285750">
              <a:buFont typeface="Arial" panose="020B0604020202020204" pitchFamily="34" charset="0"/>
              <a:buChar char="•"/>
            </a:pPr>
            <a:r>
              <a:rPr kumimoji="1" lang="en-US" altLang="zh-CN" sz="1600" dirty="0">
                <a:ea typeface="MS Gothic" panose="020B0609070205080204" pitchFamily="49" charset="-128"/>
              </a:rPr>
              <a:t>BERT:</a:t>
            </a:r>
          </a:p>
          <a:p>
            <a:pPr marL="1200150" lvl="2" indent="-285750">
              <a:buFont typeface="Arial" panose="020B0604020202020204" pitchFamily="34" charset="0"/>
              <a:buChar char="•"/>
            </a:pPr>
            <a:r>
              <a:rPr lang="en" altLang="ja-CN" sz="1600" dirty="0"/>
              <a:t>["[CLS]", "54", "</a:t>
            </a:r>
            <a:r>
              <a:rPr lang="en" altLang="ja-CN" sz="1600" dirty="0" err="1"/>
              <a:t>yo</a:t>
            </a:r>
            <a:r>
              <a:rPr lang="en" altLang="ja-CN" sz="1600" dirty="0"/>
              <a:t>", "f", "with", </a:t>
            </a:r>
            <a:r>
              <a:rPr lang="en" altLang="ja-CN" sz="1600" dirty="0">
                <a:solidFill>
                  <a:srgbClr val="0070C0"/>
                </a:solidFill>
              </a:rPr>
              <a:t>"</a:t>
            </a:r>
            <a:r>
              <a:rPr lang="en" altLang="ja-CN" sz="1600" dirty="0" err="1">
                <a:solidFill>
                  <a:srgbClr val="0070C0"/>
                </a:solidFill>
              </a:rPr>
              <a:t>cr</a:t>
            </a:r>
            <a:r>
              <a:rPr lang="en" altLang="ja-CN" sz="1600" dirty="0">
                <a:solidFill>
                  <a:srgbClr val="0070C0"/>
                </a:solidFill>
              </a:rPr>
              <a:t>", "##oh", "##n", "'", "s", "disease", </a:t>
            </a:r>
            <a:r>
              <a:rPr lang="en" altLang="ja-CN" sz="1600" dirty="0"/>
              <a:t>"s", "/", "p", </a:t>
            </a:r>
            <a:r>
              <a:rPr lang="en" altLang="ja-CN" sz="1600" dirty="0">
                <a:solidFill>
                  <a:srgbClr val="00B050"/>
                </a:solidFill>
              </a:rPr>
              <a:t>"</a:t>
            </a:r>
            <a:r>
              <a:rPr lang="en" altLang="ja-CN" sz="1600" dirty="0" err="1">
                <a:solidFill>
                  <a:srgbClr val="00B050"/>
                </a:solidFill>
              </a:rPr>
              <a:t>ile</a:t>
            </a:r>
            <a:r>
              <a:rPr lang="en" altLang="ja-CN" sz="1600" dirty="0">
                <a:solidFill>
                  <a:srgbClr val="00B050"/>
                </a:solidFill>
              </a:rPr>
              <a:t>", "##</a:t>
            </a:r>
            <a:r>
              <a:rPr lang="en" altLang="ja-CN" sz="1600" dirty="0" err="1">
                <a:solidFill>
                  <a:srgbClr val="00B050"/>
                </a:solidFill>
              </a:rPr>
              <a:t>ost</a:t>
            </a:r>
            <a:r>
              <a:rPr lang="en" altLang="ja-CN" sz="1600" dirty="0">
                <a:solidFill>
                  <a:srgbClr val="00B050"/>
                </a:solidFill>
              </a:rPr>
              <a:t>", "##</a:t>
            </a:r>
            <a:r>
              <a:rPr lang="en" altLang="ja-CN" sz="1600" dirty="0" err="1">
                <a:solidFill>
                  <a:srgbClr val="00B050"/>
                </a:solidFill>
              </a:rPr>
              <a:t>omy</a:t>
            </a:r>
            <a:r>
              <a:rPr lang="en" altLang="ja-CN" sz="1600" dirty="0">
                <a:solidFill>
                  <a:srgbClr val="00B050"/>
                </a:solidFill>
              </a:rPr>
              <a:t>"</a:t>
            </a:r>
            <a:r>
              <a:rPr lang="en" altLang="ja-CN" sz="1600" dirty="0"/>
              <a:t>, "with", "subsequent", </a:t>
            </a:r>
            <a:r>
              <a:rPr lang="en" altLang="ja-CN" sz="1600" dirty="0">
                <a:solidFill>
                  <a:srgbClr val="0070C0"/>
                </a:solidFill>
              </a:rPr>
              <a:t>"short", "gut", "syndrome", </a:t>
            </a:r>
            <a:r>
              <a:rPr lang="en" altLang="ja-CN" sz="1600" dirty="0"/>
              <a:t>"with", </a:t>
            </a:r>
            <a:r>
              <a:rPr lang="en" altLang="ja-CN" sz="1600" dirty="0">
                <a:solidFill>
                  <a:srgbClr val="FF0000"/>
                </a:solidFill>
              </a:rPr>
              <a:t>"port", "-", "o", "-", "cat", "##h", </a:t>
            </a:r>
            <a:r>
              <a:rPr lang="en" altLang="ja-CN" sz="1600" dirty="0"/>
              <a:t>"for", </a:t>
            </a:r>
            <a:r>
              <a:rPr lang="en" altLang="ja-CN" sz="1600" dirty="0">
                <a:solidFill>
                  <a:srgbClr val="00B050"/>
                </a:solidFill>
              </a:rPr>
              <a:t>"t", "##p", "##n", </a:t>
            </a:r>
            <a:r>
              <a:rPr lang="en" altLang="ja-CN" sz="1600" dirty="0"/>
              <a:t>"presents", "with", </a:t>
            </a:r>
            <a:r>
              <a:rPr lang="en" altLang="ja-CN" sz="1600" dirty="0">
                <a:solidFill>
                  <a:srgbClr val="FF0000"/>
                </a:solidFill>
              </a:rPr>
              <a:t>"acute", "onset", "pl", "##</a:t>
            </a:r>
            <a:r>
              <a:rPr lang="en" altLang="ja-CN" sz="1600" dirty="0" err="1">
                <a:solidFill>
                  <a:srgbClr val="FF0000"/>
                </a:solidFill>
              </a:rPr>
              <a:t>eur</a:t>
            </a:r>
            <a:r>
              <a:rPr lang="en" altLang="ja-CN" sz="1600" dirty="0">
                <a:solidFill>
                  <a:srgbClr val="FF0000"/>
                </a:solidFill>
              </a:rPr>
              <a:t>", "##</a:t>
            </a:r>
            <a:r>
              <a:rPr lang="en" altLang="ja-CN" sz="1600" dirty="0" err="1">
                <a:solidFill>
                  <a:srgbClr val="FF0000"/>
                </a:solidFill>
              </a:rPr>
              <a:t>itic</a:t>
            </a:r>
            <a:r>
              <a:rPr lang="en" altLang="ja-CN" sz="1600" dirty="0">
                <a:solidFill>
                  <a:srgbClr val="FF0000"/>
                </a:solidFill>
              </a:rPr>
              <a:t>", "chest", "pain", </a:t>
            </a:r>
            <a:r>
              <a:rPr lang="en" altLang="ja-CN" sz="1600" dirty="0"/>
              <a:t>"with", </a:t>
            </a:r>
            <a:r>
              <a:rPr lang="en" altLang="ja-CN" sz="1600" dirty="0">
                <a:solidFill>
                  <a:srgbClr val="FF0000"/>
                </a:solidFill>
              </a:rPr>
              <a:t>"fever", ",", "chill", "##s", </a:t>
            </a:r>
            <a:r>
              <a:rPr lang="en" altLang="ja-CN" sz="1600" dirty="0"/>
              <a:t>",", "and", </a:t>
            </a:r>
            <a:r>
              <a:rPr lang="en" altLang="ja-CN" sz="1600" dirty="0">
                <a:solidFill>
                  <a:srgbClr val="FF0000"/>
                </a:solidFill>
              </a:rPr>
              <a:t>"sob",</a:t>
            </a:r>
            <a:r>
              <a:rPr lang="en" altLang="ja-CN" sz="1600" dirty="0"/>
              <a:t> ".", "[SEP]"]</a:t>
            </a:r>
          </a:p>
          <a:p>
            <a:pPr marL="742950" lvl="1" indent="-285750">
              <a:buFont typeface="Arial" panose="020B0604020202020204" pitchFamily="34" charset="0"/>
              <a:buChar char="•"/>
            </a:pPr>
            <a:r>
              <a:rPr kumimoji="1" lang="en-US" altLang="zh-CN" sz="1600" dirty="0" err="1">
                <a:ea typeface="MS Gothic" panose="020B0609070205080204" pitchFamily="49" charset="-128"/>
              </a:rPr>
              <a:t>CharacterBERT</a:t>
            </a:r>
            <a:r>
              <a:rPr kumimoji="1" lang="en-US" altLang="zh-CN" sz="1600" dirty="0">
                <a:ea typeface="MS Gothic" panose="020B0609070205080204" pitchFamily="49" charset="-128"/>
              </a:rPr>
              <a:t>:</a:t>
            </a:r>
          </a:p>
          <a:p>
            <a:pPr marL="1200150" lvl="2" indent="-285750">
              <a:buFont typeface="Arial" panose="020B0604020202020204" pitchFamily="34" charset="0"/>
              <a:buChar char="•"/>
            </a:pPr>
            <a:r>
              <a:rPr lang="en" altLang="ja-CN" sz="1600" dirty="0"/>
              <a:t>["[CLS]", "54", "</a:t>
            </a:r>
            <a:r>
              <a:rPr lang="en" altLang="ja-CN" sz="1600" dirty="0" err="1"/>
              <a:t>yo</a:t>
            </a:r>
            <a:r>
              <a:rPr lang="en" altLang="ja-CN" sz="1600" dirty="0"/>
              <a:t>", "f", "with", </a:t>
            </a:r>
            <a:r>
              <a:rPr lang="en" altLang="ja-CN" sz="1600" dirty="0">
                <a:solidFill>
                  <a:srgbClr val="0070C0"/>
                </a:solidFill>
              </a:rPr>
              <a:t>"</a:t>
            </a:r>
            <a:r>
              <a:rPr lang="en" altLang="ja-CN" sz="1600" dirty="0" err="1">
                <a:solidFill>
                  <a:srgbClr val="0070C0"/>
                </a:solidFill>
              </a:rPr>
              <a:t>crohn</a:t>
            </a:r>
            <a:r>
              <a:rPr lang="en" altLang="ja-CN" sz="1600" dirty="0">
                <a:solidFill>
                  <a:srgbClr val="0070C0"/>
                </a:solidFill>
              </a:rPr>
              <a:t>", "'", "s", "disease", </a:t>
            </a:r>
            <a:r>
              <a:rPr lang="en" altLang="ja-CN" sz="1600" dirty="0"/>
              <a:t>"s", "/", "p", </a:t>
            </a:r>
            <a:r>
              <a:rPr lang="en" altLang="ja-CN" sz="1600" dirty="0">
                <a:solidFill>
                  <a:srgbClr val="00B050"/>
                </a:solidFill>
              </a:rPr>
              <a:t>"ileostomy", </a:t>
            </a:r>
            <a:r>
              <a:rPr lang="en" altLang="ja-CN" sz="1600" dirty="0"/>
              <a:t>"with", "subsequent", </a:t>
            </a:r>
            <a:r>
              <a:rPr lang="en" altLang="ja-CN" sz="1600" dirty="0">
                <a:solidFill>
                  <a:srgbClr val="0070C0"/>
                </a:solidFill>
              </a:rPr>
              <a:t>"short", "gut", "syndrome", </a:t>
            </a:r>
            <a:r>
              <a:rPr lang="en" altLang="ja-CN" sz="1600" dirty="0"/>
              <a:t>"with", </a:t>
            </a:r>
            <a:r>
              <a:rPr lang="en" altLang="ja-CN" sz="1600" dirty="0">
                <a:solidFill>
                  <a:srgbClr val="FF0000"/>
                </a:solidFill>
              </a:rPr>
              <a:t>"port", "-", "o", "-", "</a:t>
            </a:r>
            <a:r>
              <a:rPr lang="en" altLang="ja-CN" sz="1600" dirty="0" err="1">
                <a:solidFill>
                  <a:srgbClr val="FF0000"/>
                </a:solidFill>
              </a:rPr>
              <a:t>cath</a:t>
            </a:r>
            <a:r>
              <a:rPr lang="en" altLang="ja-CN" sz="1600" dirty="0">
                <a:solidFill>
                  <a:srgbClr val="FF0000"/>
                </a:solidFill>
              </a:rPr>
              <a:t>", "for", </a:t>
            </a:r>
            <a:r>
              <a:rPr lang="en" altLang="ja-CN" sz="1600" dirty="0">
                <a:solidFill>
                  <a:srgbClr val="00B050"/>
                </a:solidFill>
              </a:rPr>
              <a:t>"</a:t>
            </a:r>
            <a:r>
              <a:rPr lang="en" altLang="ja-CN" sz="1600" dirty="0" err="1">
                <a:solidFill>
                  <a:srgbClr val="00B050"/>
                </a:solidFill>
              </a:rPr>
              <a:t>tpn</a:t>
            </a:r>
            <a:r>
              <a:rPr lang="en" altLang="ja-CN" sz="1600" dirty="0">
                <a:solidFill>
                  <a:srgbClr val="00B050"/>
                </a:solidFill>
              </a:rPr>
              <a:t>", </a:t>
            </a:r>
            <a:r>
              <a:rPr lang="en" altLang="ja-CN" sz="1600" dirty="0"/>
              <a:t>"presents", "with", </a:t>
            </a:r>
            <a:r>
              <a:rPr lang="en" altLang="ja-CN" sz="1600" dirty="0">
                <a:solidFill>
                  <a:srgbClr val="FF0000"/>
                </a:solidFill>
              </a:rPr>
              <a:t>"acute", "onset", "pleuritic", "chest", "pain"</a:t>
            </a:r>
            <a:r>
              <a:rPr lang="en" altLang="ja-CN" sz="1600" dirty="0"/>
              <a:t>, "with", </a:t>
            </a:r>
            <a:r>
              <a:rPr lang="en" altLang="ja-CN" sz="1600" dirty="0">
                <a:solidFill>
                  <a:srgbClr val="FF0000"/>
                </a:solidFill>
              </a:rPr>
              <a:t>"fever", ",", "chills", </a:t>
            </a:r>
            <a:r>
              <a:rPr lang="en" altLang="ja-CN" sz="1600" dirty="0"/>
              <a:t>",", "and", </a:t>
            </a:r>
            <a:r>
              <a:rPr lang="en" altLang="ja-CN" sz="1600" dirty="0">
                <a:solidFill>
                  <a:srgbClr val="FF0000"/>
                </a:solidFill>
              </a:rPr>
              <a:t>"sob", </a:t>
            </a:r>
            <a:r>
              <a:rPr lang="en" altLang="ja-CN" sz="1600" dirty="0"/>
              <a:t>".", "[SEP]"]</a:t>
            </a:r>
            <a:endParaRPr kumimoji="1" lang="en-US" altLang="zh-CN" sz="1600" dirty="0">
              <a:ea typeface="MS Gothic" panose="020B0609070205080204" pitchFamily="49" charset="-128"/>
            </a:endParaRPr>
          </a:p>
          <a:p>
            <a:pPr marL="914400" lvl="1" indent="-457200">
              <a:buFont typeface="Arial" panose="020B0604020202020204" pitchFamily="34" charset="0"/>
              <a:buChar char="•"/>
            </a:pPr>
            <a:endParaRPr kumimoji="1" lang="en" altLang="ja-CN" sz="20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36060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en-US" altLang="zh-CN" sz="4000" b="1" dirty="0" err="1">
                <a:solidFill>
                  <a:schemeClr val="tx1"/>
                </a:solidFill>
                <a:latin typeface="+mn-lt"/>
                <a:ea typeface="MS Gothic" panose="020B0609070205080204" pitchFamily="49" charset="-128"/>
              </a:rPr>
              <a:t>SingleEntityOverlap</a:t>
            </a:r>
            <a:r>
              <a:rPr kumimoji="1" lang="en-US" altLang="ja-CN" sz="4000" b="1" dirty="0">
                <a:solidFill>
                  <a:schemeClr val="tx1"/>
                </a:solidFill>
                <a:latin typeface="+mn-lt"/>
                <a:ea typeface="MS Gothic" panose="020B0609070205080204" pitchFamily="49" charset="-128"/>
              </a:rPr>
              <a:t>(</a:t>
            </a:r>
            <a:r>
              <a:rPr kumimoji="1" lang="en-US" altLang="zh-CN" sz="4000" b="1" dirty="0">
                <a:solidFill>
                  <a:schemeClr val="tx1"/>
                </a:solidFill>
                <a:latin typeface="+mn-lt"/>
                <a:ea typeface="MS Gothic" panose="020B0609070205080204" pitchFamily="49" charset="-128"/>
              </a:rPr>
              <a:t>6</a:t>
            </a:r>
            <a:r>
              <a:rPr kumimoji="1" lang="en-US" altLang="ja-CN" sz="4000" b="1" dirty="0">
                <a:solidFill>
                  <a:schemeClr val="tx1"/>
                </a:solidFill>
                <a:latin typeface="+mn-lt"/>
                <a:ea typeface="MS Gothic" panose="020B0609070205080204" pitchFamily="49" charset="-128"/>
              </a:rPr>
              <a:t>)</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816545"/>
            <a:ext cx="9896541" cy="461664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ea typeface="MS Gothic" panose="020B0609070205080204" pitchFamily="49" charset="-128"/>
              </a:rPr>
              <a:t>Input</a:t>
            </a:r>
            <a:r>
              <a:rPr kumimoji="1" lang="zh-CN" altLang="en-US" b="1" dirty="0">
                <a:ea typeface="MS Gothic" panose="020B0609070205080204" pitchFamily="49" charset="-128"/>
              </a:rPr>
              <a:t> </a:t>
            </a:r>
            <a:r>
              <a:rPr kumimoji="1" lang="en-US" altLang="zh-CN" b="1" dirty="0">
                <a:ea typeface="MS Gothic" panose="020B0609070205080204" pitchFamily="49" charset="-128"/>
              </a:rPr>
              <a:t>sentence:</a:t>
            </a:r>
            <a:r>
              <a:rPr kumimoji="1" lang="zh-CN" altLang="en-US" b="1" dirty="0">
                <a:ea typeface="MS Gothic" panose="020B0609070205080204" pitchFamily="49" charset="-128"/>
              </a:rPr>
              <a:t> </a:t>
            </a:r>
            <a:endParaRPr kumimoji="1" lang="en-US" altLang="zh-CN" b="1" dirty="0">
              <a:ea typeface="MS Gothic" panose="020B0609070205080204" pitchFamily="49" charset="-128"/>
            </a:endParaRPr>
          </a:p>
          <a:p>
            <a:pPr marL="742950" lvl="1" indent="-285750">
              <a:buFont typeface="Arial" panose="020B0604020202020204" pitchFamily="34" charset="0"/>
              <a:buChar char="•"/>
            </a:pPr>
            <a:r>
              <a:rPr kumimoji="1" lang="en-US" altLang="zh-CN" dirty="0">
                <a:ea typeface="MS Gothic" panose="020B0609070205080204" pitchFamily="49" charset="-128"/>
              </a:rPr>
              <a:t>‘54</a:t>
            </a:r>
            <a:r>
              <a:rPr kumimoji="1" lang="zh-CN" altLang="en-US" dirty="0">
                <a:ea typeface="MS Gothic" panose="020B0609070205080204" pitchFamily="49" charset="-128"/>
              </a:rPr>
              <a:t> </a:t>
            </a:r>
            <a:r>
              <a:rPr kumimoji="1" lang="en-US" altLang="zh-CN" dirty="0" err="1">
                <a:ea typeface="MS Gothic" panose="020B0609070205080204" pitchFamily="49" charset="-128"/>
              </a:rPr>
              <a:t>yo</a:t>
            </a:r>
            <a:r>
              <a:rPr kumimoji="1" lang="zh-CN" altLang="en-US" dirty="0">
                <a:ea typeface="MS Gothic" panose="020B0609070205080204" pitchFamily="49" charset="-128"/>
              </a:rPr>
              <a:t> </a:t>
            </a:r>
            <a:r>
              <a:rPr kumimoji="1" lang="en-US" altLang="zh-CN" dirty="0">
                <a:ea typeface="MS Gothic" panose="020B0609070205080204" pitchFamily="49" charset="-128"/>
              </a:rPr>
              <a:t>f</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err="1">
                <a:solidFill>
                  <a:srgbClr val="0070C0"/>
                </a:solidFill>
                <a:ea typeface="MS Gothic" panose="020B0609070205080204" pitchFamily="49" charset="-128"/>
              </a:rPr>
              <a:t>crohn’s</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disease</a:t>
            </a:r>
            <a:r>
              <a:rPr kumimoji="1" lang="zh-CN" altLang="en-US" dirty="0">
                <a:ea typeface="MS Gothic" panose="020B0609070205080204" pitchFamily="49" charset="-128"/>
              </a:rPr>
              <a:t> </a:t>
            </a:r>
            <a:r>
              <a:rPr kumimoji="1" lang="en-US" altLang="zh-CN" dirty="0">
                <a:ea typeface="MS Gothic" panose="020B0609070205080204" pitchFamily="49" charset="-128"/>
              </a:rPr>
              <a:t>s/p</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ileostomy</a:t>
            </a:r>
            <a:r>
              <a:rPr kumimoji="1" lang="zh-CN" altLang="en-US" dirty="0">
                <a:ea typeface="MS Gothic" panose="020B0609070205080204" pitchFamily="49" charset="-128"/>
              </a:rPr>
              <a:t> </a:t>
            </a:r>
            <a:r>
              <a:rPr kumimoji="1" lang="en-US" altLang="zh-CN" dirty="0">
                <a:ea typeface="MS Gothic" panose="020B0609070205080204" pitchFamily="49" charset="-128"/>
              </a:rPr>
              <a:t>and</a:t>
            </a:r>
            <a:r>
              <a:rPr kumimoji="1" lang="zh-CN" altLang="en-US" dirty="0">
                <a:ea typeface="MS Gothic" panose="020B0609070205080204" pitchFamily="49" charset="-128"/>
              </a:rPr>
              <a:t> </a:t>
            </a:r>
            <a:r>
              <a:rPr kumimoji="1" lang="en-US" altLang="zh-CN" dirty="0">
                <a:ea typeface="MS Gothic" panose="020B0609070205080204" pitchFamily="49" charset="-128"/>
              </a:rPr>
              <a:t>subsequent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short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gut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syndrome</a:t>
            </a:r>
            <a:r>
              <a:rPr kumimoji="1" lang="zh-CN" altLang="en-US" dirty="0">
                <a:solidFill>
                  <a:srgbClr val="0070C0"/>
                </a:solidFill>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a:solidFill>
                  <a:srgbClr val="FF0000"/>
                </a:solidFill>
                <a:ea typeface="MS Gothic" panose="020B0609070205080204" pitchFamily="49" charset="-128"/>
              </a:rPr>
              <a:t>port-o-catch</a:t>
            </a:r>
            <a:r>
              <a:rPr kumimoji="1" lang="zh-CN" altLang="en-US" dirty="0">
                <a:ea typeface="MS Gothic" panose="020B0609070205080204" pitchFamily="49" charset="-128"/>
              </a:rPr>
              <a:t> </a:t>
            </a:r>
            <a:r>
              <a:rPr kumimoji="1" lang="en-US" altLang="zh-CN" dirty="0">
                <a:ea typeface="MS Gothic" panose="020B0609070205080204" pitchFamily="49" charset="-128"/>
              </a:rPr>
              <a:t>for</a:t>
            </a:r>
            <a:r>
              <a:rPr kumimoji="1" lang="zh-CN" altLang="en-US" dirty="0">
                <a:ea typeface="MS Gothic" panose="020B0609070205080204" pitchFamily="49" charset="-128"/>
              </a:rPr>
              <a:t> </a:t>
            </a:r>
            <a:r>
              <a:rPr kumimoji="1" lang="en-US" altLang="zh-CN" dirty="0" err="1">
                <a:solidFill>
                  <a:srgbClr val="00B050"/>
                </a:solidFill>
                <a:ea typeface="MS Gothic" panose="020B0609070205080204" pitchFamily="49" charset="-128"/>
              </a:rPr>
              <a:t>tpn</a:t>
            </a:r>
            <a:r>
              <a:rPr kumimoji="1" lang="zh-CN" altLang="en-US" dirty="0">
                <a:ea typeface="MS Gothic" panose="020B0609070205080204" pitchFamily="49" charset="-128"/>
              </a:rPr>
              <a:t> </a:t>
            </a:r>
            <a:r>
              <a:rPr kumimoji="1" lang="en-US" altLang="zh-CN" dirty="0">
                <a:ea typeface="MS Gothic" panose="020B0609070205080204" pitchFamily="49" charset="-128"/>
              </a:rPr>
              <a:t>who</a:t>
            </a:r>
            <a:r>
              <a:rPr kumimoji="1" lang="zh-CN" altLang="en-US" dirty="0">
                <a:ea typeface="MS Gothic" panose="020B0609070205080204" pitchFamily="49" charset="-128"/>
              </a:rPr>
              <a:t> </a:t>
            </a:r>
            <a:r>
              <a:rPr kumimoji="1" lang="en-US" altLang="zh-CN" dirty="0">
                <a:ea typeface="MS Gothic" panose="020B0609070205080204" pitchFamily="49" charset="-128"/>
              </a:rPr>
              <a:t>presents</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a:solidFill>
                  <a:srgbClr val="FF0000"/>
                </a:solidFill>
                <a:ea typeface="MS Gothic" panose="020B0609070205080204" pitchFamily="49" charset="-128"/>
              </a:rPr>
              <a:t>acute</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onset</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pleuritic</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chest</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pain</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a:solidFill>
                  <a:srgbClr val="FF0000"/>
                </a:solidFill>
                <a:ea typeface="MS Gothic" panose="020B0609070205080204" pitchFamily="49" charset="-128"/>
              </a:rPr>
              <a:t>fever</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solidFill>
                  <a:srgbClr val="FF0000"/>
                </a:solidFill>
                <a:ea typeface="MS Gothic" panose="020B0609070205080204" pitchFamily="49" charset="-128"/>
              </a:rPr>
              <a:t>chills</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and</a:t>
            </a:r>
            <a:r>
              <a:rPr kumimoji="1" lang="zh-CN" altLang="en-US" dirty="0">
                <a:ea typeface="MS Gothic" panose="020B0609070205080204" pitchFamily="49" charset="-128"/>
              </a:rPr>
              <a:t> </a:t>
            </a:r>
            <a:r>
              <a:rPr kumimoji="1" lang="en-US" altLang="zh-CN" dirty="0">
                <a:solidFill>
                  <a:srgbClr val="FF0000"/>
                </a:solidFill>
                <a:ea typeface="MS Gothic" panose="020B0609070205080204" pitchFamily="49" charset="-128"/>
              </a:rPr>
              <a:t>sob</a:t>
            </a:r>
            <a:r>
              <a:rPr kumimoji="1" lang="en-US" altLang="zh-CN" dirty="0">
                <a:ea typeface="MS Gothic" panose="020B0609070205080204" pitchFamily="49" charset="-128"/>
              </a:rPr>
              <a:t>.’</a:t>
            </a:r>
          </a:p>
          <a:p>
            <a:pPr marL="285750" indent="-285750">
              <a:buFont typeface="Arial" panose="020B0604020202020204" pitchFamily="34" charset="0"/>
              <a:buChar char="•"/>
            </a:pPr>
            <a:r>
              <a:rPr kumimoji="1" lang="en-US" altLang="zh-CN" b="1" dirty="0">
                <a:ea typeface="MS Gothic" panose="020B0609070205080204" pitchFamily="49" charset="-128"/>
              </a:rPr>
              <a:t>Label</a:t>
            </a:r>
          </a:p>
          <a:p>
            <a:pPr marL="742950" lvl="1" indent="-285750">
              <a:buFont typeface="Arial" panose="020B0604020202020204" pitchFamily="34" charset="0"/>
              <a:buChar char="•"/>
            </a:pPr>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“ileostomy”</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TrCP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 short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gut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syndrome</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pPr lvl="1"/>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“ileostomy”</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TrAP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 </a:t>
            </a:r>
            <a:r>
              <a:rPr kumimoji="1" lang="en-US" altLang="zh-CN" dirty="0" err="1">
                <a:solidFill>
                  <a:srgbClr val="0070C0"/>
                </a:solidFill>
                <a:ea typeface="MS Gothic" panose="020B0609070205080204" pitchFamily="49" charset="-128"/>
              </a:rPr>
              <a:t>crohn’s</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disease</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pPr lvl="1"/>
            <a:r>
              <a:rPr kumimoji="1" lang="en-US" altLang="zh-CN" dirty="0">
                <a:ea typeface="MS Gothic" panose="020B0609070205080204" pitchFamily="49" charset="-128"/>
              </a:rPr>
              <a:t>{‘subject’:</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a:t>
            </a:r>
            <a:r>
              <a:rPr kumimoji="1" lang="en-US" altLang="zh-CN" dirty="0" err="1">
                <a:solidFill>
                  <a:srgbClr val="00B050"/>
                </a:solidFill>
                <a:ea typeface="MS Gothic" panose="020B0609070205080204" pitchFamily="49" charset="-128"/>
              </a:rPr>
              <a:t>tpn</a:t>
            </a:r>
            <a:r>
              <a:rPr kumimoji="1" lang="en-US" altLang="zh-CN" dirty="0">
                <a:solidFill>
                  <a:srgbClr val="00B05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‘predicate’:</a:t>
            </a:r>
            <a:r>
              <a:rPr kumimoji="1" lang="en-US" altLang="zh-CN" dirty="0">
                <a:solidFill>
                  <a:srgbClr val="FF0000"/>
                </a:solidFill>
                <a:ea typeface="MS Gothic" panose="020B0609070205080204" pitchFamily="49" charset="-128"/>
              </a:rPr>
              <a:t>”</a:t>
            </a:r>
            <a:r>
              <a:rPr kumimoji="1" lang="en-US" altLang="zh-CN" dirty="0" err="1">
                <a:solidFill>
                  <a:srgbClr val="FF0000"/>
                </a:solidFill>
                <a:ea typeface="MS Gothic" panose="020B0609070205080204" pitchFamily="49" charset="-128"/>
              </a:rPr>
              <a:t>TrCP</a:t>
            </a:r>
            <a:r>
              <a:rPr kumimoji="1" lang="en-US" altLang="zh-CN" dirty="0">
                <a:solidFill>
                  <a:srgbClr val="FF0000"/>
                </a:solidFill>
                <a:ea typeface="MS Gothic" panose="020B0609070205080204" pitchFamily="49" charset="-128"/>
              </a:rPr>
              <a:t>”</a:t>
            </a:r>
            <a:r>
              <a:rPr kumimoji="1" lang="en-US" altLang="zh-CN" dirty="0">
                <a:ea typeface="MS Gothic" panose="020B0609070205080204" pitchFamily="49" charset="-128"/>
              </a:rPr>
              <a:t>,</a:t>
            </a:r>
            <a:r>
              <a:rPr kumimoji="1" lang="zh-CN" altLang="en-US" dirty="0">
                <a:ea typeface="MS Gothic" panose="020B0609070205080204" pitchFamily="49" charset="-128"/>
              </a:rPr>
              <a:t> </a:t>
            </a:r>
            <a:r>
              <a:rPr kumimoji="1" lang="en-US" altLang="zh-CN" dirty="0">
                <a:ea typeface="MS Gothic" panose="020B0609070205080204" pitchFamily="49" charset="-128"/>
              </a:rPr>
              <a:t>‘object’:</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 short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gut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syndrome</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a:t>
            </a:r>
            <a:r>
              <a:rPr kumimoji="1" lang="en-US" altLang="zh-CN" dirty="0">
                <a:ea typeface="MS Gothic" panose="020B0609070205080204" pitchFamily="49" charset="-128"/>
              </a:rPr>
              <a:t>}]</a:t>
            </a:r>
          </a:p>
          <a:p>
            <a:pPr lvl="1"/>
            <a:endParaRPr kumimoji="1" lang="en" altLang="zh-CN" sz="2000" dirty="0">
              <a:ea typeface="MS Gothic" panose="020B0609070205080204" pitchFamily="49" charset="-128"/>
            </a:endParaRP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kumimoji="1" lang="en-US" altLang="zh-CN" sz="2000" dirty="0">
                <a:ea typeface="MS Gothic" panose="020B0609070205080204" pitchFamily="49" charset="-128"/>
              </a:rPr>
              <a:t>[]</a:t>
            </a:r>
          </a:p>
          <a:p>
            <a:pPr marL="285750"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CharacterBERT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742950" lvl="1" indent="-285750">
              <a:buFont typeface="Arial" panose="020B0604020202020204" pitchFamily="34" charset="0"/>
              <a:buChar char="•"/>
            </a:pPr>
            <a:r>
              <a:rPr lang="en" altLang="ja-CN" sz="2000" dirty="0"/>
              <a:t>[{"subject": </a:t>
            </a:r>
            <a:r>
              <a:rPr lang="en" altLang="ja-CN" sz="2000" dirty="0">
                <a:solidFill>
                  <a:srgbClr val="00B050"/>
                </a:solidFill>
              </a:rPr>
              <a:t>"ileostomy"</a:t>
            </a:r>
            <a:r>
              <a:rPr lang="en" altLang="ja-CN" sz="2000" dirty="0"/>
              <a:t>, "predicate": "</a:t>
            </a:r>
            <a:r>
              <a:rPr lang="en" altLang="ja-CN" sz="2000" dirty="0" err="1"/>
              <a:t>TrAP</a:t>
            </a:r>
            <a:r>
              <a:rPr lang="en" altLang="ja-CN" sz="2000" dirty="0"/>
              <a:t>", "object": </a:t>
            </a:r>
            <a:r>
              <a:rPr lang="en" altLang="ja-CN" sz="2000" dirty="0">
                <a:solidFill>
                  <a:srgbClr val="0070C0"/>
                </a:solidFill>
              </a:rPr>
              <a:t>"</a:t>
            </a:r>
            <a:r>
              <a:rPr lang="en" altLang="ja-CN" sz="2000" dirty="0" err="1">
                <a:solidFill>
                  <a:srgbClr val="0070C0"/>
                </a:solidFill>
              </a:rPr>
              <a:t>crohn‘s</a:t>
            </a:r>
            <a:r>
              <a:rPr lang="zh-CN" altLang="en-US" sz="2000" dirty="0">
                <a:solidFill>
                  <a:srgbClr val="0070C0"/>
                </a:solidFill>
              </a:rPr>
              <a:t> </a:t>
            </a:r>
            <a:r>
              <a:rPr lang="en" altLang="ja-CN" sz="2000" dirty="0">
                <a:solidFill>
                  <a:srgbClr val="0070C0"/>
                </a:solidFill>
              </a:rPr>
              <a:t>disease"</a:t>
            </a:r>
            <a:r>
              <a:rPr lang="en" altLang="ja-CN" sz="2000" dirty="0"/>
              <a:t>}, {"subject": </a:t>
            </a:r>
            <a:r>
              <a:rPr lang="en" altLang="ja-CN" sz="2000" dirty="0">
                <a:solidFill>
                  <a:srgbClr val="00B050"/>
                </a:solidFill>
              </a:rPr>
              <a:t>"</a:t>
            </a:r>
            <a:r>
              <a:rPr lang="en" altLang="ja-CN" sz="2000" dirty="0" err="1">
                <a:solidFill>
                  <a:srgbClr val="00B050"/>
                </a:solidFill>
              </a:rPr>
              <a:t>tpn</a:t>
            </a:r>
            <a:r>
              <a:rPr lang="en" altLang="ja-CN" sz="2000" dirty="0">
                <a:solidFill>
                  <a:srgbClr val="00B050"/>
                </a:solidFill>
              </a:rPr>
              <a:t>", </a:t>
            </a:r>
            <a:r>
              <a:rPr lang="en" altLang="ja-CN" sz="2000" dirty="0"/>
              <a:t>"predicate": "</a:t>
            </a:r>
            <a:r>
              <a:rPr lang="en" altLang="ja-CN" sz="2000" dirty="0" err="1"/>
              <a:t>TrAP</a:t>
            </a:r>
            <a:r>
              <a:rPr lang="en" altLang="ja-CN" sz="2000" dirty="0"/>
              <a:t>", "object": </a:t>
            </a:r>
            <a:r>
              <a:rPr lang="en" altLang="ja-CN" sz="2000" dirty="0">
                <a:solidFill>
                  <a:srgbClr val="0070C0"/>
                </a:solidFill>
              </a:rPr>
              <a:t>"</a:t>
            </a:r>
            <a:r>
              <a:rPr lang="en" altLang="ja-CN" sz="2000" dirty="0" err="1">
                <a:solidFill>
                  <a:srgbClr val="0070C0"/>
                </a:solidFill>
              </a:rPr>
              <a:t>crohn'sdisease</a:t>
            </a:r>
            <a:r>
              <a:rPr lang="en" altLang="ja-CN" sz="2000" dirty="0">
                <a:solidFill>
                  <a:srgbClr val="0070C0"/>
                </a:solidFill>
              </a:rPr>
              <a:t>”</a:t>
            </a:r>
            <a:r>
              <a:rPr lang="en-US" altLang="zh-CN" sz="2000" dirty="0"/>
              <a:t>}</a:t>
            </a:r>
            <a:r>
              <a:rPr lang="en" altLang="ja-CN" sz="2000" dirty="0"/>
              <a:t>]</a:t>
            </a:r>
            <a:endParaRPr kumimoji="1" lang="en-US" altLang="zh-CN" sz="2000" dirty="0">
              <a:ea typeface="MS Gothic" panose="020B0609070205080204" pitchFamily="49" charset="-128"/>
            </a:endParaRPr>
          </a:p>
          <a:p>
            <a:pPr marL="914400" lvl="1" indent="-457200">
              <a:buFont typeface="Arial" panose="020B0604020202020204" pitchFamily="34" charset="0"/>
              <a:buChar char="•"/>
            </a:pPr>
            <a:endParaRPr kumimoji="1" lang="en" altLang="ja-CN" sz="20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2309004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まとめ</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2246769"/>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ea typeface="MS Gothic" panose="020B0609070205080204" pitchFamily="49" charset="-128"/>
              </a:rPr>
              <a:t>生物医療分野のデータセットにより訓練された</a:t>
            </a:r>
            <a:r>
              <a:rPr kumimoji="1" lang="en-US" altLang="zh-CN" sz="2800" dirty="0">
                <a:ea typeface="MS Gothic" panose="020B0609070205080204" pitchFamily="49" charset="-128"/>
              </a:rPr>
              <a:t>BERT,</a:t>
            </a:r>
            <a:r>
              <a:rPr kumimoji="1" lang="ja-JP" altLang="en-US" sz="2800">
                <a:ea typeface="MS Gothic" panose="020B0609070205080204" pitchFamily="49" charset="-128"/>
              </a:rPr>
              <a:t>　</a:t>
            </a:r>
            <a:r>
              <a:rPr kumimoji="1" lang="en-US" altLang="zh-CN" sz="2800" dirty="0" err="1">
                <a:ea typeface="MS Gothic" panose="020B0609070205080204" pitchFamily="49" charset="-128"/>
              </a:rPr>
              <a:t>CharacterBERT</a:t>
            </a:r>
            <a:r>
              <a:rPr kumimoji="1" lang="zh-CN" altLang="en-US" sz="2800" dirty="0">
                <a:ea typeface="MS Gothic" panose="020B0609070205080204" pitchFamily="49" charset="-128"/>
              </a:rPr>
              <a:t>のほうは関係抽出に良い影響を与えている</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Character BERT</a:t>
            </a:r>
            <a:r>
              <a:rPr kumimoji="1" lang="zh-CN" altLang="en-US" sz="2800" dirty="0">
                <a:ea typeface="MS Gothic" panose="020B0609070205080204" pitchFamily="49" charset="-128"/>
              </a:rPr>
              <a:t>は</a:t>
            </a:r>
            <a:r>
              <a:rPr kumimoji="1" lang="en-US" altLang="zh-CN" sz="2800" dirty="0">
                <a:ea typeface="MS Gothic" panose="020B0609070205080204" pitchFamily="49" charset="-128"/>
              </a:rPr>
              <a:t>BERT</a:t>
            </a:r>
            <a:r>
              <a:rPr kumimoji="1" lang="zh-CN" altLang="en-US" sz="2800" dirty="0">
                <a:ea typeface="MS Gothic" panose="020B0609070205080204" pitchFamily="49" charset="-128"/>
              </a:rPr>
              <a:t>と比較すると、関係抽出タスクに対して、著しい差異がない</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2621240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224676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データ前処理し続く</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zh-CN" altLang="en-US" sz="2800" dirty="0">
                <a:ea typeface="MS Gothic" panose="020B0609070205080204" pitchFamily="49" charset="-128"/>
              </a:rPr>
              <a:t>前処理はが終わったら、実験を行う</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800" dirty="0">
                <a:ea typeface="MS Gothic" panose="020B0609070205080204" pitchFamily="49" charset="-128"/>
              </a:rPr>
              <a:t>共同学習方式でエンティティ関係抽出に関する論文を読む</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950065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34</a:t>
            </a:fld>
            <a:endParaRPr lang="en-US"/>
          </a:p>
        </p:txBody>
      </p:sp>
    </p:spTree>
    <p:extLst>
      <p:ext uri="{BB962C8B-B14F-4D97-AF65-F5344CB8AC3E}">
        <p14:creationId xmlns:p14="http://schemas.microsoft.com/office/powerpoint/2010/main" val="74261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38</a:t>
            </a:fld>
            <a:endParaRPr lang="en-US"/>
          </a:p>
        </p:txBody>
      </p:sp>
    </p:spTree>
    <p:extLst>
      <p:ext uri="{BB962C8B-B14F-4D97-AF65-F5344CB8AC3E}">
        <p14:creationId xmlns:p14="http://schemas.microsoft.com/office/powerpoint/2010/main" val="207681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40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41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42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err="1">
                <a:ea typeface="MS PGothic" panose="020B0600070205080204" pitchFamily="34" charset="-128"/>
                <a:cs typeface="Calibri" panose="020F0502020204030204" pitchFamily="34" charset="0"/>
              </a:rPr>
              <a:t>BiLSTM</a:t>
            </a:r>
            <a:r>
              <a:rPr lang="zh-CN" altLang="en-US" sz="2800">
                <a:latin typeface="MS PGothic" panose="020B0600070205080204" pitchFamily="34" charset="-128"/>
                <a:ea typeface="MS PGothic" panose="020B0600070205080204" pitchFamily="34" charset="-128"/>
                <a:cs typeface="Calibri"/>
              </a:rPr>
              <a:t>、</a:t>
            </a:r>
            <a:r>
              <a:rPr lang="en-US" altLang="zh-CN" sz="2800">
                <a:latin typeface="MS PGothic" panose="020B0600070205080204" pitchFamily="34" charset="-128"/>
                <a:ea typeface="MS PGothic" panose="020B0600070205080204" pitchFamily="34" charset="-128"/>
                <a:cs typeface="Calibri"/>
              </a:rPr>
              <a:t>BERT</a:t>
            </a:r>
            <a:r>
              <a:rPr lang="zh-CN" altLang="en-US" sz="2800">
                <a:latin typeface="MS PGothic" panose="020B0600070205080204" pitchFamily="34" charset="-128"/>
                <a:ea typeface="MS PGothic" panose="020B0600070205080204" pitchFamily="34" charset="-128"/>
                <a:cs typeface="Calibri"/>
              </a:rPr>
              <a:t>、生物医療分野の</a:t>
            </a:r>
            <a:r>
              <a:rPr lang="en-US" altLang="zh-CN" sz="2800">
                <a:latin typeface="MS PGothic" panose="020B0600070205080204" pitchFamily="34" charset="-128"/>
                <a:ea typeface="MS PGothic" panose="020B0600070205080204" pitchFamily="34" charset="-128"/>
                <a:cs typeface="Calibri"/>
              </a:rPr>
              <a:t>BERT</a:t>
            </a:r>
            <a:r>
              <a:rPr lang="zh-CN" altLang="en-US" sz="2800">
                <a:latin typeface="MS PGothic" panose="020B0600070205080204" pitchFamily="34" charset="-128"/>
                <a:ea typeface="MS PGothic" panose="020B0600070205080204" pitchFamily="34" charset="-128"/>
                <a:cs typeface="Calibri"/>
              </a:rPr>
              <a:t>それぞれに基づいて実験を行う</a:t>
            </a:r>
            <a:endParaRPr lang="en-US" altLang="zh-CN" sz="280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err="1">
                <a:ea typeface="MS PGothic" panose="020B0600070205080204" pitchFamily="34" charset="-128"/>
                <a:cs typeface="Calibri"/>
              </a:rPr>
              <a:t>BiLSTM</a:t>
            </a:r>
            <a:r>
              <a:rPr lang="zh-CN" altLang="en-US" sz="2800">
                <a:ea typeface="MS PGothic" panose="020B0600070205080204" pitchFamily="34" charset="-128"/>
                <a:cs typeface="Calibri"/>
              </a:rPr>
              <a:t>に基づいたモデルを</a:t>
            </a:r>
            <a:r>
              <a:rPr kumimoji="1" lang="en-US" altLang="zh-CN" sz="2800">
                <a:ea typeface="MS Gothic"/>
                <a:cs typeface="Calibri"/>
              </a:rPr>
              <a:t>Baseline</a:t>
            </a:r>
            <a:r>
              <a:rPr lang="zh-CN" altLang="en-US" sz="2800">
                <a:ea typeface="MS PGothic" panose="020B0600070205080204" pitchFamily="34" charset="-128"/>
                <a:cs typeface="Calibri"/>
              </a:rPr>
              <a:t>手法として、提案手法と比較した</a:t>
            </a:r>
            <a:endParaRPr lang="en-US" altLang="zh-CN" sz="280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a:ea typeface="MS Gothic"/>
                <a:cs typeface="Calibri"/>
              </a:rPr>
              <a:t>実験データ</a:t>
            </a:r>
            <a:endParaRPr kumimoji="1" lang="en-US" altLang="zh-CN" sz="2800">
              <a:ea typeface="MS Gothic"/>
              <a:cs typeface="Calibri"/>
            </a:endParaRPr>
          </a:p>
          <a:p>
            <a:pPr marL="702000" indent="-285750">
              <a:buFont typeface="Arial" panose="020B0604020202020204" pitchFamily="34" charset="0"/>
              <a:buChar char="•"/>
            </a:pPr>
            <a:r>
              <a:rPr kumimoji="1" lang="en-US" altLang="zh-CN" sz="2400">
                <a:ea typeface="MS Gothic"/>
                <a:cs typeface="+mn-lt"/>
              </a:rPr>
              <a:t>2010</a:t>
            </a:r>
            <a:r>
              <a:rPr kumimoji="1" lang="zh-CN" altLang="en-US" sz="2400">
                <a:ea typeface="MS Gothic"/>
              </a:rPr>
              <a:t> </a:t>
            </a:r>
            <a:r>
              <a:rPr kumimoji="1" lang="en-US" altLang="zh-CN" sz="2400">
                <a:ea typeface="MS Gothic"/>
              </a:rPr>
              <a:t>i2b2/</a:t>
            </a:r>
            <a:r>
              <a:rPr kumimoji="1" lang="en-US" altLang="zh-CN" sz="2400" err="1">
                <a:ea typeface="MS Gothic"/>
              </a:rPr>
              <a:t>va</a:t>
            </a:r>
            <a:r>
              <a:rPr kumimoji="1" lang="zh-CN" altLang="en-US" sz="2400">
                <a:ea typeface="MS Gothic"/>
              </a:rPr>
              <a:t> </a:t>
            </a:r>
            <a:r>
              <a:rPr kumimoji="1" lang="en-US" altLang="zh-CN" sz="2400">
                <a:ea typeface="MS Gothic"/>
              </a:rPr>
              <a:t>challenge</a:t>
            </a:r>
            <a:r>
              <a:rPr kumimoji="1" lang="ja-JP" altLang="en-US" sz="2400">
                <a:ea typeface="MS Gothic"/>
              </a:rPr>
              <a:t> </a:t>
            </a:r>
            <a:endParaRPr kumimoji="1" lang="en-US" altLang="ja-JP" sz="2400">
              <a:ea typeface="MS Gothic"/>
            </a:endParaRPr>
          </a:p>
          <a:p>
            <a:pPr marL="702000" indent="-285750">
              <a:buFont typeface="Arial" panose="020B0604020202020204" pitchFamily="34" charset="0"/>
              <a:buChar char="•"/>
            </a:pPr>
            <a:r>
              <a:rPr kumimoji="1" lang="zh-CN" altLang="en-US" sz="2400">
                <a:ea typeface="MS Gothic"/>
                <a:cs typeface="Calibri"/>
              </a:rPr>
              <a:t>データ量</a:t>
            </a:r>
            <a:endParaRPr kumimoji="1" lang="en-US" altLang="zh-CN" sz="2400">
              <a:ea typeface="MS Gothic"/>
              <a:cs typeface="Calibri"/>
            </a:endParaRPr>
          </a:p>
          <a:p>
            <a:pPr marL="1159200" lvl="1" indent="-285750">
              <a:buFont typeface="Arial" panose="020B0604020202020204" pitchFamily="34" charset="0"/>
              <a:buChar char="•"/>
            </a:pPr>
            <a:r>
              <a:rPr kumimoji="1" lang="en-US" altLang="zh-CN" sz="2400">
                <a:ea typeface="MS Gothic"/>
                <a:cs typeface="Calibri"/>
              </a:rPr>
              <a:t>170</a:t>
            </a:r>
            <a:r>
              <a:rPr kumimoji="1" lang="zh-CN" altLang="en-US" sz="2400">
                <a:ea typeface="MS Gothic"/>
                <a:cs typeface="Calibri"/>
              </a:rPr>
              <a:t>件の訓練レポート、</a:t>
            </a:r>
            <a:r>
              <a:rPr kumimoji="1" lang="en-US" altLang="zh-CN" sz="2400">
                <a:ea typeface="MS Gothic"/>
                <a:cs typeface="Calibri"/>
              </a:rPr>
              <a:t>256</a:t>
            </a:r>
            <a:r>
              <a:rPr kumimoji="1" lang="zh-CN" altLang="en-US" sz="2400">
                <a:ea typeface="MS Gothic"/>
                <a:cs typeface="Calibri"/>
              </a:rPr>
              <a:t>件のテストレポート</a:t>
            </a:r>
            <a:endParaRPr kumimoji="1" lang="en-US" altLang="zh-CN" sz="2400">
              <a:ea typeface="MS Gothic"/>
              <a:cs typeface="Calibri"/>
            </a:endParaRPr>
          </a:p>
          <a:p>
            <a:pPr marL="1616400" lvl="2" indent="-285750">
              <a:buFont typeface="Arial" panose="020B0604020202020204" pitchFamily="34" charset="0"/>
              <a:buChar char="•"/>
            </a:pPr>
            <a:r>
              <a:rPr kumimoji="1" lang="en-US" altLang="ja-CN" sz="2400">
                <a:ea typeface="MS Gothic"/>
                <a:cs typeface="Calibri"/>
              </a:rPr>
              <a:t>1</a:t>
            </a:r>
            <a:r>
              <a:rPr kumimoji="1" lang="ja-CN" altLang="en-US" sz="2400">
                <a:ea typeface="MS Gothic"/>
                <a:cs typeface="Calibri"/>
              </a:rPr>
              <a:t>件レポートに約</a:t>
            </a:r>
            <a:r>
              <a:rPr kumimoji="1" lang="en-US" altLang="ja-CN" sz="2400">
                <a:ea typeface="MS Gothic"/>
                <a:cs typeface="Calibri"/>
              </a:rPr>
              <a:t>15</a:t>
            </a:r>
            <a:r>
              <a:rPr kumimoji="1" lang="ja-CN" altLang="en-US" sz="2400">
                <a:ea typeface="MS Gothic"/>
                <a:cs typeface="Calibri"/>
              </a:rPr>
              <a:t>文</a:t>
            </a:r>
            <a:r>
              <a:rPr kumimoji="1" lang="en-US" altLang="ja-CN" sz="2400">
                <a:ea typeface="MS Gothic"/>
                <a:cs typeface="Calibri"/>
              </a:rPr>
              <a:t>(</a:t>
            </a:r>
            <a:r>
              <a:rPr kumimoji="1" lang="ja-CN" altLang="en-US" sz="2400">
                <a:ea typeface="MS Gothic"/>
                <a:cs typeface="Calibri"/>
              </a:rPr>
              <a:t>タグあり</a:t>
            </a:r>
            <a:r>
              <a:rPr kumimoji="1" lang="en-US" altLang="ja-CN" sz="2400">
                <a:ea typeface="MS Gothic"/>
                <a:cs typeface="Calibri"/>
              </a:rPr>
              <a:t>)</a:t>
            </a:r>
            <a:r>
              <a:rPr kumimoji="1" lang="ja-CN" altLang="en-US" sz="2400">
                <a:ea typeface="MS Gothic"/>
                <a:cs typeface="Calibri"/>
              </a:rPr>
              <a:t>が利用できる</a:t>
            </a:r>
            <a:endParaRPr kumimoji="1" lang="en-US" altLang="zh-CN" sz="2400">
              <a:ea typeface="MS Gothic"/>
              <a:cs typeface="Calibri"/>
            </a:endParaRPr>
          </a:p>
          <a:p>
            <a:pPr marL="702000" indent="-285750">
              <a:buFont typeface="Arial" panose="020B0604020202020204" pitchFamily="34" charset="0"/>
              <a:buChar char="•"/>
            </a:pPr>
            <a:r>
              <a:rPr kumimoji="1" lang="zh-CN" altLang="en-US" sz="2400">
                <a:ea typeface="MS Gothic"/>
                <a:cs typeface="Calibri"/>
              </a:rPr>
              <a:t>訓練データ：検証データ：テストデータ＝</a:t>
            </a:r>
            <a:r>
              <a:rPr kumimoji="1" lang="en-US" altLang="zh-CN" sz="2400">
                <a:ea typeface="MS Gothic"/>
                <a:cs typeface="Calibri"/>
              </a:rPr>
              <a:t>3</a:t>
            </a:r>
            <a:r>
              <a:rPr kumimoji="1" lang="zh-CN" altLang="en-US" sz="2400">
                <a:ea typeface="MS Gothic"/>
                <a:cs typeface="Calibri"/>
              </a:rPr>
              <a:t>：</a:t>
            </a:r>
            <a:r>
              <a:rPr kumimoji="1" lang="en-US" altLang="zh-CN" sz="2400">
                <a:ea typeface="MS Gothic"/>
                <a:cs typeface="Calibri"/>
              </a:rPr>
              <a:t>1</a:t>
            </a:r>
            <a:r>
              <a:rPr kumimoji="1" lang="zh-CN" altLang="en-US" sz="2400">
                <a:ea typeface="MS Gothic"/>
                <a:cs typeface="Calibri"/>
              </a:rPr>
              <a:t>：</a:t>
            </a:r>
            <a:r>
              <a:rPr kumimoji="1" lang="en-US" altLang="zh-CN" sz="2400">
                <a:ea typeface="MS Gothic"/>
                <a:cs typeface="Calibri"/>
              </a:rPr>
              <a:t>1</a:t>
            </a:r>
          </a:p>
          <a:p>
            <a:pPr marL="416250"/>
            <a:endParaRPr kumimoji="1" lang="en-US" altLang="zh-CN" sz="240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5227</TotalTime>
  <Words>4370</Words>
  <Application>Microsoft Macintosh PowerPoint</Application>
  <PresentationFormat>ワイド画面</PresentationFormat>
  <Paragraphs>477</Paragraphs>
  <Slides>42</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MS Gothic</vt:lpstr>
      <vt:lpstr>ＭＳ Ｐゴシック</vt:lpstr>
      <vt:lpstr>ＭＳ Ｐゴシック</vt:lpstr>
      <vt:lpstr>Arial</vt:lpstr>
      <vt:lpstr>Calibri</vt:lpstr>
      <vt:lpstr>Calibri Light</vt:lpstr>
      <vt:lpstr>Wingdings</vt:lpstr>
      <vt:lpstr>Retrospect</vt:lpstr>
      <vt:lpstr>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実験（１）</vt:lpstr>
      <vt:lpstr>実験（２）</vt:lpstr>
      <vt:lpstr>実験（３）</vt:lpstr>
      <vt:lpstr>DEIM2021実験結果(1)</vt:lpstr>
      <vt:lpstr>PowerPoint プレゼンテーション</vt:lpstr>
      <vt:lpstr>前回の振り返り</vt:lpstr>
      <vt:lpstr>進捗</vt:lpstr>
      <vt:lpstr>I2B2前処理の修正</vt:lpstr>
      <vt:lpstr>実験結果(1)</vt:lpstr>
      <vt:lpstr>PowerPoint プレゼンテーション</vt:lpstr>
      <vt:lpstr>実験結果(3)</vt:lpstr>
      <vt:lpstr>Normal(1)</vt:lpstr>
      <vt:lpstr>Normal(2)</vt:lpstr>
      <vt:lpstr>Normal(3)</vt:lpstr>
      <vt:lpstr>Normal(4)</vt:lpstr>
      <vt:lpstr>Normal(5)</vt:lpstr>
      <vt:lpstr>Normal(6)</vt:lpstr>
      <vt:lpstr>SingleEntityOverlap(1)</vt:lpstr>
      <vt:lpstr>SingleEntityOverlap(2)</vt:lpstr>
      <vt:lpstr>SingleEntityOverlap(3)</vt:lpstr>
      <vt:lpstr>SingleEntityOverlap(4)</vt:lpstr>
      <vt:lpstr>SingleEntityOverlap(5)</vt:lpstr>
      <vt:lpstr>SingleEntityOverlap(6)</vt:lpstr>
      <vt:lpstr>まとめ</vt:lpstr>
      <vt:lpstr>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2021-05-14T02:45:06Z</dcterms:modified>
</cp:coreProperties>
</file>