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6"/>
  </p:notesMasterIdLst>
  <p:sldIdLst>
    <p:sldId id="256" r:id="rId2"/>
    <p:sldId id="265" r:id="rId3"/>
    <p:sldId id="297" r:id="rId4"/>
    <p:sldId id="266" r:id="rId5"/>
    <p:sldId id="294" r:id="rId6"/>
    <p:sldId id="277" r:id="rId7"/>
    <p:sldId id="298" r:id="rId8"/>
    <p:sldId id="292" r:id="rId9"/>
    <p:sldId id="291" r:id="rId10"/>
    <p:sldId id="267" r:id="rId11"/>
    <p:sldId id="274" r:id="rId12"/>
    <p:sldId id="321" r:id="rId13"/>
    <p:sldId id="328" r:id="rId14"/>
    <p:sldId id="318" r:id="rId15"/>
    <p:sldId id="319" r:id="rId16"/>
    <p:sldId id="337" r:id="rId17"/>
    <p:sldId id="336" r:id="rId18"/>
    <p:sldId id="327" r:id="rId19"/>
    <p:sldId id="330" r:id="rId20"/>
    <p:sldId id="329" r:id="rId21"/>
    <p:sldId id="332" r:id="rId22"/>
    <p:sldId id="333" r:id="rId23"/>
    <p:sldId id="334" r:id="rId24"/>
    <p:sldId id="335" r:id="rId25"/>
    <p:sldId id="331" r:id="rId26"/>
    <p:sldId id="280" r:id="rId27"/>
    <p:sldId id="270" r:id="rId28"/>
    <p:sldId id="278" r:id="rId29"/>
    <p:sldId id="279" r:id="rId30"/>
    <p:sldId id="312" r:id="rId31"/>
    <p:sldId id="313" r:id="rId32"/>
    <p:sldId id="315" r:id="rId33"/>
    <p:sldId id="314" r:id="rId34"/>
    <p:sldId id="31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0158F-6943-0B4F-91AA-5D223BF698F7}" v="39" dt="2021-05-28T02:14:36.6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5"/>
    <p:restoredTop sz="9470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149627863405008E-2"/>
          <c:y val="5.4958883087984217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Sheet1!$B$2:$B$6</c:f>
              <c:numCache>
                <c:formatCode>General</c:formatCode>
                <c:ptCount val="5"/>
                <c:pt idx="0">
                  <c:v>91.97</c:v>
                </c:pt>
                <c:pt idx="1">
                  <c:v>88.22</c:v>
                </c:pt>
                <c:pt idx="2">
                  <c:v>93.61</c:v>
                </c:pt>
                <c:pt idx="3">
                  <c:v>91.08</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4"/>
                <c:pt idx="0">
                  <c:v>BERT (general)</c:v>
                </c:pt>
                <c:pt idx="1">
                  <c:v>CharacterBERT (general)</c:v>
                </c:pt>
                <c:pt idx="2">
                  <c:v>BERT (medical)</c:v>
                </c:pt>
                <c:pt idx="3">
                  <c:v>CharacterBERT (medical)</c:v>
                </c:pt>
              </c:strCache>
            </c:strRef>
          </c:cat>
          <c:val>
            <c:numRef>
              <c:f>Sheet1!$C$2:$C$6</c:f>
              <c:numCache>
                <c:formatCode>General</c:formatCode>
                <c:ptCount val="5"/>
                <c:pt idx="0">
                  <c:v>42.31</c:v>
                </c:pt>
                <c:pt idx="1">
                  <c:v>43.68</c:v>
                </c:pt>
                <c:pt idx="2">
                  <c:v>51.01</c:v>
                </c:pt>
                <c:pt idx="3">
                  <c:v>49.53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layout>
        <c:manualLayout>
          <c:xMode val="edge"/>
          <c:yMode val="edge"/>
          <c:x val="0.29380003926105741"/>
          <c:y val="0.94969420724224407"/>
          <c:w val="0.40922604859949113"/>
          <c:h val="5.0305792757755922E-2"/>
        </c:manualLayout>
      </c:layout>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5/28/21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236727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20</a:t>
            </a:fld>
            <a:endParaRPr lang="en-US"/>
          </a:p>
        </p:txBody>
      </p:sp>
    </p:spTree>
    <p:extLst>
      <p:ext uri="{BB962C8B-B14F-4D97-AF65-F5344CB8AC3E}">
        <p14:creationId xmlns:p14="http://schemas.microsoft.com/office/powerpoint/2010/main" val="37429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323028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325639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82920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24</a:t>
            </a:fld>
            <a:endParaRPr lang="en-US"/>
          </a:p>
        </p:txBody>
      </p:sp>
    </p:spTree>
    <p:extLst>
      <p:ext uri="{BB962C8B-B14F-4D97-AF65-F5344CB8AC3E}">
        <p14:creationId xmlns:p14="http://schemas.microsoft.com/office/powerpoint/2010/main" val="383752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25</a:t>
            </a:fld>
            <a:endParaRPr lang="en-US"/>
          </a:p>
        </p:txBody>
      </p:sp>
    </p:spTree>
    <p:extLst>
      <p:ext uri="{BB962C8B-B14F-4D97-AF65-F5344CB8AC3E}">
        <p14:creationId xmlns:p14="http://schemas.microsoft.com/office/powerpoint/2010/main" val="65185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5/28/21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5/28/21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5/28/21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5/28/21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5/28/21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5/28/21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5/28/21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5/28/21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ja-JP" altLang="en-US" sz="4400" b="1">
                <a:latin typeface="MS PGothic" panose="020B0600070205080204" pitchFamily="34" charset="-128"/>
                <a:ea typeface="MS PGothic" panose="020B0600070205080204" pitchFamily="34" charset="-128"/>
              </a:rPr>
              <a:t>共同学習方式による電子カルテからの​</a:t>
            </a:r>
            <a:br>
              <a:rPr lang="ja-JP" altLang="en-US" sz="4400" b="1">
                <a:latin typeface="MS PGothic" panose="020B0600070205080204" pitchFamily="34" charset="-128"/>
                <a:ea typeface="MS PGothic" panose="020B0600070205080204" pitchFamily="34" charset="-128"/>
              </a:rPr>
            </a:br>
            <a:r>
              <a:rPr lang="ja-JP" altLang="en-US" sz="4400" b="1">
                <a:latin typeface="MS PGothic" panose="020B0600070205080204" pitchFamily="34" charset="-128"/>
                <a:ea typeface="MS PGothic" panose="020B0600070205080204" pitchFamily="34" charset="-128"/>
              </a:rPr>
              <a:t>エンティティ関係抽出手法 </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538928"/>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cap="all" dirty="0">
                <a:latin typeface="MS PGothic"/>
                <a:ea typeface="MS PGothic"/>
              </a:rPr>
              <a:t>第四回ゼミ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b="1" cap="all" dirty="0">
                <a:latin typeface="MS PGothic"/>
                <a:ea typeface="MS PGothic"/>
              </a:rPr>
              <a:t> </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2021-05-</a:t>
            </a:r>
            <a:r>
              <a:rPr lang="en-US" altLang="zh-CN" sz="2800" dirty="0">
                <a:ea typeface="MS PGothic"/>
              </a:rPr>
              <a:t>28</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en-US" altLang="ja-JP" sz="4000" b="1" dirty="0">
                <a:solidFill>
                  <a:schemeClr val="tx1"/>
                </a:solidFill>
                <a:latin typeface="+mn-lt"/>
                <a:ea typeface="ＭＳ Ｐゴシック"/>
                <a:cs typeface="Calibri Light"/>
              </a:rPr>
              <a:t>i2b2</a:t>
            </a:r>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en-US" altLang="ja-JP" sz="4000" b="1" dirty="0">
                <a:solidFill>
                  <a:schemeClr val="tx1"/>
                </a:solidFill>
                <a:latin typeface="+mn-lt"/>
                <a:ea typeface="ＭＳ Ｐゴシック"/>
              </a:rPr>
              <a:t>i2b2</a:t>
            </a:r>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a:t>Entity(</a:t>
            </a:r>
            <a:r>
              <a:rPr kumimoji="1" lang="ja-CN" altLang="en-US" sz="2000">
                <a:latin typeface="MS Gothic" panose="020B0609070205080204" pitchFamily="49" charset="-128"/>
                <a:ea typeface="MS Gothic" panose="020B0609070205080204" pitchFamily="49" charset="-128"/>
              </a:rPr>
              <a:t>固有表現</a:t>
            </a:r>
            <a:r>
              <a:rPr kumimoji="1" lang="en-US" altLang="zh-CN" sz="2000"/>
              <a:t>)</a:t>
            </a:r>
            <a:endParaRPr kumimoji="1" lang="ja-CN" altLang="en-US" sz="200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a:t>Relation(</a:t>
            </a:r>
            <a:r>
              <a:rPr kumimoji="1" lang="zh-CN" altLang="en-US" sz="2000">
                <a:latin typeface="MS Gothic" panose="020B0609070205080204" pitchFamily="49" charset="-128"/>
                <a:ea typeface="MS Gothic" panose="020B0609070205080204" pitchFamily="49" charset="-128"/>
              </a:rPr>
              <a:t>関係</a:t>
            </a:r>
            <a:r>
              <a:rPr kumimoji="1" lang="en-US" altLang="zh-CN" sz="2000"/>
              <a:t>)</a:t>
            </a:r>
            <a:endParaRPr kumimoji="1" lang="ja-CN" altLang="en-US" sz="2000"/>
          </a:p>
        </p:txBody>
      </p:sp>
      <p:sp>
        <p:nvSpPr>
          <p:cNvPr id="4" name="テキスト ボックス 3">
            <a:extLst>
              <a:ext uri="{FF2B5EF4-FFF2-40B4-BE49-F238E27FC236}">
                <a16:creationId xmlns:a16="http://schemas.microsoft.com/office/drawing/2014/main" id="{A6E68455-ADAD-6F48-A2F9-44C73C5FF94C}"/>
              </a:ext>
            </a:extLst>
          </p:cNvPr>
          <p:cNvSpPr txBox="1"/>
          <p:nvPr/>
        </p:nvSpPr>
        <p:spPr>
          <a:xfrm>
            <a:off x="5982220" y="6019167"/>
            <a:ext cx="3193311"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a:t>詳細は付録を参考</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n-lt"/>
                <a:ea typeface="ＭＳ Ｐゴシック"/>
              </a:rPr>
              <a:t>(1)</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462251966"/>
              </p:ext>
            </p:extLst>
          </p:nvPr>
        </p:nvGraphicFramePr>
        <p:xfrm>
          <a:off x="1580331" y="1974174"/>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92.01</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91.94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91.97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41.84</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42.80</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42.31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89.20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87.27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88.22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45.37</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42.11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43.68</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dirty="0"/>
                        <a:t>93.82</a:t>
                      </a:r>
                    </a:p>
                  </a:txBody>
                  <a:tcPr anchor="ctr"/>
                </a:tc>
                <a:tc>
                  <a:txBody>
                    <a:bodyPr/>
                    <a:lstStyle/>
                    <a:p>
                      <a:pPr algn="ctr"/>
                      <a:r>
                        <a:rPr lang="en-US" altLang="zh-CN" dirty="0"/>
                        <a:t>93.39</a:t>
                      </a:r>
                      <a:endParaRPr lang="en-US" dirty="0"/>
                    </a:p>
                  </a:txBody>
                  <a:tcPr anchor="ctr"/>
                </a:tc>
                <a:tc>
                  <a:txBody>
                    <a:bodyPr/>
                    <a:lstStyle/>
                    <a:p>
                      <a:pPr algn="ctr"/>
                      <a:r>
                        <a:rPr lang="en-US" altLang="zh-CN" dirty="0"/>
                        <a:t>93.63</a:t>
                      </a:r>
                      <a:endParaRPr lang="en-US" dirty="0"/>
                    </a:p>
                  </a:txBody>
                  <a:tcPr anchor="ctr"/>
                </a:tc>
                <a:tc>
                  <a:txBody>
                    <a:bodyPr/>
                    <a:lstStyle/>
                    <a:p>
                      <a:pPr algn="ctr"/>
                      <a:r>
                        <a:rPr lang="en-US" dirty="0"/>
                        <a:t>52.21</a:t>
                      </a:r>
                    </a:p>
                  </a:txBody>
                  <a:tcPr anchor="ctr"/>
                </a:tc>
                <a:tc>
                  <a:txBody>
                    <a:bodyPr/>
                    <a:lstStyle/>
                    <a:p>
                      <a:pPr algn="ctr"/>
                      <a:r>
                        <a:rPr lang="en-US" dirty="0"/>
                        <a:t>49.86</a:t>
                      </a:r>
                    </a:p>
                  </a:txBody>
                  <a:tcPr anchor="ctr"/>
                </a:tc>
                <a:tc>
                  <a:txBody>
                    <a:bodyPr/>
                    <a:lstStyle/>
                    <a:p>
                      <a:pPr algn="ctr"/>
                      <a:r>
                        <a:rPr lang="en-US" dirty="0"/>
                        <a:t>51.01</a:t>
                      </a:r>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91.63</a:t>
                      </a:r>
                    </a:p>
                  </a:txBody>
                  <a:tcPr anchor="ctr"/>
                </a:tc>
                <a:tc>
                  <a:txBody>
                    <a:bodyPr/>
                    <a:lstStyle/>
                    <a:p>
                      <a:pPr algn="ctr"/>
                      <a:r>
                        <a:rPr lang="en-US" dirty="0"/>
                        <a:t>90.54</a:t>
                      </a:r>
                    </a:p>
                  </a:txBody>
                  <a:tcPr anchor="ctr"/>
                </a:tc>
                <a:tc>
                  <a:txBody>
                    <a:bodyPr/>
                    <a:lstStyle/>
                    <a:p>
                      <a:pPr algn="ctr"/>
                      <a:r>
                        <a:rPr lang="en-US" dirty="0"/>
                        <a:t>91.08</a:t>
                      </a:r>
                    </a:p>
                  </a:txBody>
                  <a:tcPr anchor="ctr"/>
                </a:tc>
                <a:tc>
                  <a:txBody>
                    <a:bodyPr/>
                    <a:lstStyle/>
                    <a:p>
                      <a:pPr algn="ctr"/>
                      <a:r>
                        <a:rPr lang="en-US" dirty="0"/>
                        <a:t>51.98</a:t>
                      </a:r>
                    </a:p>
                  </a:txBody>
                  <a:tcPr anchor="ctr"/>
                </a:tc>
                <a:tc>
                  <a:txBody>
                    <a:bodyPr/>
                    <a:lstStyle/>
                    <a:p>
                      <a:pPr algn="ctr"/>
                      <a:r>
                        <a:rPr lang="en-US" dirty="0"/>
                        <a:t>47.30</a:t>
                      </a:r>
                    </a:p>
                  </a:txBody>
                  <a:tcPr anchor="ctr"/>
                </a:tc>
                <a:tc>
                  <a:txBody>
                    <a:bodyPr/>
                    <a:lstStyle/>
                    <a:p>
                      <a:pPr algn="ctr"/>
                      <a:r>
                        <a:rPr lang="en-US" dirty="0"/>
                        <a:t>49.53</a:t>
                      </a:r>
                    </a:p>
                  </a:txBody>
                  <a:tcPr anchor="ctr"/>
                </a:tc>
                <a:extLst>
                  <a:ext uri="{0D108BD9-81ED-4DB2-BD59-A6C34878D82A}">
                    <a16:rowId xmlns:a16="http://schemas.microsoft.com/office/drawing/2014/main" val="2692257548"/>
                  </a:ext>
                </a:extLst>
              </a:tr>
            </a:tbl>
          </a:graphicData>
        </a:graphic>
      </p:graphicFrame>
      <p:sp>
        <p:nvSpPr>
          <p:cNvPr id="11" name="TextBox 10">
            <a:extLst>
              <a:ext uri="{FF2B5EF4-FFF2-40B4-BE49-F238E27FC236}">
                <a16:creationId xmlns:a16="http://schemas.microsoft.com/office/drawing/2014/main" id="{1F43357B-B462-D847-BDC3-79AB9AA4B4E4}"/>
              </a:ext>
            </a:extLst>
          </p:cNvPr>
          <p:cNvSpPr txBox="1"/>
          <p:nvPr/>
        </p:nvSpPr>
        <p:spPr>
          <a:xfrm>
            <a:off x="1580331" y="4345669"/>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2689981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922481"/>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2337334657"/>
              </p:ext>
            </p:extLst>
          </p:nvPr>
        </p:nvGraphicFramePr>
        <p:xfrm>
          <a:off x="3604757" y="1202604"/>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622511"/>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F</a:t>
            </a:r>
            <a:r>
              <a:rPr kumimoji="1" lang="ja-CN" altLang="en-US" dirty="0"/>
              <a:t>値</a:t>
            </a:r>
            <a:endParaRPr kumimoji="1" lang="en-US" altLang="ja-CN" dirty="0"/>
          </a:p>
          <a:p>
            <a:pPr marL="742950" lvl="1" indent="-285750">
              <a:buFont typeface="Arial" panose="020B0604020202020204" pitchFamily="34" charset="0"/>
              <a:buChar char="•"/>
            </a:pPr>
            <a:r>
              <a:rPr kumimoji="1" lang="ja-CN" altLang="en-US" dirty="0"/>
              <a:t>固有表現</a:t>
            </a:r>
            <a:endParaRPr kumimoji="1" lang="en-US" altLang="ja-CN" dirty="0"/>
          </a:p>
          <a:p>
            <a:pPr marL="742950" lvl="1" indent="-285750">
              <a:buFont typeface="Arial" panose="020B0604020202020204" pitchFamily="34" charset="0"/>
              <a:buChar char="•"/>
            </a:pPr>
            <a:r>
              <a:rPr kumimoji="1" lang="ja-CN" altLang="en-US" dirty="0"/>
              <a:t>エンティティ関係</a:t>
            </a:r>
          </a:p>
        </p:txBody>
      </p:sp>
    </p:spTree>
    <p:extLst>
      <p:ext uri="{BB962C8B-B14F-4D97-AF65-F5344CB8AC3E}">
        <p14:creationId xmlns:p14="http://schemas.microsoft.com/office/powerpoint/2010/main" val="10631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13D4C-CDE7-AE4A-99B4-CC82B1974AC4}"/>
              </a:ext>
            </a:extLst>
          </p:cNvPr>
          <p:cNvSpPr>
            <a:spLocks noGrp="1"/>
          </p:cNvSpPr>
          <p:nvPr>
            <p:ph type="title"/>
          </p:nvPr>
        </p:nvSpPr>
        <p:spPr/>
        <p:txBody>
          <a:bodyPr>
            <a:normAutofit/>
          </a:bodyPr>
          <a:lstStyle/>
          <a:p>
            <a:r>
              <a:rPr kumimoji="1" lang="ja-CN" altLang="en-US" sz="4000" b="1" dirty="0">
                <a:solidFill>
                  <a:schemeClr val="tx1"/>
                </a:solidFill>
              </a:rPr>
              <a:t>前回の振り返り</a:t>
            </a:r>
          </a:p>
        </p:txBody>
      </p:sp>
      <p:sp>
        <p:nvSpPr>
          <p:cNvPr id="3" name="スライド番号プレースホルダー 2">
            <a:extLst>
              <a:ext uri="{FF2B5EF4-FFF2-40B4-BE49-F238E27FC236}">
                <a16:creationId xmlns:a16="http://schemas.microsoft.com/office/drawing/2014/main" id="{54A15AFD-29C8-784C-96FD-127BB39F8F87}"/>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5" name="テキスト ボックス 4">
            <a:extLst>
              <a:ext uri="{FF2B5EF4-FFF2-40B4-BE49-F238E27FC236}">
                <a16:creationId xmlns:a16="http://schemas.microsoft.com/office/drawing/2014/main" id="{19DFA765-B0E5-B548-B00F-52A085FBE5F2}"/>
              </a:ext>
            </a:extLst>
          </p:cNvPr>
          <p:cNvSpPr txBox="1"/>
          <p:nvPr/>
        </p:nvSpPr>
        <p:spPr>
          <a:xfrm>
            <a:off x="1097280" y="1790248"/>
            <a:ext cx="9896541" cy="381642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b="1" dirty="0">
                <a:ea typeface="MS Gothic" panose="020B0609070205080204" pitchFamily="49" charset="-128"/>
              </a:rPr>
              <a:t>I2b2</a:t>
            </a:r>
            <a:r>
              <a:rPr kumimoji="1" lang="zh-CN" altLang="en-US" sz="2400" b="1" dirty="0">
                <a:ea typeface="MS Gothic" panose="020B0609070205080204" pitchFamily="49" charset="-128"/>
              </a:rPr>
              <a:t>データを対象とする</a:t>
            </a:r>
            <a:endParaRPr kumimoji="1" lang="en-US" altLang="zh-CN" sz="2400" b="1" dirty="0">
              <a:ea typeface="MS Gothic" panose="020B0609070205080204" pitchFamily="49" charset="-128"/>
            </a:endParaRPr>
          </a:p>
          <a:p>
            <a:pPr marL="800100" lvl="1" indent="-342900">
              <a:buFont typeface="Arial" panose="020B0604020202020204" pitchFamily="34" charset="0"/>
              <a:buChar char="•"/>
            </a:pPr>
            <a:r>
              <a:rPr kumimoji="1" lang="en-US" altLang="zh-CN" sz="2000" dirty="0">
                <a:ea typeface="MS Gothic" panose="020B0609070205080204" pitchFamily="49" charset="-128"/>
              </a:rPr>
              <a:t>I2b2</a:t>
            </a:r>
            <a:r>
              <a:rPr kumimoji="1" lang="zh-CN" altLang="en-US" sz="2000" dirty="0">
                <a:ea typeface="MS Gothic" panose="020B0609070205080204" pitchFamily="49" charset="-128"/>
              </a:rPr>
              <a:t>データ前処理のエラーを訂正した</a:t>
            </a:r>
            <a:endParaRPr kumimoji="1" lang="en-US" altLang="zh-CN" sz="2000" dirty="0">
              <a:ea typeface="MS Gothic" panose="020B0609070205080204" pitchFamily="49" charset="-128"/>
            </a:endParaRPr>
          </a:p>
          <a:p>
            <a:pPr lvl="1"/>
            <a:endParaRPr kumimoji="1" lang="en-US" altLang="zh-CN" sz="2000" b="1" dirty="0">
              <a:ea typeface="MS Gothic" panose="020B0609070205080204" pitchFamily="49" charset="-128"/>
            </a:endParaRPr>
          </a:p>
          <a:p>
            <a:pPr marL="742950" lvl="1" indent="-285750">
              <a:buFont typeface="Arial" panose="020B0604020202020204" pitchFamily="34" charset="0"/>
              <a:buChar char="•"/>
            </a:pPr>
            <a:r>
              <a:rPr kumimoji="1" lang="en-US" altLang="zh-CN" sz="2000" dirty="0">
                <a:ea typeface="MS Gothic" panose="020B0609070205080204" pitchFamily="49" charset="-128"/>
              </a:rPr>
              <a:t>BERT</a:t>
            </a:r>
            <a:r>
              <a:rPr kumimoji="1" lang="en-US" altLang="zh-CN" sz="2000" baseline="-25000" dirty="0">
                <a:ea typeface="MS Gothic" panose="020B0609070205080204" pitchFamily="49" charset="-128"/>
              </a:rPr>
              <a:t>(general)</a:t>
            </a:r>
            <a:r>
              <a:rPr kumimoji="1" lang="en-US" altLang="zh-CN" sz="2000" dirty="0">
                <a:ea typeface="MS Gothic" panose="020B0609070205080204" pitchFamily="49" charset="-128"/>
              </a:rPr>
              <a:t>,</a:t>
            </a:r>
            <a:r>
              <a:rPr lang="en-US" altLang="ja-CN" sz="2000" baseline="-25000" dirty="0"/>
              <a:t> </a:t>
            </a:r>
            <a:r>
              <a:rPr lang="en-US" altLang="ja-CN" sz="2000" dirty="0"/>
              <a:t>BERT</a:t>
            </a:r>
            <a:r>
              <a:rPr lang="en-US" altLang="zh-CN" sz="2000" baseline="-25000" dirty="0"/>
              <a:t>(medical)</a:t>
            </a:r>
            <a:r>
              <a:rPr lang="en-US" altLang="zh-CN" sz="2000" dirty="0"/>
              <a:t> ,</a:t>
            </a:r>
            <a:r>
              <a:rPr kumimoji="1" lang="en-US" altLang="zh-CN" sz="2000" dirty="0">
                <a:ea typeface="MS Gothic" panose="020B0609070205080204" pitchFamily="49" charset="-128"/>
              </a:rPr>
              <a:t>Character-BERT</a:t>
            </a:r>
            <a:r>
              <a:rPr kumimoji="1" lang="en-US" altLang="zh-CN" sz="2000" baseline="-25000" dirty="0">
                <a:ea typeface="MS Gothic" panose="020B0609070205080204" pitchFamily="49" charset="-128"/>
              </a:rPr>
              <a:t> (general)</a:t>
            </a:r>
            <a:r>
              <a:rPr kumimoji="1" lang="en-US" altLang="zh-CN" sz="2000" dirty="0">
                <a:ea typeface="MS Gothic" panose="020B0609070205080204" pitchFamily="49" charset="-128"/>
              </a:rPr>
              <a:t>, Character-BERT</a:t>
            </a:r>
            <a:r>
              <a:rPr kumimoji="1" lang="en-US" altLang="zh-CN" sz="2000" baseline="-25000" dirty="0">
                <a:ea typeface="MS Gothic" panose="020B0609070205080204" pitchFamily="49" charset="-128"/>
              </a:rPr>
              <a:t> (medica)</a:t>
            </a:r>
            <a:r>
              <a:rPr kumimoji="1" lang="zh-CN" altLang="en-US" sz="2000" dirty="0">
                <a:ea typeface="MS Gothic" panose="020B0609070205080204" pitchFamily="49" charset="-128"/>
              </a:rPr>
              <a:t>に基づいて、改めて実験を行った、実験結果を表にまとめた</a:t>
            </a:r>
            <a:endParaRPr kumimoji="1" lang="en-US" altLang="zh-CN" sz="2000" dirty="0">
              <a:ea typeface="MS Gothic" panose="020B0609070205080204" pitchFamily="49" charset="-128"/>
            </a:endParaRPr>
          </a:p>
          <a:p>
            <a:pPr marL="1200150" lvl="2" indent="-285750">
              <a:buFont typeface="Arial" panose="020B0604020202020204" pitchFamily="34" charset="0"/>
              <a:buChar char="•"/>
            </a:pPr>
            <a:r>
              <a:rPr kumimoji="1" lang="zh-CN" altLang="en-US" sz="2000" dirty="0">
                <a:ea typeface="MS Gothic" panose="020B0609070205080204" pitchFamily="49" charset="-128"/>
              </a:rPr>
              <a:t>生物医療分野のデータセットにより訓練された</a:t>
            </a:r>
            <a:r>
              <a:rPr kumimoji="1" lang="en-US" altLang="zh-CN" sz="2000" dirty="0">
                <a:ea typeface="MS Gothic" panose="020B0609070205080204" pitchFamily="49" charset="-128"/>
              </a:rPr>
              <a:t>BERT,</a:t>
            </a:r>
            <a:r>
              <a:rPr kumimoji="1" lang="ja-JP" altLang="en-US" sz="2000">
                <a:ea typeface="MS Gothic" panose="020B0609070205080204" pitchFamily="49" charset="-128"/>
              </a:rPr>
              <a:t>　</a:t>
            </a:r>
            <a:r>
              <a:rPr kumimoji="1" lang="en-US" altLang="zh-CN" sz="2000" dirty="0">
                <a:ea typeface="MS Gothic" panose="020B0609070205080204" pitchFamily="49" charset="-128"/>
              </a:rPr>
              <a:t>Character-BERT</a:t>
            </a:r>
            <a:r>
              <a:rPr kumimoji="1" lang="zh-CN" altLang="en-US" sz="2000" dirty="0">
                <a:ea typeface="MS Gothic" panose="020B0609070205080204" pitchFamily="49" charset="-128"/>
              </a:rPr>
              <a:t>を使用するほうの精度が高い</a:t>
            </a:r>
            <a:endParaRPr kumimoji="1" lang="en-US" altLang="zh-CN" sz="2000" dirty="0">
              <a:ea typeface="MS Gothic" panose="020B0609070205080204" pitchFamily="49" charset="-128"/>
            </a:endParaRPr>
          </a:p>
          <a:p>
            <a:pPr marL="1200150" lvl="2" indent="-285750">
              <a:buFont typeface="Arial" panose="020B0604020202020204" pitchFamily="34" charset="0"/>
              <a:buChar char="•"/>
            </a:pPr>
            <a:r>
              <a:rPr kumimoji="1" lang="en-US" altLang="zh-CN" sz="2000" dirty="0">
                <a:ea typeface="MS Gothic" panose="020B0609070205080204" pitchFamily="49" charset="-128"/>
              </a:rPr>
              <a:t>Character BERT</a:t>
            </a:r>
            <a:r>
              <a:rPr kumimoji="1" lang="zh-CN" altLang="en-US" sz="2000" dirty="0">
                <a:ea typeface="MS Gothic" panose="020B0609070205080204" pitchFamily="49" charset="-128"/>
              </a:rPr>
              <a:t>は</a:t>
            </a:r>
            <a:r>
              <a:rPr kumimoji="1" lang="en-US" altLang="zh-CN" sz="2000" dirty="0">
                <a:ea typeface="MS Gothic" panose="020B0609070205080204" pitchFamily="49" charset="-128"/>
              </a:rPr>
              <a:t>BERT</a:t>
            </a:r>
            <a:r>
              <a:rPr kumimoji="1" lang="zh-CN" altLang="en-US" sz="2000" dirty="0">
                <a:ea typeface="MS Gothic" panose="020B0609070205080204" pitchFamily="49" charset="-128"/>
              </a:rPr>
              <a:t>と比較すると、関係抽出タスクに対して、著しい差異がない</a:t>
            </a:r>
            <a:endParaRPr kumimoji="1" lang="en-US" altLang="zh-CN" sz="2000" dirty="0">
              <a:ea typeface="MS Gothic" panose="020B0609070205080204" pitchFamily="49" charset="-128"/>
            </a:endParaRPr>
          </a:p>
          <a:p>
            <a:pPr lvl="2"/>
            <a:endParaRPr kumimoji="1" lang="en-US" altLang="zh-CN" sz="2000" dirty="0">
              <a:ea typeface="MS Gothic" panose="020B0609070205080204" pitchFamily="49" charset="-128"/>
            </a:endParaRPr>
          </a:p>
          <a:p>
            <a:pPr marL="742950" lvl="1" indent="-285750">
              <a:buFont typeface="Arial" panose="020B0604020202020204" pitchFamily="34" charset="0"/>
              <a:buChar char="•"/>
            </a:pPr>
            <a:r>
              <a:rPr kumimoji="1" lang="zh-CN" altLang="en-US" sz="2000" dirty="0">
                <a:ea typeface="MS Gothic" panose="020B0609070205080204" pitchFamily="49" charset="-128"/>
              </a:rPr>
              <a:t>具体的な実験結果を示した</a:t>
            </a:r>
            <a:endParaRPr kumimoji="1" lang="en-US" altLang="zh-CN" sz="2000" dirty="0">
              <a:ea typeface="MS Gothic" panose="020B0609070205080204" pitchFamily="49" charset="-128"/>
            </a:endParaRPr>
          </a:p>
          <a:p>
            <a:pPr marL="914400" lvl="1" indent="-457200">
              <a:buFont typeface="Arial" panose="020B0604020202020204" pitchFamily="34" charset="0"/>
              <a:buChar char="•"/>
            </a:pPr>
            <a:endParaRPr lang="en-US" altLang="ja-JP" dirty="0">
              <a:ea typeface="MS Gothic" panose="020B0609070205080204" pitchFamily="49" charset="-128"/>
            </a:endParaRPr>
          </a:p>
        </p:txBody>
      </p:sp>
    </p:spTree>
    <p:extLst>
      <p:ext uri="{BB962C8B-B14F-4D97-AF65-F5344CB8AC3E}">
        <p14:creationId xmlns:p14="http://schemas.microsoft.com/office/powerpoint/2010/main" val="230111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進捗</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4163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ea typeface="MS Gothic" panose="020B0609070205080204" pitchFamily="49" charset="-128"/>
              </a:rPr>
              <a:t>データ：</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ea typeface="MS Gothic" panose="020B0609070205080204" pitchFamily="49" charset="-128"/>
              </a:rPr>
              <a:t>訓練データにデータを追加した</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zh-CN" altLang="en-US" sz="2400" dirty="0">
                <a:ea typeface="MS Gothic" panose="020B0609070205080204" pitchFamily="49" charset="-128"/>
              </a:rPr>
              <a:t>固有表現が存在する、関係がない文を追加して、実験を行った</a:t>
            </a:r>
            <a:endParaRPr kumimoji="1" lang="en-US" altLang="zh-CN" sz="2400" dirty="0">
              <a:solidFill>
                <a:srgbClr val="0070C0"/>
              </a:solidFill>
              <a:ea typeface="MS Gothic" panose="020B0609070205080204" pitchFamily="49" charset="-128"/>
            </a:endParaRPr>
          </a:p>
          <a:p>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ja-JP" sz="2400" dirty="0">
                <a:ea typeface="MS Gothic" panose="020B0609070205080204" pitchFamily="49" charset="-128"/>
              </a:rPr>
              <a:t>n2c2</a:t>
            </a:r>
            <a:r>
              <a:rPr kumimoji="1" lang="ja-JP" altLang="en-US" sz="2400">
                <a:ea typeface="MS Gothic" panose="020B0609070205080204" pitchFamily="49" charset="-128"/>
              </a:rPr>
              <a:t>データ</a:t>
            </a:r>
            <a:r>
              <a:rPr kumimoji="1" lang="en-US" altLang="zh-CN" sz="2400" dirty="0">
                <a:ea typeface="MS Gothic" panose="020B0609070205080204" pitchFamily="49" charset="-128"/>
              </a:rPr>
              <a:t>(</a:t>
            </a:r>
            <a:r>
              <a:rPr kumimoji="1" lang="zh-CN" altLang="en-US" sz="2400" dirty="0">
                <a:ea typeface="MS Gothic" panose="020B0609070205080204" pitchFamily="49" charset="-128"/>
              </a:rPr>
              <a:t>前処理</a:t>
            </a:r>
            <a:r>
              <a:rPr kumimoji="1" lang="ja-JP" altLang="en-US" sz="2400">
                <a:ea typeface="MS Gothic" panose="020B0609070205080204" pitchFamily="49" charset="-128"/>
              </a:rPr>
              <a:t>未完了バージョン</a:t>
            </a:r>
            <a:r>
              <a:rPr kumimoji="1" lang="en-US" altLang="zh-CN" sz="2400" dirty="0">
                <a:ea typeface="MS Gothic" panose="020B0609070205080204" pitchFamily="49" charset="-128"/>
              </a:rPr>
              <a:t>)</a:t>
            </a:r>
            <a:r>
              <a:rPr kumimoji="1" lang="ja-JP" altLang="en-US" sz="2400">
                <a:ea typeface="MS Gothic" panose="020B0609070205080204" pitchFamily="49" charset="-128"/>
              </a:rPr>
              <a:t>を用いて、実験を行った</a:t>
            </a:r>
            <a:endParaRPr kumimoji="1" lang="en-US" altLang="ja-JP" sz="2400" dirty="0">
              <a:ea typeface="MS Gothic" panose="020B0609070205080204" pitchFamily="49" charset="-128"/>
            </a:endParaRPr>
          </a:p>
          <a:p>
            <a:pPr marL="800100" lvl="1" indent="-342900">
              <a:buFont typeface="Arial" panose="020B0604020202020204" pitchFamily="34" charset="0"/>
              <a:buChar char="•"/>
            </a:pPr>
            <a:r>
              <a:rPr lang="en-US" altLang="ja-CN" sz="2400" dirty="0"/>
              <a:t>BERT</a:t>
            </a:r>
            <a:r>
              <a:rPr lang="en-US" altLang="zh-CN" sz="2400" baseline="-25000" dirty="0"/>
              <a:t>(medical)</a:t>
            </a:r>
            <a:r>
              <a:rPr kumimoji="1" lang="zh-CN" altLang="en-US" sz="2400" dirty="0">
                <a:ea typeface="MS Gothic" panose="020B0609070205080204" pitchFamily="49" charset="-128"/>
              </a:rPr>
              <a:t>のみに基づく</a:t>
            </a:r>
            <a:endParaRPr kumimoji="1" lang="en-US" altLang="zh-CN" sz="2400" dirty="0">
              <a:ea typeface="MS Gothic" panose="020B0609070205080204" pitchFamily="49" charset="-128"/>
            </a:endParaRPr>
          </a:p>
          <a:p>
            <a:pPr marL="914400" lvl="1" indent="-4572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前処理で直面した問題のまとめ</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119825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S Gothic" panose="020B0609070205080204" pitchFamily="49" charset="-128"/>
                <a:ea typeface="MS Gothic" panose="020B0609070205080204" pitchFamily="49" charset="-128"/>
              </a:rPr>
              <a:t>追加データ</a:t>
            </a: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3785652"/>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ea typeface="MS Gothic" panose="020B0609070205080204" pitchFamily="49" charset="-128"/>
              </a:rPr>
              <a:t>訓練データにデータを追加した</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訓練データのラベル（原）：</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lang="en" altLang="ja-CN" sz="2400" dirty="0"/>
              <a:t>{"text”: [……..], </a:t>
            </a:r>
            <a:r>
              <a:rPr lang="en" altLang="ja-CN" sz="2400" dirty="0">
                <a:solidFill>
                  <a:srgbClr val="FF0000"/>
                </a:solidFill>
              </a:rPr>
              <a:t>”</a:t>
            </a:r>
            <a:r>
              <a:rPr lang="en" altLang="ja-CN" sz="2400" dirty="0" err="1">
                <a:solidFill>
                  <a:srgbClr val="FF0000"/>
                </a:solidFill>
              </a:rPr>
              <a:t>golden_triple</a:t>
            </a:r>
            <a:r>
              <a:rPr lang="en" altLang="ja-CN" sz="2400" dirty="0">
                <a:solidFill>
                  <a:srgbClr val="FF0000"/>
                </a:solidFill>
              </a:rPr>
              <a:t>": [{"subject": ["press", "##</a:t>
            </a:r>
            <a:r>
              <a:rPr lang="en" altLang="ja-CN" sz="2400" dirty="0" err="1">
                <a:solidFill>
                  <a:srgbClr val="FF0000"/>
                </a:solidFill>
              </a:rPr>
              <a:t>ors</a:t>
            </a:r>
            <a:r>
              <a:rPr lang="en" altLang="ja-CN" sz="2400" dirty="0">
                <a:solidFill>
                  <a:srgbClr val="FF0000"/>
                </a:solidFill>
              </a:rPr>
              <a:t>"], "predicate": "</a:t>
            </a:r>
            <a:r>
              <a:rPr lang="en" altLang="ja-CN" sz="2400" dirty="0" err="1">
                <a:solidFill>
                  <a:srgbClr val="FF0000"/>
                </a:solidFill>
              </a:rPr>
              <a:t>TrAP</a:t>
            </a:r>
            <a:r>
              <a:rPr lang="en" altLang="ja-CN" sz="2400" dirty="0">
                <a:solidFill>
                  <a:srgbClr val="FF0000"/>
                </a:solidFill>
              </a:rPr>
              <a:t>", "object": ["multiple", "complications"]}]</a:t>
            </a:r>
            <a:r>
              <a:rPr lang="en" altLang="ja-CN" sz="2400" dirty="0"/>
              <a:t>, ”</a:t>
            </a:r>
            <a:r>
              <a:rPr lang="en" altLang="ja-CN" sz="2400" dirty="0" err="1"/>
              <a:t>golden_bio</a:t>
            </a:r>
            <a:r>
              <a:rPr lang="en" altLang="ja-CN" sz="2400" dirty="0"/>
              <a:t>": ["O", "O", "O", "B", "I", "O", "B", "I", "O"]}</a:t>
            </a:r>
          </a:p>
          <a:p>
            <a:pPr marL="800100" lvl="1" indent="-342900">
              <a:buFont typeface="Arial" panose="020B0604020202020204" pitchFamily="34" charset="0"/>
              <a:buChar char="•"/>
            </a:pPr>
            <a:r>
              <a:rPr lang="ja-CN" altLang="en-US" sz="2400" dirty="0"/>
              <a:t>追加した訓練データのラベル：</a:t>
            </a:r>
            <a:endParaRPr lang="en-US" altLang="ja-CN" sz="2400" dirty="0"/>
          </a:p>
          <a:p>
            <a:pPr marL="1257300" lvl="2" indent="-342900">
              <a:buFont typeface="Arial" panose="020B0604020202020204" pitchFamily="34" charset="0"/>
              <a:buChar char="•"/>
            </a:pPr>
            <a:r>
              <a:rPr lang="en" altLang="ja-CN" sz="2400" dirty="0"/>
              <a:t>{"text”: [….....],</a:t>
            </a:r>
            <a:r>
              <a:rPr lang="en" altLang="ja-CN" sz="2400" dirty="0">
                <a:solidFill>
                  <a:srgbClr val="FF0000"/>
                </a:solidFill>
              </a:rPr>
              <a:t>”</a:t>
            </a:r>
            <a:r>
              <a:rPr lang="en" altLang="ja-CN" sz="2400" dirty="0" err="1">
                <a:solidFill>
                  <a:srgbClr val="FF0000"/>
                </a:solidFill>
              </a:rPr>
              <a:t>golden_triple</a:t>
            </a:r>
            <a:r>
              <a:rPr lang="en" altLang="ja-CN" sz="2400" dirty="0">
                <a:solidFill>
                  <a:srgbClr val="FF0000"/>
                </a:solidFill>
              </a:rPr>
              <a:t>": []</a:t>
            </a:r>
            <a:r>
              <a:rPr lang="en" altLang="ja-CN" sz="2400" dirty="0"/>
              <a:t>, ”</a:t>
            </a:r>
            <a:r>
              <a:rPr lang="en" altLang="ja-CN" sz="2400" dirty="0" err="1"/>
              <a:t>golden_bio</a:t>
            </a:r>
            <a:r>
              <a:rPr lang="en" altLang="ja-CN" sz="2400" dirty="0"/>
              <a:t>": ["B", "I", "I", "O", "O", "B", "I", "I", "I", "O"]}</a:t>
            </a:r>
          </a:p>
          <a:p>
            <a:pPr lvl="1"/>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36639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F776-B10C-7643-A77C-B44AEC1D6DBA}"/>
              </a:ext>
            </a:extLst>
          </p:cNvPr>
          <p:cNvSpPr>
            <a:spLocks noGrp="1"/>
          </p:cNvSpPr>
          <p:nvPr>
            <p:ph type="title"/>
          </p:nvPr>
        </p:nvSpPr>
        <p:spPr/>
        <p:txBody>
          <a:bodyPr>
            <a:normAutofit/>
          </a:bodyPr>
          <a:lstStyle/>
          <a:p>
            <a:r>
              <a:rPr kumimoji="1" lang="ja-CN" altLang="en-US" sz="4000" b="1" dirty="0">
                <a:solidFill>
                  <a:schemeClr val="tx1"/>
                </a:solidFill>
                <a:latin typeface="+mn-lt"/>
                <a:ea typeface="MS Gothic" panose="020B0609070205080204" pitchFamily="49" charset="-128"/>
              </a:rPr>
              <a:t>新実験結果</a:t>
            </a:r>
            <a:endParaRPr kumimoji="1" lang="ja-CN" altLang="en-US" sz="4000" b="1" dirty="0">
              <a:solidFill>
                <a:schemeClr val="tx1"/>
              </a:solidFill>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F19C268E-3CCF-1048-B0C0-369F2FDCB57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D8FC8467-D496-224C-ACD4-8A35923A2352}"/>
              </a:ext>
            </a:extLst>
          </p:cNvPr>
          <p:cNvSpPr txBox="1"/>
          <p:nvPr/>
        </p:nvSpPr>
        <p:spPr>
          <a:xfrm>
            <a:off x="1097280" y="1974914"/>
            <a:ext cx="9896541" cy="156966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元の訓練データ：</a:t>
            </a:r>
            <a:r>
              <a:rPr kumimoji="1" lang="en-US" altLang="zh-CN" sz="2400" dirty="0">
                <a:ea typeface="MS Gothic" panose="020B0609070205080204" pitchFamily="49" charset="-128"/>
              </a:rPr>
              <a:t>3326</a:t>
            </a:r>
            <a:r>
              <a:rPr kumimoji="1" lang="zh-CN" altLang="en-US" sz="2400" dirty="0">
                <a:ea typeface="MS Gothic" panose="020B0609070205080204" pitchFamily="49" charset="-128"/>
              </a:rPr>
              <a:t>文</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必ず文の中に関係が存在する</a:t>
            </a: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現在の訓練データ：</a:t>
            </a:r>
            <a:r>
              <a:rPr kumimoji="1" lang="en-US" altLang="zh-CN" sz="2400" dirty="0">
                <a:ea typeface="MS Gothic" panose="020B0609070205080204" pitchFamily="49" charset="-128"/>
              </a:rPr>
              <a:t>6092</a:t>
            </a:r>
            <a:r>
              <a:rPr kumimoji="1" lang="zh-CN" altLang="en-US" sz="2400" dirty="0">
                <a:ea typeface="MS Gothic" panose="020B0609070205080204" pitchFamily="49" charset="-128"/>
              </a:rPr>
              <a:t>文</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固有表現がある、関係がないのデータを追加した</a:t>
            </a:r>
            <a:endParaRPr kumimoji="1" lang="en-US" altLang="zh-CN" sz="2400" dirty="0">
              <a:ea typeface="MS Gothic" panose="020B0609070205080204" pitchFamily="49" charset="-128"/>
            </a:endParaRPr>
          </a:p>
        </p:txBody>
      </p:sp>
      <p:graphicFrame>
        <p:nvGraphicFramePr>
          <p:cNvPr id="5" name="Table 4">
            <a:extLst>
              <a:ext uri="{FF2B5EF4-FFF2-40B4-BE49-F238E27FC236}">
                <a16:creationId xmlns:a16="http://schemas.microsoft.com/office/drawing/2014/main" id="{AA883817-9FE2-C442-A03F-E8A6D5AA8206}"/>
              </a:ext>
            </a:extLst>
          </p:cNvPr>
          <p:cNvGraphicFramePr>
            <a:graphicFrameLocks noGrp="1"/>
          </p:cNvGraphicFramePr>
          <p:nvPr>
            <p:extLst>
              <p:ext uri="{D42A27DB-BD31-4B8C-83A1-F6EECF244321}">
                <p14:modId xmlns:p14="http://schemas.microsoft.com/office/powerpoint/2010/main" val="1757980280"/>
              </p:ext>
            </p:extLst>
          </p:nvPr>
        </p:nvGraphicFramePr>
        <p:xfrm>
          <a:off x="967409" y="4069837"/>
          <a:ext cx="10524818" cy="1691640"/>
        </p:xfrm>
        <a:graphic>
          <a:graphicData uri="http://schemas.openxmlformats.org/drawingml/2006/table">
            <a:tbl>
              <a:tblPr firstRow="1" bandRow="1">
                <a:tableStyleId>{B301B821-A1FF-4177-AEE7-76D212191A09}</a:tableStyleId>
              </a:tblPr>
              <a:tblGrid>
                <a:gridCol w="1842052">
                  <a:extLst>
                    <a:ext uri="{9D8B030D-6E8A-4147-A177-3AD203B41FA5}">
                      <a16:colId xmlns:a16="http://schemas.microsoft.com/office/drawing/2014/main" val="3735567985"/>
                    </a:ext>
                  </a:extLst>
                </a:gridCol>
                <a:gridCol w="2557829">
                  <a:extLst>
                    <a:ext uri="{9D8B030D-6E8A-4147-A177-3AD203B41FA5}">
                      <a16:colId xmlns:a16="http://schemas.microsoft.com/office/drawing/2014/main" val="209520628"/>
                    </a:ext>
                  </a:extLst>
                </a:gridCol>
                <a:gridCol w="931312">
                  <a:extLst>
                    <a:ext uri="{9D8B030D-6E8A-4147-A177-3AD203B41FA5}">
                      <a16:colId xmlns:a16="http://schemas.microsoft.com/office/drawing/2014/main" val="2131619223"/>
                    </a:ext>
                  </a:extLst>
                </a:gridCol>
                <a:gridCol w="1038725">
                  <a:extLst>
                    <a:ext uri="{9D8B030D-6E8A-4147-A177-3AD203B41FA5}">
                      <a16:colId xmlns:a16="http://schemas.microsoft.com/office/drawing/2014/main" val="161177386"/>
                    </a:ext>
                  </a:extLst>
                </a:gridCol>
                <a:gridCol w="1038725">
                  <a:extLst>
                    <a:ext uri="{9D8B030D-6E8A-4147-A177-3AD203B41FA5}">
                      <a16:colId xmlns:a16="http://schemas.microsoft.com/office/drawing/2014/main" val="2774132633"/>
                    </a:ext>
                  </a:extLst>
                </a:gridCol>
                <a:gridCol w="1038725">
                  <a:extLst>
                    <a:ext uri="{9D8B030D-6E8A-4147-A177-3AD203B41FA5}">
                      <a16:colId xmlns:a16="http://schemas.microsoft.com/office/drawing/2014/main" val="3496468762"/>
                    </a:ext>
                  </a:extLst>
                </a:gridCol>
                <a:gridCol w="1038725">
                  <a:extLst>
                    <a:ext uri="{9D8B030D-6E8A-4147-A177-3AD203B41FA5}">
                      <a16:colId xmlns:a16="http://schemas.microsoft.com/office/drawing/2014/main" val="2991014460"/>
                    </a:ext>
                  </a:extLst>
                </a:gridCol>
                <a:gridCol w="1038725">
                  <a:extLst>
                    <a:ext uri="{9D8B030D-6E8A-4147-A177-3AD203B41FA5}">
                      <a16:colId xmlns:a16="http://schemas.microsoft.com/office/drawing/2014/main" val="1419012332"/>
                    </a:ext>
                  </a:extLst>
                </a:gridCol>
              </a:tblGrid>
              <a:tr h="370840">
                <a:tc rowSpan="2">
                  <a:txBody>
                    <a:bodyPr/>
                    <a:lstStyle/>
                    <a:p>
                      <a:pPr algn="ctr"/>
                      <a:endParaRPr lang="en-US" dirty="0"/>
                    </a:p>
                    <a:p>
                      <a:pPr algn="ctr"/>
                      <a:r>
                        <a:rPr lang="en-US" dirty="0" err="1"/>
                        <a:t>データ</a:t>
                      </a:r>
                      <a:endParaRPr lang="en-US" dirty="0"/>
                    </a:p>
                  </a:txBody>
                  <a:tcPr>
                    <a:lnB w="28575" cap="flat" cmpd="sng" algn="ctr">
                      <a:solidFill>
                        <a:schemeClr val="bg1"/>
                      </a:solidFill>
                      <a:prstDash val="solid"/>
                      <a:round/>
                      <a:headEnd type="none" w="med" len="med"/>
                      <a:tailEnd type="none" w="med" len="med"/>
                    </a:lnB>
                  </a:tcPr>
                </a:tc>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ja-CN" altLang="en-US"/>
                    </a:p>
                  </a:txBody>
                  <a:tcPr/>
                </a:tc>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ja-CN" altLang="en-US" sz="1800" kern="1200" baseline="0" dirty="0">
                          <a:solidFill>
                            <a:schemeClr val="dk1"/>
                          </a:solidFill>
                          <a:effectLst/>
                          <a:latin typeface="MS Gothic" panose="020B0609070205080204" pitchFamily="49" charset="-128"/>
                          <a:ea typeface="MS Gothic" panose="020B0609070205080204" pitchFamily="49" charset="-128"/>
                          <a:cs typeface="+mn-cs"/>
                        </a:rPr>
                        <a:t>元のデータ</a:t>
                      </a:r>
                      <a:endParaRPr lang="en" altLang="ja-CN" sz="1800" kern="1200" baseline="0" dirty="0">
                        <a:solidFill>
                          <a:schemeClr val="dk1"/>
                        </a:solidFill>
                        <a:effectLst/>
                        <a:latin typeface="MS Gothic" panose="020B0609070205080204" pitchFamily="49" charset="-128"/>
                        <a:ea typeface="MS Gothic" panose="020B0609070205080204" pitchFamily="49" charset="-128"/>
                        <a:cs typeface="+mn-cs"/>
                      </a:endParaRPr>
                    </a:p>
                  </a:txBody>
                  <a:tcPr>
                    <a:lnT w="28575" cap="flat" cmpd="sng" algn="ctr">
                      <a:solidFill>
                        <a:schemeClr val="bg1"/>
                      </a:solidFill>
                      <a:prstDash val="solid"/>
                      <a:round/>
                      <a:headEnd type="none" w="med" len="med"/>
                      <a:tailEnd type="none" w="med" len="med"/>
                    </a:lnT>
                  </a:tcPr>
                </a:tc>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(medical)</a:t>
                      </a:r>
                    </a:p>
                  </a:txBody>
                  <a:tcPr>
                    <a:lnT w="28575" cap="flat" cmpd="sng" algn="ctr">
                      <a:solidFill>
                        <a:schemeClr val="bg1"/>
                      </a:solidFill>
                      <a:prstDash val="solid"/>
                      <a:round/>
                      <a:headEnd type="none" w="med" len="med"/>
                      <a:tailEnd type="none" w="med" len="med"/>
                    </a:lnT>
                  </a:tcPr>
                </a:tc>
                <a:tc>
                  <a:txBody>
                    <a:bodyPr/>
                    <a:lstStyle/>
                    <a:p>
                      <a:pPr algn="ctr"/>
                      <a:r>
                        <a:rPr lang="en-US" dirty="0"/>
                        <a:t>93.82</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93.39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93.61</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52.21</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49.86</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51.01</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CN" altLang="en-US" sz="1800" kern="1200" baseline="0" dirty="0">
                          <a:solidFill>
                            <a:schemeClr val="dk1"/>
                          </a:solidFill>
                          <a:effectLst/>
                          <a:latin typeface="MS Gothic" panose="020B0609070205080204" pitchFamily="49" charset="-128"/>
                          <a:ea typeface="MS Gothic" panose="020B0609070205080204" pitchFamily="49" charset="-128"/>
                          <a:cs typeface="+mn-cs"/>
                        </a:rPr>
                        <a:t>現在のデータ</a:t>
                      </a:r>
                      <a:endParaRPr lang="en" altLang="ja-CN" sz="1800" kern="1200" baseline="0" dirty="0">
                        <a:solidFill>
                          <a:schemeClr val="dk1"/>
                        </a:solidFill>
                        <a:effectLst/>
                        <a:latin typeface="MS Gothic" panose="020B0609070205080204" pitchFamily="49" charset="-128"/>
                        <a:ea typeface="MS Gothic" panose="020B0609070205080204" pitchFamily="49"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(medical)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94.36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93.93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94.14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54.87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50.76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52.73</a:t>
                      </a:r>
                    </a:p>
                  </a:txBody>
                  <a:tcPr anchor="ctr"/>
                </a:tc>
                <a:extLst>
                  <a:ext uri="{0D108BD9-81ED-4DB2-BD59-A6C34878D82A}">
                    <a16:rowId xmlns:a16="http://schemas.microsoft.com/office/drawing/2014/main" val="1793235284"/>
                  </a:ext>
                </a:extLst>
              </a:tr>
            </a:tbl>
          </a:graphicData>
        </a:graphic>
      </p:graphicFrame>
      <p:sp>
        <p:nvSpPr>
          <p:cNvPr id="6" name="テキスト ボックス 5">
            <a:extLst>
              <a:ext uri="{FF2B5EF4-FFF2-40B4-BE49-F238E27FC236}">
                <a16:creationId xmlns:a16="http://schemas.microsoft.com/office/drawing/2014/main" id="{A50F08B8-5D7B-B542-A88E-F1332EDAFDD0}"/>
              </a:ext>
            </a:extLst>
          </p:cNvPr>
          <p:cNvSpPr txBox="1"/>
          <p:nvPr/>
        </p:nvSpPr>
        <p:spPr>
          <a:xfrm>
            <a:off x="967409" y="3622539"/>
            <a:ext cx="3843131" cy="369332"/>
          </a:xfrm>
          <a:prstGeom prst="rect">
            <a:avLst/>
          </a:prstGeom>
          <a:noFill/>
        </p:spPr>
        <p:txBody>
          <a:bodyPr wrap="square" rtlCol="0">
            <a:spAutoFit/>
          </a:bodyPr>
          <a:lstStyle/>
          <a:p>
            <a:r>
              <a:rPr kumimoji="1" lang="en-US" altLang="ja-CN" dirty="0"/>
              <a:t>Test </a:t>
            </a:r>
            <a:r>
              <a:rPr kumimoji="1" lang="ja-CN" altLang="en-US" dirty="0"/>
              <a:t>データによる実験結果：</a:t>
            </a:r>
          </a:p>
        </p:txBody>
      </p:sp>
    </p:spTree>
    <p:extLst>
      <p:ext uri="{BB962C8B-B14F-4D97-AF65-F5344CB8AC3E}">
        <p14:creationId xmlns:p14="http://schemas.microsoft.com/office/powerpoint/2010/main" val="8855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Gothic" panose="020B0609070205080204" pitchFamily="49" charset="-128"/>
                <a:ea typeface="MS Gothic" panose="020B0609070205080204" pitchFamily="49" charset="-128"/>
              </a:rPr>
              <a:t>実験</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3477875"/>
          </a:xfrm>
          <a:prstGeom prst="rect">
            <a:avLst/>
          </a:prstGeom>
          <a:noFill/>
        </p:spPr>
        <p:txBody>
          <a:bodyPr wrap="square" rtlCol="0">
            <a:spAutoFit/>
          </a:bodyPr>
          <a:lstStyle/>
          <a:p>
            <a:pPr marL="342900" indent="-342900">
              <a:buFont typeface="Arial" panose="020B0604020202020204" pitchFamily="34" charset="0"/>
              <a:buChar char="•"/>
            </a:pPr>
            <a:r>
              <a:rPr lang="en-US" altLang="ja-CN" sz="2400" dirty="0"/>
              <a:t>BERT</a:t>
            </a:r>
            <a:r>
              <a:rPr lang="en-US" altLang="zh-CN" sz="2400" baseline="-25000" dirty="0"/>
              <a:t>(medical)</a:t>
            </a:r>
            <a:r>
              <a:rPr kumimoji="1" lang="zh-CN" altLang="en-US" sz="2400" dirty="0">
                <a:ea typeface="MS Gothic" panose="020B0609070205080204" pitchFamily="49" charset="-128"/>
              </a:rPr>
              <a:t>による共同学習モデルに基づいて、実験を行った</a:t>
            </a:r>
            <a:endParaRPr kumimoji="1" lang="en-US" altLang="zh-CN" sz="2400" dirty="0">
              <a:ea typeface="MS Gothic" panose="020B0609070205080204" pitchFamily="49" charset="-128"/>
            </a:endParaRPr>
          </a:p>
          <a:p>
            <a:pPr marL="457200" indent="-4572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実験用データ量</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303</a:t>
            </a:r>
            <a:r>
              <a:rPr kumimoji="1" lang="zh-CN" altLang="en-US" sz="2400" dirty="0">
                <a:ea typeface="MS Gothic" panose="020B0609070205080204" pitchFamily="49" charset="-128"/>
              </a:rPr>
              <a:t>件の訓練レポート</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zh-CN" altLang="en-US" sz="2400" dirty="0">
                <a:ea typeface="MS Gothic" panose="020B0609070205080204" pitchFamily="49" charset="-128"/>
              </a:rPr>
              <a:t>合わせて</a:t>
            </a:r>
            <a:r>
              <a:rPr kumimoji="1" lang="en-US" altLang="zh-CN" sz="2400" dirty="0">
                <a:ea typeface="MS Gothic" panose="020B0609070205080204" pitchFamily="49" charset="-128"/>
              </a:rPr>
              <a:t>7770</a:t>
            </a:r>
            <a:r>
              <a:rPr kumimoji="1" lang="zh-CN" altLang="en-US" sz="2400" dirty="0">
                <a:ea typeface="MS Gothic" panose="020B0609070205080204" pitchFamily="49" charset="-128"/>
              </a:rPr>
              <a:t>文がある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202</a:t>
            </a:r>
            <a:r>
              <a:rPr kumimoji="1" lang="zh-CN" altLang="en-US" sz="2400" dirty="0">
                <a:ea typeface="MS Gothic" panose="020B0609070205080204" pitchFamily="49" charset="-128"/>
              </a:rPr>
              <a:t>件のテストレポート</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zh-CN" altLang="en-US" sz="2400" dirty="0">
                <a:ea typeface="MS Gothic" panose="020B0609070205080204" pitchFamily="49" charset="-128"/>
              </a:rPr>
              <a:t>合わせて</a:t>
            </a:r>
            <a:r>
              <a:rPr kumimoji="1" lang="en-US" altLang="zh-CN" sz="2400" dirty="0">
                <a:ea typeface="MS Gothic" panose="020B0609070205080204" pitchFamily="49" charset="-128"/>
              </a:rPr>
              <a:t>4991</a:t>
            </a:r>
            <a:r>
              <a:rPr kumimoji="1" lang="zh-CN" altLang="en-US" sz="2400" dirty="0">
                <a:ea typeface="MS Gothic" panose="020B0609070205080204" pitchFamily="49" charset="-128"/>
              </a:rPr>
              <a:t>文がある</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95006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19</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150137621"/>
              </p:ext>
            </p:extLst>
          </p:nvPr>
        </p:nvGraphicFramePr>
        <p:xfrm>
          <a:off x="1580331" y="1932132"/>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altLang="zh-CN" dirty="0"/>
                        <a:t>Encoder</a:t>
                      </a:r>
                      <a:endParaRPr lang="en-US" dirty="0"/>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x</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x</a:t>
                      </a:r>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tc>
                <a:tc>
                  <a:txBody>
                    <a:bodyPr/>
                    <a:lstStyle/>
                    <a:p>
                      <a:pPr algn="ctr"/>
                      <a:r>
                        <a:rPr lang="en-US" altLang="zh-CN" dirty="0"/>
                        <a:t>81.21</a:t>
                      </a:r>
                      <a:endParaRPr lang="en-US" dirty="0"/>
                    </a:p>
                  </a:txBody>
                  <a:tcPr anchor="ctr"/>
                </a:tc>
                <a:tc>
                  <a:txBody>
                    <a:bodyPr/>
                    <a:lstStyle/>
                    <a:p>
                      <a:pPr algn="ctr"/>
                      <a:r>
                        <a:rPr lang="en-US" altLang="zh-CN" dirty="0"/>
                        <a:t>80.31</a:t>
                      </a:r>
                      <a:endParaRPr lang="en-US" dirty="0"/>
                    </a:p>
                  </a:txBody>
                  <a:tcPr anchor="ctr"/>
                </a:tc>
                <a:tc>
                  <a:txBody>
                    <a:bodyPr/>
                    <a:lstStyle/>
                    <a:p>
                      <a:pPr algn="ctr"/>
                      <a:r>
                        <a:rPr lang="en-US" altLang="zh-CN" dirty="0"/>
                        <a:t>80.76</a:t>
                      </a:r>
                      <a:endParaRPr lang="en-US" dirty="0"/>
                    </a:p>
                  </a:txBody>
                  <a:tcPr anchor="ctr"/>
                </a:tc>
                <a:tc>
                  <a:txBody>
                    <a:bodyPr/>
                    <a:lstStyle/>
                    <a:p>
                      <a:pPr algn="ctr"/>
                      <a:r>
                        <a:rPr lang="en-US" altLang="zh-CN" dirty="0"/>
                        <a:t>92.97</a:t>
                      </a:r>
                      <a:endParaRPr lang="en-US" dirty="0"/>
                    </a:p>
                  </a:txBody>
                  <a:tcPr anchor="ctr"/>
                </a:tc>
                <a:tc>
                  <a:txBody>
                    <a:bodyPr/>
                    <a:lstStyle/>
                    <a:p>
                      <a:pPr algn="ctr"/>
                      <a:r>
                        <a:rPr lang="en-US" altLang="zh-CN" dirty="0"/>
                        <a:t>96.21</a:t>
                      </a:r>
                      <a:endParaRPr lang="en-US" dirty="0"/>
                    </a:p>
                  </a:txBody>
                  <a:tcPr anchor="ctr"/>
                </a:tc>
                <a:tc>
                  <a:txBody>
                    <a:bodyPr/>
                    <a:lstStyle/>
                    <a:p>
                      <a:pPr algn="ctr"/>
                      <a:r>
                        <a:rPr lang="en-US" altLang="zh-CN" dirty="0"/>
                        <a:t>94.56</a:t>
                      </a:r>
                      <a:endParaRPr lang="en-US" dirty="0"/>
                    </a:p>
                  </a:txBody>
                  <a:tcPr anchor="ct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tc>
                  <a:txBody>
                    <a:bodyPr/>
                    <a:lstStyle/>
                    <a:p>
                      <a:pPr algn="ctr"/>
                      <a:r>
                        <a:rPr lang="en-US" dirty="0"/>
                        <a:t>x</a:t>
                      </a:r>
                    </a:p>
                  </a:txBody>
                  <a:tcPr anchor="ctr"/>
                </a:tc>
                <a:extLst>
                  <a:ext uri="{0D108BD9-81ED-4DB2-BD59-A6C34878D82A}">
                    <a16:rowId xmlns:a16="http://schemas.microsoft.com/office/drawing/2014/main" val="2692257548"/>
                  </a:ext>
                </a:extLst>
              </a:tr>
            </a:tbl>
          </a:graphicData>
        </a:graphic>
      </p:graphicFrame>
      <p:sp>
        <p:nvSpPr>
          <p:cNvPr id="6" name="TextBox 10">
            <a:extLst>
              <a:ext uri="{FF2B5EF4-FFF2-40B4-BE49-F238E27FC236}">
                <a16:creationId xmlns:a16="http://schemas.microsoft.com/office/drawing/2014/main" id="{5EE4525E-1D80-EA47-BC38-F66014C211C4}"/>
              </a:ext>
            </a:extLst>
          </p:cNvPr>
          <p:cNvSpPr txBox="1"/>
          <p:nvPr/>
        </p:nvSpPr>
        <p:spPr>
          <a:xfrm>
            <a:off x="1478544" y="4303627"/>
            <a:ext cx="9461986" cy="2882840"/>
          </a:xfrm>
          <a:prstGeom prst="rect">
            <a:avLst/>
          </a:prstGeom>
          <a:noFill/>
        </p:spPr>
        <p:txBody>
          <a:bodyPr wrap="square" rtlCol="0">
            <a:spAutoFit/>
          </a:bodyPr>
          <a:lstStyle/>
          <a:p>
            <a:r>
              <a:rPr lang="en" altLang="ja-CN" sz="1400" b="1" dirty="0"/>
              <a:t>BERT</a:t>
            </a:r>
            <a:r>
              <a:rPr lang="en" altLang="ja-CN" sz="1400" b="1" baseline="-25000" dirty="0"/>
              <a:t>(general)</a:t>
            </a:r>
            <a:r>
              <a:rPr lang="en" altLang="ja-CN" sz="1400" dirty="0"/>
              <a:t>: a general-domain model obtained by pre-training BERT on a general corpus Wikipedia and </a:t>
            </a:r>
            <a:r>
              <a:rPr lang="en" altLang="ja-CN" sz="1400" dirty="0" err="1"/>
              <a:t>OpenWebText</a:t>
            </a:r>
            <a:r>
              <a:rPr lang="en" altLang="ja-CN" sz="1400" dirty="0"/>
              <a:t>. It uses the</a:t>
            </a:r>
            <a:r>
              <a:rPr lang="zh-CN" altLang="en-US" sz="1400" dirty="0"/>
              <a:t> </a:t>
            </a:r>
            <a:r>
              <a:rPr lang="en" altLang="ja-CN" sz="1400" dirty="0"/>
              <a:t>same architecture and </a:t>
            </a:r>
            <a:r>
              <a:rPr lang="en" altLang="ja-CN" sz="1400" dirty="0" err="1"/>
              <a:t>wordpiece</a:t>
            </a:r>
            <a:r>
              <a:rPr lang="en" altLang="ja-CN" sz="1400" dirty="0"/>
              <a:t> vocabulary as </a:t>
            </a:r>
            <a:r>
              <a:rPr lang="en" altLang="ja-CN" sz="1400" b="1" dirty="0"/>
              <a:t>BERT (base, uncased).</a:t>
            </a:r>
          </a:p>
          <a:p>
            <a:r>
              <a:rPr lang="en" altLang="ja-CN" sz="1400" b="1" dirty="0" err="1"/>
              <a:t>CharacterBERT</a:t>
            </a:r>
            <a:r>
              <a:rPr lang="en" altLang="ja-CN" sz="1400" b="1" baseline="-25000" dirty="0"/>
              <a:t>(general)</a:t>
            </a:r>
            <a:r>
              <a:rPr lang="en" altLang="ja-CN" sz="1400" dirty="0"/>
              <a:t>: a general-domain model obtained by training </a:t>
            </a:r>
            <a:r>
              <a:rPr lang="en" altLang="ja-CN" sz="1400" dirty="0" err="1"/>
              <a:t>CharacterBERT</a:t>
            </a:r>
            <a:r>
              <a:rPr lang="en" altLang="ja-CN" sz="1400" dirty="0"/>
              <a:t> on a general</a:t>
            </a:r>
            <a:r>
              <a:rPr lang="zh-CN" altLang="en-US" sz="1400" dirty="0"/>
              <a:t> </a:t>
            </a:r>
            <a:r>
              <a:rPr lang="en" altLang="ja-CN" sz="1400" dirty="0"/>
              <a:t>corpus Wikipedia and </a:t>
            </a:r>
            <a:r>
              <a:rPr lang="en" altLang="ja-CN" sz="1400" dirty="0" err="1"/>
              <a:t>OpenWebText</a:t>
            </a:r>
            <a:r>
              <a:rPr lang="en" altLang="ja-CN" sz="1400" dirty="0"/>
              <a:t>. Besides the Character-CNN, it uses the same architecture as BERT</a:t>
            </a:r>
            <a:r>
              <a:rPr lang="en" altLang="ja-CN" sz="1200" dirty="0"/>
              <a:t>(general)</a:t>
            </a:r>
            <a:r>
              <a:rPr lang="en" altLang="ja-CN" sz="1400" dirty="0"/>
              <a:t>.</a:t>
            </a:r>
            <a:endParaRPr lang="en" altLang="ja-CN" sz="1400" b="1" dirty="0"/>
          </a:p>
          <a:p>
            <a:r>
              <a:rPr lang="en" altLang="ja-CN" sz="1400" b="1" dirty="0"/>
              <a:t>BERT</a:t>
            </a:r>
            <a:r>
              <a:rPr lang="en" altLang="ja-CN" sz="1400" b="1" baseline="-25000" dirty="0"/>
              <a:t>(medical)</a:t>
            </a:r>
            <a:r>
              <a:rPr lang="en" altLang="ja-CN" sz="1400" dirty="0"/>
              <a:t>: a medical model obtained by re-training BERT</a:t>
            </a:r>
            <a:r>
              <a:rPr lang="en" altLang="ja-CN" sz="1400" baseline="-25000" dirty="0"/>
              <a:t>(general)</a:t>
            </a:r>
            <a:r>
              <a:rPr lang="en" altLang="ja-CN" sz="1400" dirty="0"/>
              <a:t> on a medical corpus MIMIC-III and PMC OA abstracts.</a:t>
            </a:r>
          </a:p>
          <a:p>
            <a:r>
              <a:rPr lang="en" altLang="ja-CN" sz="1400" b="1" dirty="0" err="1"/>
              <a:t>CharacterBERT</a:t>
            </a:r>
            <a:r>
              <a:rPr lang="en" altLang="ja-CN" sz="1400" b="1" baseline="-25000" dirty="0"/>
              <a:t>(medical)</a:t>
            </a:r>
            <a:r>
              <a:rPr lang="en" altLang="ja-CN" sz="1400" dirty="0"/>
              <a:t>: a medical model obtained by re-training </a:t>
            </a:r>
            <a:r>
              <a:rPr lang="en" altLang="ja-CN" sz="1400" dirty="0" err="1"/>
              <a:t>CharacterBERTgeneral</a:t>
            </a:r>
            <a:r>
              <a:rPr lang="en" altLang="ja-CN" sz="1400" dirty="0"/>
              <a:t> on a medical</a:t>
            </a:r>
            <a:r>
              <a:rPr lang="zh-CN" altLang="en-US" sz="1400" dirty="0"/>
              <a:t> </a:t>
            </a:r>
            <a:r>
              <a:rPr lang="en" altLang="ja-CN" sz="1400" dirty="0"/>
              <a:t>corpus MIMIC-III and PMC OA abstracts. This is the Character-CNN analog of BERT</a:t>
            </a:r>
            <a:r>
              <a:rPr lang="en" altLang="ja-CN" sz="1200" dirty="0"/>
              <a:t>(medical)</a:t>
            </a:r>
          </a:p>
          <a:p>
            <a:r>
              <a:rPr lang="en-US" altLang="zh-CN" sz="1400" b="1" dirty="0"/>
              <a:t>BERT</a:t>
            </a:r>
            <a:r>
              <a:rPr lang="en-US" altLang="zh-CN" sz="1400" b="1" baseline="-25000" dirty="0"/>
              <a:t>(</a:t>
            </a:r>
            <a:r>
              <a:rPr lang="en-US" altLang="zh-CN" sz="1400" b="1" baseline="-25000" dirty="0" err="1"/>
              <a:t>base,uncased</a:t>
            </a:r>
            <a:r>
              <a:rPr lang="en-US" altLang="zh-CN" sz="1400" b="1" baseline="-25000" dirty="0"/>
              <a:t>)</a:t>
            </a:r>
            <a:r>
              <a:rPr lang="en-US" altLang="zh-CN" sz="1400" b="1" dirty="0"/>
              <a:t>:</a:t>
            </a:r>
            <a:r>
              <a:rPr lang="zh-CN" altLang="en-US" sz="1400" b="1"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endParaRPr lang="en" altLang="ja-CN" sz="1400" b="1" dirty="0"/>
          </a:p>
          <a:p>
            <a:endParaRPr lang="en" altLang="ja-CN" sz="1400" dirty="0"/>
          </a:p>
          <a:p>
            <a:endParaRPr lang="en" altLang="ja-CN" sz="1400" dirty="0"/>
          </a:p>
          <a:p>
            <a:endParaRPr lang="en" altLang="ja-CN" sz="1400" dirty="0"/>
          </a:p>
          <a:p>
            <a:endParaRPr lang="en" altLang="ja-CN" sz="1400" dirty="0"/>
          </a:p>
          <a:p>
            <a:endParaRPr lang="en-US" altLang="ja-JP" sz="1400" baseline="-25000" dirty="0">
              <a:ea typeface="ＭＳ Ｐゴシック"/>
            </a:endParaRPr>
          </a:p>
        </p:txBody>
      </p:sp>
    </p:spTree>
    <p:extLst>
      <p:ext uri="{BB962C8B-B14F-4D97-AF65-F5344CB8AC3E}">
        <p14:creationId xmlns:p14="http://schemas.microsoft.com/office/powerpoint/2010/main" val="123638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a:ea typeface="MS Gothic"/>
                <a:cs typeface="Calibri"/>
              </a:rPr>
              <a:t>EMR:</a:t>
            </a:r>
            <a:r>
              <a:rPr lang="en-US" altLang="zh-CN" sz="2800">
                <a:latin typeface="MS Gothic"/>
                <a:ea typeface="MS Gothic"/>
                <a:cs typeface="Calibri"/>
              </a:rPr>
              <a:t> </a:t>
            </a:r>
            <a:r>
              <a:rPr lang="en-US" altLang="zh-CN" sz="280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PGothic" panose="020B0600070205080204" pitchFamily="34" charset="-128"/>
                <a:ea typeface="MS PGothic" panose="020B0600070205080204" pitchFamily="34" charset="-128"/>
              </a:rPr>
              <a:t>前処理</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29323" y="1966884"/>
            <a:ext cx="9771135" cy="1477328"/>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ea typeface="MS Gothic" panose="020B0609070205080204" pitchFamily="49" charset="-128"/>
              </a:rPr>
              <a:t>現在のテキストを文に分ける方法</a:t>
            </a:r>
            <a:endParaRPr kumimoji="1" lang="en-US" altLang="zh-CN" dirty="0">
              <a:ea typeface="MS Gothic" panose="020B0609070205080204" pitchFamily="49" charset="-128"/>
            </a:endParaRPr>
          </a:p>
          <a:p>
            <a:pPr marL="800100" lvl="1" indent="-342900">
              <a:buFont typeface="Arial" panose="020B0604020202020204" pitchFamily="34" charset="0"/>
              <a:buChar char="•"/>
            </a:pPr>
            <a:r>
              <a:rPr kumimoji="1" lang="zh-CN" altLang="en-US" dirty="0">
                <a:ea typeface="MS Gothic" panose="020B0609070205080204" pitchFamily="49" charset="-128"/>
              </a:rPr>
              <a:t>レポートのテキスト</a:t>
            </a:r>
            <a:endParaRPr kumimoji="1" lang="en-US" altLang="zh-CN" dirty="0">
              <a:ea typeface="MS Gothic" panose="020B0609070205080204" pitchFamily="49" charset="-128"/>
            </a:endParaRPr>
          </a:p>
          <a:p>
            <a:pPr lvl="1"/>
            <a:r>
              <a:rPr kumimoji="1" lang="en-US" altLang="zh-CN" dirty="0">
                <a:ea typeface="MS Gothic" panose="020B0609070205080204" pitchFamily="49" charset="-128"/>
              </a:rPr>
              <a:t>	</a:t>
            </a:r>
            <a:r>
              <a:rPr kumimoji="1" lang="zh-CN" altLang="en-US" dirty="0">
                <a:ea typeface="MS Gothic" panose="020B0609070205080204" pitchFamily="49" charset="-128"/>
              </a:rPr>
              <a:t>を一行ずつ読み込み</a:t>
            </a:r>
            <a:endParaRPr kumimoji="1" lang="en-US" altLang="zh-CN" dirty="0">
              <a:ea typeface="MS Gothic" panose="020B0609070205080204" pitchFamily="49" charset="-128"/>
            </a:endParaRPr>
          </a:p>
          <a:p>
            <a:pPr marL="1257300" lvl="2" indent="-342900">
              <a:buFont typeface="Arial" panose="020B0604020202020204" pitchFamily="34" charset="0"/>
              <a:buChar char="•"/>
            </a:pPr>
            <a:r>
              <a:rPr kumimoji="1" lang="zh-CN" altLang="en-US" dirty="0">
                <a:ea typeface="MS Gothic" panose="020B0609070205080204" pitchFamily="49" charset="-128"/>
              </a:rPr>
              <a:t>句読点があれば、区切る</a:t>
            </a:r>
            <a:endParaRPr kumimoji="1" lang="en-US" altLang="zh-CN" dirty="0">
              <a:ea typeface="MS Gothic" panose="020B0609070205080204" pitchFamily="49" charset="-128"/>
            </a:endParaRPr>
          </a:p>
          <a:p>
            <a:pPr marL="1257300" lvl="2" indent="-342900">
              <a:buFont typeface="Arial" panose="020B0604020202020204" pitchFamily="34" charset="0"/>
              <a:buChar char="•"/>
            </a:pPr>
            <a:r>
              <a:rPr kumimoji="1" lang="zh-CN" altLang="en-US" dirty="0">
                <a:ea typeface="MS Gothic" panose="020B0609070205080204" pitchFamily="49" charset="-128"/>
              </a:rPr>
              <a:t>空行にあったら、区切る</a:t>
            </a:r>
            <a:endParaRPr kumimoji="1" lang="en-US" altLang="zh-CN" dirty="0">
              <a:ea typeface="MS Gothic" panose="020B0609070205080204" pitchFamily="49" charset="-128"/>
            </a:endParaRPr>
          </a:p>
        </p:txBody>
      </p:sp>
      <p:pic>
        <p:nvPicPr>
          <p:cNvPr id="6" name="図 5" descr="テキスト&#10;&#10;自動的に生成された説明">
            <a:extLst>
              <a:ext uri="{FF2B5EF4-FFF2-40B4-BE49-F238E27FC236}">
                <a16:creationId xmlns:a16="http://schemas.microsoft.com/office/drawing/2014/main" id="{6B2AC373-2D50-AD42-98FD-ECDE43CEED74}"/>
              </a:ext>
            </a:extLst>
          </p:cNvPr>
          <p:cNvPicPr>
            <a:picLocks noChangeAspect="1"/>
          </p:cNvPicPr>
          <p:nvPr/>
        </p:nvPicPr>
        <p:blipFill>
          <a:blip r:embed="rId3"/>
          <a:stretch>
            <a:fillRect/>
          </a:stretch>
        </p:blipFill>
        <p:spPr>
          <a:xfrm>
            <a:off x="4377039" y="530087"/>
            <a:ext cx="8367436" cy="5783678"/>
          </a:xfrm>
          <a:prstGeom prst="rect">
            <a:avLst/>
          </a:prstGeom>
        </p:spPr>
      </p:pic>
    </p:spTree>
    <p:extLst>
      <p:ext uri="{BB962C8B-B14F-4D97-AF65-F5344CB8AC3E}">
        <p14:creationId xmlns:p14="http://schemas.microsoft.com/office/powerpoint/2010/main" val="152602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PGothic" panose="020B0600070205080204" pitchFamily="34" charset="-128"/>
                <a:ea typeface="MS PGothic" panose="020B0600070205080204" pitchFamily="34" charset="-128"/>
              </a:rPr>
              <a:t>前処理の問題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1" y="1948410"/>
            <a:ext cx="4210736" cy="1015663"/>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000" dirty="0">
                <a:ea typeface="MS Gothic" panose="020B0609070205080204" pitchFamily="49" charset="-128"/>
              </a:rPr>
              <a:t>問題一：句読点がない段落がある、区切られるはずの文が区切られていない</a:t>
            </a:r>
            <a:endParaRPr kumimoji="1" lang="en-US" altLang="zh-CN" sz="2000" dirty="0">
              <a:ea typeface="MS Gothic" panose="020B0609070205080204" pitchFamily="49" charset="-128"/>
            </a:endParaRPr>
          </a:p>
        </p:txBody>
      </p:sp>
      <p:pic>
        <p:nvPicPr>
          <p:cNvPr id="6" name="図 5" descr="テキスト&#10;&#10;自動的に生成された説明">
            <a:extLst>
              <a:ext uri="{FF2B5EF4-FFF2-40B4-BE49-F238E27FC236}">
                <a16:creationId xmlns:a16="http://schemas.microsoft.com/office/drawing/2014/main" id="{C1584AC9-D0DA-5647-A296-3C783D3767C1}"/>
              </a:ext>
            </a:extLst>
          </p:cNvPr>
          <p:cNvPicPr>
            <a:picLocks noChangeAspect="1"/>
          </p:cNvPicPr>
          <p:nvPr/>
        </p:nvPicPr>
        <p:blipFill>
          <a:blip r:embed="rId3"/>
          <a:stretch>
            <a:fillRect/>
          </a:stretch>
        </p:blipFill>
        <p:spPr>
          <a:xfrm>
            <a:off x="5308016" y="399360"/>
            <a:ext cx="6883984" cy="6059280"/>
          </a:xfrm>
          <a:prstGeom prst="rect">
            <a:avLst/>
          </a:prstGeom>
        </p:spPr>
      </p:pic>
      <p:sp>
        <p:nvSpPr>
          <p:cNvPr id="5" name="正方形/長方形 4">
            <a:extLst>
              <a:ext uri="{FF2B5EF4-FFF2-40B4-BE49-F238E27FC236}">
                <a16:creationId xmlns:a16="http://schemas.microsoft.com/office/drawing/2014/main" id="{11CFE6A7-99E7-2045-AB68-0CF6F37AE052}"/>
              </a:ext>
            </a:extLst>
          </p:cNvPr>
          <p:cNvSpPr/>
          <p:nvPr/>
        </p:nvSpPr>
        <p:spPr>
          <a:xfrm>
            <a:off x="5308014" y="346774"/>
            <a:ext cx="6420159" cy="6059280"/>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106490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PGothic" panose="020B0600070205080204" pitchFamily="34" charset="-128"/>
                <a:ea typeface="MS PGothic" panose="020B0600070205080204" pitchFamily="34" charset="-128"/>
              </a:rPr>
              <a:t>前処理の問題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40011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000" dirty="0">
                <a:ea typeface="MS Gothic" panose="020B0609070205080204" pitchFamily="49" charset="-128"/>
              </a:rPr>
              <a:t>問題二：関係がある実体が２つの文に区切られた</a:t>
            </a:r>
            <a:endParaRPr kumimoji="1" lang="en-US" altLang="zh-CN" sz="2000" dirty="0">
              <a:ea typeface="MS Gothic" panose="020B0609070205080204" pitchFamily="49" charset="-128"/>
            </a:endParaRPr>
          </a:p>
        </p:txBody>
      </p:sp>
      <p:pic>
        <p:nvPicPr>
          <p:cNvPr id="6" name="図 5" descr="グラフィカル ユーザー インターフェイス, テキスト&#10;&#10;自動的に生成された説明">
            <a:extLst>
              <a:ext uri="{FF2B5EF4-FFF2-40B4-BE49-F238E27FC236}">
                <a16:creationId xmlns:a16="http://schemas.microsoft.com/office/drawing/2014/main" id="{DDF55081-48F0-F041-B702-7F479348D428}"/>
              </a:ext>
            </a:extLst>
          </p:cNvPr>
          <p:cNvPicPr>
            <a:picLocks noChangeAspect="1"/>
          </p:cNvPicPr>
          <p:nvPr/>
        </p:nvPicPr>
        <p:blipFill>
          <a:blip r:embed="rId3"/>
          <a:stretch>
            <a:fillRect/>
          </a:stretch>
        </p:blipFill>
        <p:spPr>
          <a:xfrm>
            <a:off x="1216285" y="2691571"/>
            <a:ext cx="9820389" cy="1474857"/>
          </a:xfrm>
          <a:prstGeom prst="rect">
            <a:avLst/>
          </a:prstGeom>
        </p:spPr>
      </p:pic>
      <p:sp>
        <p:nvSpPr>
          <p:cNvPr id="7" name="角丸四角形 6">
            <a:extLst>
              <a:ext uri="{FF2B5EF4-FFF2-40B4-BE49-F238E27FC236}">
                <a16:creationId xmlns:a16="http://schemas.microsoft.com/office/drawing/2014/main" id="{D4753E7F-14FC-CF44-B5E5-A6558F8C67BA}"/>
              </a:ext>
            </a:extLst>
          </p:cNvPr>
          <p:cNvSpPr/>
          <p:nvPr/>
        </p:nvSpPr>
        <p:spPr>
          <a:xfrm>
            <a:off x="1669773" y="2666570"/>
            <a:ext cx="1616765" cy="343051"/>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
        <p:nvSpPr>
          <p:cNvPr id="8" name="角丸四角形 7">
            <a:extLst>
              <a:ext uri="{FF2B5EF4-FFF2-40B4-BE49-F238E27FC236}">
                <a16:creationId xmlns:a16="http://schemas.microsoft.com/office/drawing/2014/main" id="{8CA25C3E-CC9C-0A4B-9870-760C34C821BD}"/>
              </a:ext>
            </a:extLst>
          </p:cNvPr>
          <p:cNvSpPr/>
          <p:nvPr/>
        </p:nvSpPr>
        <p:spPr>
          <a:xfrm>
            <a:off x="8449345" y="3428999"/>
            <a:ext cx="1398105" cy="343051"/>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
        <p:nvSpPr>
          <p:cNvPr id="9" name="角丸四角形 8">
            <a:extLst>
              <a:ext uri="{FF2B5EF4-FFF2-40B4-BE49-F238E27FC236}">
                <a16:creationId xmlns:a16="http://schemas.microsoft.com/office/drawing/2014/main" id="{9751A8C5-8996-4444-BED3-B243C61727AC}"/>
              </a:ext>
            </a:extLst>
          </p:cNvPr>
          <p:cNvSpPr/>
          <p:nvPr/>
        </p:nvSpPr>
        <p:spPr>
          <a:xfrm>
            <a:off x="9400532" y="3123467"/>
            <a:ext cx="247965" cy="247821"/>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4133727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n2c2</a:t>
            </a:r>
            <a:r>
              <a:rPr kumimoji="1" lang="ja-CN" altLang="en-US" sz="4000" b="1" dirty="0">
                <a:solidFill>
                  <a:schemeClr val="tx1"/>
                </a:solidFill>
                <a:latin typeface="MS PGothic" panose="020B0600070205080204" pitchFamily="34" charset="-128"/>
                <a:ea typeface="MS PGothic" panose="020B0600070205080204" pitchFamily="34" charset="-128"/>
              </a:rPr>
              <a:t>前処理の問題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23</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707886"/>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000" dirty="0">
                <a:ea typeface="MS Gothic" panose="020B0609070205080204" pitchFamily="49" charset="-128"/>
              </a:rPr>
              <a:t>問題三：本来は連続の言葉であるべきが、空行がでてしまったのため、区切られた</a:t>
            </a:r>
            <a:endParaRPr kumimoji="1" lang="en-US" altLang="zh-CN" sz="2000" dirty="0">
              <a:ea typeface="MS Gothic" panose="020B0609070205080204" pitchFamily="49" charset="-128"/>
            </a:endParaRPr>
          </a:p>
        </p:txBody>
      </p:sp>
      <p:pic>
        <p:nvPicPr>
          <p:cNvPr id="6" name="図 5" descr="テキスト&#10;&#10;中程度の精度で自動的に生成された説明">
            <a:extLst>
              <a:ext uri="{FF2B5EF4-FFF2-40B4-BE49-F238E27FC236}">
                <a16:creationId xmlns:a16="http://schemas.microsoft.com/office/drawing/2014/main" id="{9B9201C8-ED78-AC4B-8082-FD135386175F}"/>
              </a:ext>
            </a:extLst>
          </p:cNvPr>
          <p:cNvPicPr>
            <a:picLocks noChangeAspect="1"/>
          </p:cNvPicPr>
          <p:nvPr/>
        </p:nvPicPr>
        <p:blipFill>
          <a:blip r:embed="rId3"/>
          <a:stretch>
            <a:fillRect/>
          </a:stretch>
        </p:blipFill>
        <p:spPr>
          <a:xfrm>
            <a:off x="1415098" y="2892118"/>
            <a:ext cx="9135497" cy="2171142"/>
          </a:xfrm>
          <a:prstGeom prst="rect">
            <a:avLst/>
          </a:prstGeom>
        </p:spPr>
      </p:pic>
      <p:sp>
        <p:nvSpPr>
          <p:cNvPr id="7" name="角丸四角形 6">
            <a:extLst>
              <a:ext uri="{FF2B5EF4-FFF2-40B4-BE49-F238E27FC236}">
                <a16:creationId xmlns:a16="http://schemas.microsoft.com/office/drawing/2014/main" id="{34D35410-4A44-CD45-9DE8-BD37B1756D02}"/>
              </a:ext>
            </a:extLst>
          </p:cNvPr>
          <p:cNvSpPr/>
          <p:nvPr/>
        </p:nvSpPr>
        <p:spPr>
          <a:xfrm>
            <a:off x="7713221" y="3278416"/>
            <a:ext cx="2450282" cy="343051"/>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
        <p:nvSpPr>
          <p:cNvPr id="8" name="角丸四角形 7">
            <a:extLst>
              <a:ext uri="{FF2B5EF4-FFF2-40B4-BE49-F238E27FC236}">
                <a16:creationId xmlns:a16="http://schemas.microsoft.com/office/drawing/2014/main" id="{6822C549-4F7B-F846-85AD-F5F20D11AF7B}"/>
              </a:ext>
            </a:extLst>
          </p:cNvPr>
          <p:cNvSpPr/>
          <p:nvPr/>
        </p:nvSpPr>
        <p:spPr>
          <a:xfrm>
            <a:off x="1415098" y="3977689"/>
            <a:ext cx="3009757" cy="343051"/>
          </a:xfrm>
          <a:prstGeom prst="round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dirty="0"/>
          </a:p>
        </p:txBody>
      </p:sp>
    </p:spTree>
    <p:extLst>
      <p:ext uri="{BB962C8B-B14F-4D97-AF65-F5344CB8AC3E}">
        <p14:creationId xmlns:p14="http://schemas.microsoft.com/office/powerpoint/2010/main" val="222577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まとめ</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ea typeface="MS Gothic" panose="020B0609070205080204" pitchFamily="49" charset="-128"/>
              </a:rPr>
              <a:t>I2b2</a:t>
            </a:r>
            <a:r>
              <a:rPr kumimoji="1" lang="zh-CN" altLang="en-US" sz="2400" dirty="0">
                <a:ea typeface="MS Gothic" panose="020B0609070205080204" pitchFamily="49" charset="-128"/>
              </a:rPr>
              <a:t>の訓練データに固有表現があり、関係がない文を追加すると、精度が高くなった</a:t>
            </a:r>
            <a:endParaRPr kumimoji="1" lang="en-US" altLang="zh-CN" sz="2400" dirty="0">
              <a:ea typeface="MS Gothic" panose="020B0609070205080204" pitchFamily="49" charset="-128"/>
            </a:endParaRPr>
          </a:p>
          <a:p>
            <a:pPr marL="342900" indent="-342900">
              <a:buFont typeface="Arial" panose="020B0604020202020204" pitchFamily="34" charset="0"/>
              <a:buChar char="•"/>
            </a:pPr>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前処理まだ終わってない</a:t>
            </a: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データを使って、実験を行いました</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ちゃんと前処理して、パラメータを調整したら、もっといい結果が得ると考えられる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270595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948410"/>
            <a:ext cx="9771135" cy="224676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n2c2</a:t>
            </a:r>
            <a:r>
              <a:rPr kumimoji="1" lang="zh-CN" altLang="en-US" sz="2800" dirty="0">
                <a:ea typeface="MS Gothic" panose="020B0609070205080204" pitchFamily="49" charset="-128"/>
              </a:rPr>
              <a:t>データ前処理し続く</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a:p>
            <a:pPr marL="457200" indent="-457200">
              <a:buFont typeface="Arial" panose="020B0604020202020204" pitchFamily="34" charset="0"/>
              <a:buChar char="•"/>
            </a:pPr>
            <a:r>
              <a:rPr kumimoji="1" lang="zh-CN" altLang="en-US" sz="2800" dirty="0">
                <a:ea typeface="MS Gothic" panose="020B0609070205080204" pitchFamily="49" charset="-128"/>
              </a:rPr>
              <a:t>共同学習方式でエンティティ関係抽出に関する論文を読む</a:t>
            </a:r>
            <a:endParaRPr kumimoji="1" lang="en-US" altLang="zh-CN" sz="2800" dirty="0">
              <a:ea typeface="MS Gothic" panose="020B0609070205080204" pitchFamily="49" charset="-128"/>
            </a:endParaRPr>
          </a:p>
          <a:p>
            <a:pPr marL="457200" indent="-457200">
              <a:buFont typeface="Arial" panose="020B0604020202020204" pitchFamily="34" charset="0"/>
              <a:buChar char="•"/>
            </a:pPr>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4122391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26</a:t>
            </a:fld>
            <a:endParaRPr lang="en-US"/>
          </a:p>
        </p:txBody>
      </p:sp>
    </p:spTree>
    <p:extLst>
      <p:ext uri="{BB962C8B-B14F-4D97-AF65-F5344CB8AC3E}">
        <p14:creationId xmlns:p14="http://schemas.microsoft.com/office/powerpoint/2010/main" val="7426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a:t>
            </a:r>
            <a:r>
              <a:rPr kumimoji="1" lang="en-US" sz="2000" err="1">
                <a:solidFill>
                  <a:schemeClr val="bg2">
                    <a:lumMod val="50000"/>
                  </a:schemeClr>
                </a:solidFill>
                <a:ea typeface="ＭＳ Ｐゴシック"/>
              </a:rPr>
              <a:t>course</a:t>
            </a:r>
            <a:r>
              <a:rPr kumimoji="1" lang="en-US" altLang="ja-CN" sz="2000" err="1">
                <a:solidFill>
                  <a:schemeClr val="bg2">
                    <a:lumMod val="50000"/>
                  </a:schemeClr>
                </a:solidFill>
                <a:ea typeface="ＭＳ Ｐゴシック"/>
              </a:rPr>
              <a:t>Hypertension</a:t>
            </a:r>
            <a:r>
              <a:rPr kumimoji="1" lang="en-US" altLang="ja-CN" sz="2000">
                <a:ea typeface="ＭＳ Ｐゴシック"/>
              </a:rPr>
              <a:t> was controlled on </a:t>
            </a:r>
            <a:r>
              <a:rPr kumimoji="1" lang="en-US" altLang="ja-CN" sz="2000">
                <a:solidFill>
                  <a:schemeClr val="bg2">
                    <a:lumMod val="50000"/>
                  </a:schemeClr>
                </a:solidFill>
                <a:ea typeface="ＭＳ Ｐゴシック"/>
              </a:rPr>
              <a:t>hydrochlorothiazide</a:t>
            </a:r>
            <a:endParaRPr lang="en-US" altLang="ja-CN" sz="200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a:latin typeface="MS Gothic"/>
                <a:ea typeface="MS Gothic"/>
                <a:cs typeface="Calibri"/>
              </a:rPr>
              <a:t>構造化</a:t>
            </a:r>
            <a:r>
              <a:rPr lang="ja-JP" altLang="en-US" sz="2400">
                <a:latin typeface="MS Gothic"/>
                <a:ea typeface="MS Gothic"/>
                <a:cs typeface="Calibri"/>
              </a:rPr>
              <a:t>されている</a:t>
            </a:r>
            <a:r>
              <a:rPr lang="zh-CN" altLang="en-US" sz="2400">
                <a:latin typeface="MS Gothic"/>
                <a:ea typeface="MS Gothic"/>
                <a:cs typeface="Calibri"/>
              </a:rPr>
              <a:t>三</a:t>
            </a:r>
            <a:r>
              <a:rPr lang="ja-JP" altLang="en-US" sz="2400">
                <a:latin typeface="MS Gothic"/>
                <a:ea typeface="MS Gothic"/>
                <a:cs typeface="Calibri"/>
              </a:rPr>
              <a:t>つ</a:t>
            </a:r>
            <a:r>
              <a:rPr lang="zh-CN" altLang="en-US" sz="2400">
                <a:latin typeface="MS Gothic"/>
                <a:ea typeface="MS Gothic"/>
                <a:cs typeface="Calibri"/>
              </a:rPr>
              <a:t>組を結果</a:t>
            </a:r>
            <a:r>
              <a:rPr lang="ja-JP" altLang="en-US" sz="2400">
                <a:latin typeface="MS Gothic"/>
                <a:ea typeface="MS Gothic"/>
                <a:cs typeface="Calibri"/>
              </a:rPr>
              <a:t>として</a:t>
            </a:r>
            <a:r>
              <a:rPr lang="zh-CN" altLang="en-US" sz="2400">
                <a:latin typeface="MS Gothic"/>
                <a:ea typeface="MS Gothic"/>
                <a:cs typeface="Calibri"/>
              </a:rPr>
              <a:t>抽出</a:t>
            </a:r>
            <a:r>
              <a:rPr lang="ja-JP" altLang="en-US" sz="2400">
                <a:latin typeface="MS Gothic"/>
                <a:ea typeface="MS Gothic"/>
                <a:cs typeface="Calibri"/>
              </a:rPr>
              <a:t>する​</a:t>
            </a:r>
            <a:endParaRPr lang="en-US" altLang="ja-JP" sz="2400">
              <a:latin typeface="MS Gothic"/>
              <a:ea typeface="MS Gothic"/>
              <a:cs typeface="Calibri"/>
            </a:endParaRPr>
          </a:p>
          <a:p>
            <a:pPr marL="285750" indent="-285750">
              <a:buFont typeface="Arial" panose="020B0604020202020204" pitchFamily="34" charset="0"/>
              <a:buChar char="•"/>
            </a:pPr>
            <a:r>
              <a:rPr lang="ja-CN" altLang="en-US" sz="2400">
                <a:latin typeface="MS Gothic"/>
                <a:ea typeface="MS Gothic"/>
                <a:cs typeface="Calibri"/>
              </a:rPr>
              <a:t>例：</a:t>
            </a:r>
          </a:p>
          <a:p>
            <a:endParaRPr kumimoji="1" lang="ja-CN" altLang="en-US"/>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固有表現：　</a:t>
            </a:r>
            <a:r>
              <a:rPr kumimoji="1" lang="en-US" altLang="ja-CN" sz="2000"/>
              <a:t>Medical problem</a:t>
            </a:r>
          </a:p>
          <a:p>
            <a:pPr marL="285750" indent="-285750">
              <a:buFont typeface="Arial" panose="020B0604020202020204" pitchFamily="34" charset="0"/>
              <a:buChar char="•"/>
            </a:pPr>
            <a:r>
              <a:rPr kumimoji="1" lang="ja-CN" altLang="en-US" sz="2000"/>
              <a:t>固有表現：　</a:t>
            </a:r>
            <a:r>
              <a:rPr kumimoji="1" lang="en-US" altLang="ja-CN" sz="2000"/>
              <a:t>Treatment</a:t>
            </a:r>
          </a:p>
          <a:p>
            <a:pPr marL="285750" indent="-285750">
              <a:buFont typeface="Arial" panose="020B0604020202020204" pitchFamily="34" charset="0"/>
              <a:buChar char="•"/>
            </a:pPr>
            <a:r>
              <a:rPr kumimoji="1" lang="ja-CN" altLang="en-US" sz="2000"/>
              <a:t>関係：　</a:t>
            </a:r>
            <a:r>
              <a:rPr kumimoji="1" lang="en-US" altLang="ja-CN" sz="2000"/>
              <a:t>Treatment improves medical problem (</a:t>
            </a:r>
            <a:r>
              <a:rPr kumimoji="1" lang="en-US" altLang="ja-CN" sz="2000" err="1"/>
              <a:t>TrIP</a:t>
            </a:r>
            <a:r>
              <a:rPr kumimoji="1" lang="en-US" altLang="ja-CN" sz="2000"/>
              <a:t>) </a:t>
            </a:r>
            <a:endParaRPr kumimoji="1" lang="ja-CN" altLang="en-US" sz="200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chemeClr val="bg2">
                      <a:lumMod val="75000"/>
                    </a:schemeClr>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FF0000"/>
                  </a:solidFill>
                </a:rPr>
                <a:t>Hypertension</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a:t>医学的問題</a:t>
            </a:r>
            <a:endParaRPr kumimoji="1" lang="en-US" altLang="ja-CN" sz="2000"/>
          </a:p>
          <a:p>
            <a:pPr marL="285750" indent="-285750">
              <a:buFont typeface="Arial" panose="020B0604020202020204" pitchFamily="34" charset="0"/>
              <a:buChar char="•"/>
            </a:pPr>
            <a:r>
              <a:rPr kumimoji="1" lang="ja-CN" altLang="en-US" sz="2000"/>
              <a:t>治療</a:t>
            </a:r>
            <a:endParaRPr kumimoji="1" lang="en-US" altLang="ja-CN" sz="2000"/>
          </a:p>
          <a:p>
            <a:pPr marL="285750" indent="-285750">
              <a:buFont typeface="Arial" panose="020B0604020202020204" pitchFamily="34" charset="0"/>
              <a:buChar char="•"/>
            </a:pPr>
            <a:r>
              <a:rPr kumimoji="1" lang="ja-CN" altLang="en-US" sz="2000"/>
              <a:t>治療は医学的問題を改善する</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30</a:t>
            </a:fld>
            <a:endParaRPr lang="en-US"/>
          </a:p>
        </p:txBody>
      </p:sp>
    </p:spTree>
    <p:extLst>
      <p:ext uri="{BB962C8B-B14F-4D97-AF65-F5344CB8AC3E}">
        <p14:creationId xmlns:p14="http://schemas.microsoft.com/office/powerpoint/2010/main" val="207681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32</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a:latin typeface="MS Gothic"/>
                <a:ea typeface="MS Gothic"/>
                <a:cs typeface="Calibri"/>
              </a:rPr>
              <a:t>パイプライン</a:t>
            </a:r>
            <a:r>
              <a:rPr lang="en-US" altLang="ja-CN" sz="2000" err="1">
                <a:latin typeface="MS Gothic"/>
                <a:ea typeface="MS Gothic"/>
                <a:cs typeface="Calibri"/>
              </a:rPr>
              <a:t>方</a:t>
            </a:r>
            <a:r>
              <a:rPr lang="ja-CN" altLang="en-US" sz="2000">
                <a:latin typeface="MS Gothic"/>
                <a:ea typeface="MS Gothic"/>
                <a:cs typeface="Calibri"/>
              </a:rPr>
              <a:t>式の欠点</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誤った累積伝播が存在</a:t>
            </a:r>
            <a:r>
              <a:rPr lang="ja-CN" altLang="en-US" sz="2000">
                <a:latin typeface="MS Gothic"/>
                <a:ea typeface="MS Gothic"/>
                <a:cs typeface="Calibri"/>
              </a:rPr>
              <a:t>する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サブタスク間の依存関係が無視され</a:t>
            </a:r>
            <a:r>
              <a:rPr lang="ja-CN" altLang="en-US" sz="2000">
                <a:latin typeface="MS Gothic"/>
                <a:ea typeface="MS Gothic"/>
                <a:cs typeface="Calibri"/>
              </a:rPr>
              <a:t>る</a:t>
            </a:r>
            <a:endParaRPr lang="en-US" altLang="ja-CN" sz="2000">
              <a:latin typeface="MS Gothic"/>
              <a:ea typeface="MS Gothic"/>
              <a:cs typeface="Calibri"/>
            </a:endParaRPr>
          </a:p>
          <a:p>
            <a:pPr marL="800100" lvl="1" indent="-342900">
              <a:buFont typeface="Arial" panose="020B0604020202020204" pitchFamily="34" charset="0"/>
              <a:buChar char="•"/>
            </a:pPr>
            <a:r>
              <a:rPr lang="en-US" altLang="ja-CN" sz="2000" err="1">
                <a:latin typeface="MS Gothic"/>
                <a:ea typeface="MS Gothic"/>
                <a:cs typeface="Calibri"/>
              </a:rPr>
              <a:t>冗長な</a:t>
            </a:r>
            <a:r>
              <a:rPr lang="ja-CN" altLang="en-US" sz="2000">
                <a:latin typeface="MS Gothic"/>
                <a:ea typeface="MS Gothic"/>
                <a:cs typeface="Calibri"/>
              </a:rPr>
              <a:t>固有表現</a:t>
            </a:r>
            <a:r>
              <a:rPr lang="en-US" altLang="ja-CN" sz="2000" err="1">
                <a:latin typeface="MS Gothic"/>
                <a:ea typeface="MS Gothic"/>
                <a:cs typeface="Calibri"/>
              </a:rPr>
              <a:t>が生じる</a:t>
            </a:r>
            <a:endParaRPr lang="ja-CN" altLang="en-US" sz="240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a:t>共同学習モデル（</a:t>
            </a:r>
            <a:r>
              <a:rPr kumimoji="1" lang="en-US" altLang="ja-CN" sz="2800"/>
              <a:t>Joint model</a:t>
            </a:r>
            <a:r>
              <a:rPr kumimoji="1" lang="ja-CN" altLang="en-US" sz="2800"/>
              <a:t>）</a:t>
            </a:r>
            <a:r>
              <a:rPr kumimoji="1" lang="ja-CN" altLang="en-US" sz="2800">
                <a:latin typeface="MS Gothic" panose="020B0609070205080204" pitchFamily="49" charset="-128"/>
                <a:ea typeface="MS Gothic" panose="020B0609070205080204" pitchFamily="49" charset="-128"/>
              </a:rPr>
              <a:t>を電子カルテデータに応用する</a:t>
            </a:r>
            <a:endParaRPr kumimoji="1" lang="en-US" altLang="ja-CN" sz="2800">
              <a:latin typeface="MS Gothic" panose="020B0609070205080204" pitchFamily="49" charset="-128"/>
              <a:ea typeface="MS Gothic" panose="020B0609070205080204" pitchFamily="49" charset="-128"/>
            </a:endParaRPr>
          </a:p>
          <a:p>
            <a:endParaRPr kumimoji="1" lang="en-US" altLang="ja-CN"/>
          </a:p>
          <a:p>
            <a:endParaRPr kumimoji="1" lang="en-US" altLang="ja-CN"/>
          </a:p>
          <a:p>
            <a:pPr marL="457200" indent="-457200">
              <a:buFont typeface="Arial" panose="020B0604020202020204" pitchFamily="34" charset="0"/>
              <a:buChar char="•"/>
            </a:pPr>
            <a:r>
              <a:rPr kumimoji="1" lang="ja-CN" altLang="en-US" sz="2800">
                <a:latin typeface="MS Gothic" panose="020B0609070205080204" pitchFamily="49" charset="-128"/>
                <a:ea typeface="MS Gothic" panose="020B0609070205080204" pitchFamily="49" charset="-128"/>
              </a:rPr>
              <a:t>エンティティ関係抽出の精度を向上する</a:t>
            </a:r>
            <a:endParaRPr kumimoji="1" lang="ja-CN" altLang="en-US" sz="240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既存の共同学習手法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a:latin typeface="MS PGothic" panose="020B0600070205080204" pitchFamily="34" charset="-128"/>
                <a:ea typeface="MS PGothic" panose="020B0600070205080204" pitchFamily="34" charset="-128"/>
              </a:rPr>
              <a:t>エンティティ関係抽出の</a:t>
            </a:r>
            <a:endParaRPr kumimoji="1" lang="en-US" altLang="zh-CN" sz="2400" b="1">
              <a:latin typeface="MS PGothic" panose="020B0600070205080204" pitchFamily="34" charset="-128"/>
              <a:ea typeface="MS PGothic" panose="020B0600070205080204" pitchFamily="34" charset="-128"/>
            </a:endParaRPr>
          </a:p>
          <a:p>
            <a:pPr lvl="1"/>
            <a:r>
              <a:rPr kumimoji="1" lang="en-US" altLang="en-US" sz="2400" b="1">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a:latin typeface="MS PGothic" panose="020B0600070205080204" pitchFamily="34" charset="-128"/>
                <a:ea typeface="MS PGothic" panose="020B0600070205080204" pitchFamily="34" charset="-128"/>
              </a:rPr>
              <a:t>[</a:t>
            </a:r>
            <a:r>
              <a:rPr kumimoji="1" lang="zh-CN" altLang="en-US" sz="2400" b="1">
                <a:latin typeface="MS PGothic" panose="020B0600070205080204" pitchFamily="34" charset="-128"/>
                <a:ea typeface="MS PGothic" panose="020B0600070205080204" pitchFamily="34" charset="-128"/>
              </a:rPr>
              <a:t>１</a:t>
            </a:r>
            <a:r>
              <a:rPr kumimoji="1" lang="en-US" altLang="zh-CN" sz="2400" b="1">
                <a:latin typeface="MS PGothic" panose="020B0600070205080204" pitchFamily="34" charset="-128"/>
                <a:ea typeface="MS PGothic" panose="020B0600070205080204" pitchFamily="34" charset="-128"/>
              </a:rPr>
              <a:t>]</a:t>
            </a:r>
            <a:endParaRPr kumimoji="1" lang="ja-CN" altLang="en-US" sz="240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BERT</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a:ea typeface="MS Gothic"/>
                <a:cs typeface="Calibri"/>
              </a:rPr>
              <a:t>BERT</a:t>
            </a:r>
            <a:r>
              <a:rPr kumimoji="1" lang="ja-CN" altLang="en-US" sz="2400">
                <a:ea typeface="MS Gothic"/>
                <a:cs typeface="Calibri"/>
              </a:rPr>
              <a:t>とは</a:t>
            </a:r>
            <a:r>
              <a:rPr kumimoji="1" lang="en-US" altLang="zh-CN" sz="2400">
                <a:ea typeface="MS Gothic"/>
                <a:cs typeface="Calibri"/>
              </a:rPr>
              <a:t>”</a:t>
            </a:r>
            <a:r>
              <a:rPr kumimoji="1" lang="en" altLang="ja-CN" sz="2400">
                <a:ea typeface="MS Gothic"/>
                <a:cs typeface="Calibri"/>
              </a:rPr>
              <a:t>Bidirectional Encoder Representations from Transformers</a:t>
            </a:r>
            <a:r>
              <a:rPr kumimoji="1" lang="en-US" altLang="zh-CN" sz="2400">
                <a:ea typeface="MS Gothic"/>
                <a:cs typeface="Calibri"/>
              </a:rPr>
              <a:t>”</a:t>
            </a:r>
            <a:r>
              <a:rPr kumimoji="1" lang="ja-CN" altLang="en-US" sz="2400">
                <a:ea typeface="MS Gothic"/>
                <a:cs typeface="Calibri"/>
              </a:rPr>
              <a:t>を指し、</a:t>
            </a:r>
            <a:r>
              <a:rPr kumimoji="1" lang="en-US" altLang="ja-CN" sz="2400">
                <a:ea typeface="MS Gothic"/>
                <a:cs typeface="Calibri"/>
              </a:rPr>
              <a:t>Google</a:t>
            </a:r>
            <a:r>
              <a:rPr kumimoji="1" lang="ja-CN" altLang="en-US" sz="2400">
                <a:ea typeface="MS Gothic"/>
                <a:cs typeface="Calibri"/>
              </a:rPr>
              <a:t>により発表された自然言語処理モデル</a:t>
            </a:r>
            <a:r>
              <a:rPr kumimoji="1" lang="en-US" altLang="ja-CN" sz="2400">
                <a:ea typeface="MS Gothic"/>
                <a:cs typeface="Calibri"/>
              </a:rPr>
              <a:t>[2]</a:t>
            </a:r>
          </a:p>
          <a:p>
            <a:endParaRPr kumimoji="1" lang="en-US" altLang="ja-CN"/>
          </a:p>
          <a:p>
            <a:pPr marL="285750" indent="-285750">
              <a:buFont typeface="Arial" panose="020B0604020202020204" pitchFamily="34" charset="0"/>
              <a:buChar char="•"/>
            </a:pPr>
            <a:r>
              <a:rPr kumimoji="1" lang="en" altLang="ja-CN" sz="240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a:ea typeface="MS Gothic"/>
                <a:cs typeface="Calibri"/>
              </a:rPr>
              <a:t>Fine-tuning</a:t>
            </a:r>
            <a:r>
              <a:rPr kumimoji="1" lang="ja-CN" altLang="en-US" sz="2400">
                <a:ea typeface="MS Gothic"/>
                <a:cs typeface="Calibri"/>
              </a:rPr>
              <a:t>する</a:t>
            </a:r>
            <a:r>
              <a:rPr kumimoji="1" lang="ja-JP" altLang="en-US" sz="2400">
                <a:ea typeface="MS Gothic"/>
                <a:cs typeface="Calibri"/>
              </a:rPr>
              <a:t>ことで、そのモデルの精度を向上させられる</a:t>
            </a:r>
            <a:endParaRPr kumimoji="1" lang="en-US" altLang="ja-CN" sz="240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a:latin typeface="MS PGothic" panose="020B0600070205080204" pitchFamily="34" charset="-128"/>
                <a:ea typeface="MS PGothic" panose="020B0600070205080204" pitchFamily="34" charset="-128"/>
              </a:rPr>
              <a:t>BERT[3]</a:t>
            </a:r>
            <a:endParaRPr kumimoji="1" lang="ja-CN" altLang="en-US" sz="240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err="1">
                <a:ea typeface="MS PGothic" panose="020B0600070205080204" pitchFamily="34" charset="-128"/>
                <a:cs typeface="Calibri" panose="020F0502020204030204" pitchFamily="34" charset="0"/>
              </a:rPr>
              <a:t>BiLSTM</a:t>
            </a:r>
            <a:r>
              <a:rPr lang="zh-CN" altLang="en-US" sz="2800" dirty="0">
                <a:latin typeface="MS PGothic" panose="020B0600070205080204" pitchFamily="34" charset="-128"/>
                <a:ea typeface="MS PGothic" panose="020B0600070205080204" pitchFamily="34" charset="-128"/>
                <a:cs typeface="Calibri"/>
              </a:rPr>
              <a:t>、</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、生物医療分野の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それぞれに基づいて実験を行う</a:t>
            </a:r>
            <a:endParaRPr lang="en-US" altLang="zh-CN" sz="2800" dirty="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dirty="0" err="1">
                <a:ea typeface="MS PGothic" panose="020B0600070205080204" pitchFamily="34" charset="-128"/>
                <a:cs typeface="Calibri"/>
              </a:rPr>
              <a:t>BiLSTM</a:t>
            </a:r>
            <a:r>
              <a:rPr lang="zh-CN" altLang="en-US" sz="2800" dirty="0">
                <a:ea typeface="MS PGothic" panose="020B0600070205080204" pitchFamily="34" charset="-128"/>
                <a:cs typeface="Calibri"/>
              </a:rPr>
              <a:t>に基づいたモデルを</a:t>
            </a:r>
            <a:r>
              <a:rPr kumimoji="1" lang="en-US" altLang="zh-CN" sz="2800" dirty="0">
                <a:ea typeface="MS Gothic"/>
                <a:cs typeface="Calibri"/>
              </a:rPr>
              <a:t>Baseline</a:t>
            </a:r>
            <a:r>
              <a:rPr lang="zh-CN" altLang="en-US" sz="2800" dirty="0">
                <a:ea typeface="MS PGothic" panose="020B0600070205080204" pitchFamily="34" charset="-128"/>
                <a:cs typeface="Calibri"/>
              </a:rPr>
              <a:t>手法として、提案手法と比較した</a:t>
            </a:r>
            <a:endParaRPr lang="en-US" altLang="zh-CN" sz="2800" dirty="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dirty="0">
                <a:ea typeface="MS Gothic"/>
                <a:cs typeface="Calibri"/>
              </a:rPr>
              <a:t>実験データ</a:t>
            </a:r>
            <a:endParaRPr kumimoji="1" lang="en-US" altLang="zh-CN" sz="2800" dirty="0">
              <a:ea typeface="MS Gothic"/>
              <a:cs typeface="Calibri"/>
            </a:endParaRPr>
          </a:p>
          <a:p>
            <a:pPr marL="70200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endParaRPr kumimoji="1" lang="en-US" altLang="ja-JP" sz="2400" dirty="0">
              <a:ea typeface="MS Gothic"/>
            </a:endParaRPr>
          </a:p>
          <a:p>
            <a:pPr marL="70200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1159200" lvl="1" indent="-285750">
              <a:buFont typeface="Arial" panose="020B0604020202020204" pitchFamily="34" charset="0"/>
              <a:buChar char="•"/>
            </a:pPr>
            <a:r>
              <a:rPr kumimoji="1" lang="en-US" altLang="zh-CN" sz="2400" dirty="0">
                <a:ea typeface="MS Gothic"/>
                <a:cs typeface="Calibri"/>
              </a:rPr>
              <a:t>170</a:t>
            </a:r>
            <a:r>
              <a:rPr kumimoji="1" lang="zh-CN" altLang="en-US" sz="2400" dirty="0">
                <a:ea typeface="MS Gothic"/>
                <a:cs typeface="Calibri"/>
              </a:rPr>
              <a:t>件の訓練レポート、</a:t>
            </a:r>
            <a:r>
              <a:rPr kumimoji="1" lang="en-US" altLang="zh-CN" sz="2400" dirty="0">
                <a:ea typeface="MS Gothic"/>
                <a:cs typeface="Calibri"/>
              </a:rPr>
              <a:t>256</a:t>
            </a:r>
            <a:r>
              <a:rPr kumimoji="1" lang="zh-CN" altLang="en-US" sz="2400" dirty="0">
                <a:ea typeface="MS Gothic"/>
                <a:cs typeface="Calibri"/>
              </a:rPr>
              <a:t>件のテストレポート</a:t>
            </a:r>
            <a:endParaRPr kumimoji="1" lang="en-US" altLang="zh-CN" sz="2400" dirty="0">
              <a:ea typeface="MS Gothic"/>
              <a:cs typeface="Calibri"/>
            </a:endParaRPr>
          </a:p>
          <a:p>
            <a:pPr marL="1616400" lvl="2" indent="-285750">
              <a:buFont typeface="Arial" panose="020B0604020202020204" pitchFamily="34" charset="0"/>
              <a:buChar char="•"/>
            </a:pPr>
            <a:r>
              <a:rPr kumimoji="1" lang="en-US" altLang="ja-CN" sz="2400" dirty="0">
                <a:ea typeface="MS Gothic"/>
                <a:cs typeface="Calibri"/>
              </a:rPr>
              <a:t>1</a:t>
            </a:r>
            <a:r>
              <a:rPr kumimoji="1" lang="ja-CN" altLang="en-US" sz="2400" dirty="0">
                <a:ea typeface="MS Gothic"/>
                <a:cs typeface="Calibri"/>
              </a:rPr>
              <a:t>件レポートに約</a:t>
            </a:r>
            <a:r>
              <a:rPr kumimoji="1" lang="en-US" altLang="ja-CN" sz="2400" dirty="0">
                <a:ea typeface="MS Gothic"/>
                <a:cs typeface="Calibri"/>
              </a:rPr>
              <a:t>15</a:t>
            </a:r>
            <a:r>
              <a:rPr kumimoji="1" lang="ja-CN" altLang="en-US" sz="2400" dirty="0">
                <a:ea typeface="MS Gothic"/>
                <a:cs typeface="Calibri"/>
              </a:rPr>
              <a:t>文</a:t>
            </a:r>
            <a:r>
              <a:rPr kumimoji="1" lang="en-US" altLang="ja-CN" sz="2400" dirty="0">
                <a:ea typeface="MS Gothic"/>
                <a:cs typeface="Calibri"/>
              </a:rPr>
              <a:t>(</a:t>
            </a:r>
            <a:r>
              <a:rPr kumimoji="1" lang="ja-CN" altLang="en-US" sz="2400" dirty="0">
                <a:ea typeface="MS Gothic"/>
                <a:cs typeface="Calibri"/>
              </a:rPr>
              <a:t>タグあり</a:t>
            </a:r>
            <a:r>
              <a:rPr kumimoji="1" lang="en-US" altLang="ja-CN" sz="2400" dirty="0">
                <a:ea typeface="MS Gothic"/>
                <a:cs typeface="Calibri"/>
              </a:rPr>
              <a:t>)</a:t>
            </a:r>
            <a:r>
              <a:rPr kumimoji="1" lang="ja-CN" altLang="en-US" sz="2400" dirty="0">
                <a:ea typeface="MS Gothic"/>
                <a:cs typeface="Calibri"/>
              </a:rPr>
              <a:t>が利用できる</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6263</TotalTime>
  <Words>2299</Words>
  <Application>Microsoft Macintosh PowerPoint</Application>
  <PresentationFormat>ワイド画面</PresentationFormat>
  <Paragraphs>371</Paragraphs>
  <Slides>34</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MS Gothic</vt:lpstr>
      <vt:lpstr>ＭＳ Ｐゴシック</vt:lpstr>
      <vt:lpstr>ＭＳ Ｐゴシック</vt:lpstr>
      <vt:lpstr>Arial</vt:lpstr>
      <vt:lpstr>Calibri</vt:lpstr>
      <vt:lpstr>Calibri Light</vt:lpstr>
      <vt:lpstr>Wingdings</vt:lpstr>
      <vt:lpstr>Retrospect</vt:lpstr>
      <vt:lpstr>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i2b2実験（１）</vt:lpstr>
      <vt:lpstr>i2b2実験（２）</vt:lpstr>
      <vt:lpstr>i2b2実験（３）</vt:lpstr>
      <vt:lpstr>i2b2実験結果(1)</vt:lpstr>
      <vt:lpstr>PowerPoint プレゼンテーション</vt:lpstr>
      <vt:lpstr>前回の振り返り</vt:lpstr>
      <vt:lpstr>進捗</vt:lpstr>
      <vt:lpstr>追加データ</vt:lpstr>
      <vt:lpstr>新実験結果</vt:lpstr>
      <vt:lpstr>n2c2実験</vt:lpstr>
      <vt:lpstr>n2c2実験結果</vt:lpstr>
      <vt:lpstr>n2c2前処理</vt:lpstr>
      <vt:lpstr>n2c2前処理の問題</vt:lpstr>
      <vt:lpstr>n2c2前処理の問題</vt:lpstr>
      <vt:lpstr>n2c2前処理の問題</vt:lpstr>
      <vt:lpstr>まとめ</vt:lpstr>
      <vt:lpstr>今後の課題</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2021-05-28T09:15:14Z</dcterms:modified>
</cp:coreProperties>
</file>